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2" y="450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0T10:13:49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20473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 u="heavy">
                <a:solidFill>
                  <a:srgbClr val="29251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0473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 u="heavy">
                <a:solidFill>
                  <a:srgbClr val="29251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0473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7513" y="2303272"/>
            <a:ext cx="5737860" cy="5804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1" i="0">
                <a:solidFill>
                  <a:srgbClr val="204734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255068" y="2483736"/>
            <a:ext cx="7286625" cy="583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E523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20473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7802" y="188550"/>
            <a:ext cx="14352394" cy="1987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20473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18385" y="2140043"/>
            <a:ext cx="10113010" cy="6899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 u="heavy">
                <a:solidFill>
                  <a:srgbClr val="29251D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e.es/buscar/pdf/2022/BOE-A-2022-12482-consolidado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ata.es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customXml" Target="../ink/ink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foautonomos.com/fiscalidad/gastos-deducibles-autonomos-irpf-estimacion-directa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boe.es/buscar/act.php?id=BOE-A-2022-12482&amp;p=20220802&amp;tn=2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622529" y="1251716"/>
              <a:ext cx="636905" cy="285750"/>
            </a:xfrm>
            <a:custGeom>
              <a:avLst/>
              <a:gdLst/>
              <a:ahLst/>
              <a:cxnLst/>
              <a:rect l="l" t="t" r="r" b="b"/>
              <a:pathLst>
                <a:path w="636905" h="285750">
                  <a:moveTo>
                    <a:pt x="496054" y="285749"/>
                  </a:moveTo>
                  <a:lnTo>
                    <a:pt x="479153" y="268623"/>
                  </a:lnTo>
                  <a:lnTo>
                    <a:pt x="591529" y="154743"/>
                  </a:lnTo>
                  <a:lnTo>
                    <a:pt x="0" y="154743"/>
                  </a:lnTo>
                  <a:lnTo>
                    <a:pt x="0" y="130705"/>
                  </a:lnTo>
                  <a:lnTo>
                    <a:pt x="591529" y="130705"/>
                  </a:lnTo>
                  <a:lnTo>
                    <a:pt x="479153" y="17126"/>
                  </a:lnTo>
                  <a:lnTo>
                    <a:pt x="496054" y="0"/>
                  </a:lnTo>
                  <a:lnTo>
                    <a:pt x="636895" y="142724"/>
                  </a:lnTo>
                  <a:lnTo>
                    <a:pt x="496054" y="285749"/>
                  </a:lnTo>
                  <a:close/>
                </a:path>
              </a:pathLst>
            </a:custGeom>
            <a:solidFill>
              <a:srgbClr val="2925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26830" y="1516005"/>
            <a:ext cx="13502005" cy="4873625"/>
          </a:xfrm>
          <a:prstGeom prst="rect">
            <a:avLst/>
          </a:prstGeom>
        </p:spPr>
        <p:txBody>
          <a:bodyPr vert="horz" wrap="square" lIns="0" tIns="246379" rIns="0" bIns="0" rtlCol="0">
            <a:spAutoFit/>
          </a:bodyPr>
          <a:lstStyle/>
          <a:p>
            <a:pPr marL="4038600" marR="5080" indent="-4026535">
              <a:lnSpc>
                <a:spcPts val="18230"/>
              </a:lnSpc>
              <a:spcBef>
                <a:spcPts val="1939"/>
              </a:spcBef>
            </a:pPr>
            <a:r>
              <a:rPr sz="16600" b="0" spc="1695" dirty="0">
                <a:solidFill>
                  <a:srgbClr val="29251D"/>
                </a:solidFill>
                <a:latin typeface="Lucida Sans"/>
                <a:cs typeface="Lucida Sans"/>
              </a:rPr>
              <a:t>Refor</a:t>
            </a:r>
            <a:r>
              <a:rPr sz="16600" b="0" cap="small" spc="1695" dirty="0">
                <a:solidFill>
                  <a:srgbClr val="29251D"/>
                </a:solidFill>
                <a:latin typeface="Lucida Sans"/>
                <a:cs typeface="Lucida Sans"/>
              </a:rPr>
              <a:t>m</a:t>
            </a:r>
            <a:r>
              <a:rPr sz="16600" b="0" spc="1695" dirty="0">
                <a:solidFill>
                  <a:srgbClr val="29251D"/>
                </a:solidFill>
                <a:latin typeface="Lucida Sans"/>
                <a:cs typeface="Lucida Sans"/>
              </a:rPr>
              <a:t>a</a:t>
            </a:r>
            <a:r>
              <a:rPr sz="16600" b="0" spc="1410" dirty="0">
                <a:solidFill>
                  <a:srgbClr val="29251D"/>
                </a:solidFill>
                <a:latin typeface="Lucida Sans"/>
                <a:cs typeface="Lucida Sans"/>
              </a:rPr>
              <a:t> </a:t>
            </a:r>
            <a:r>
              <a:rPr sz="16600" b="0" spc="-355" dirty="0">
                <a:solidFill>
                  <a:srgbClr val="29251D"/>
                </a:solidFill>
                <a:latin typeface="Lucida Sans"/>
                <a:cs typeface="Lucida Sans"/>
              </a:rPr>
              <a:t>del </a:t>
            </a:r>
            <a:r>
              <a:rPr sz="16600" b="0" spc="290" dirty="0">
                <a:solidFill>
                  <a:srgbClr val="29251D"/>
                </a:solidFill>
                <a:latin typeface="Lucida Sans"/>
                <a:cs typeface="Lucida Sans"/>
              </a:rPr>
              <a:t>RETA</a:t>
            </a:r>
            <a:endParaRPr sz="16600" dirty="0">
              <a:latin typeface="Lucida Sans"/>
              <a:cs typeface="Lucida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0396" y="8632399"/>
            <a:ext cx="17108805" cy="1406525"/>
            <a:chOff x="320396" y="8632399"/>
            <a:chExt cx="17108805" cy="14065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396" y="8790911"/>
              <a:ext cx="2857499" cy="1247773"/>
            </a:xfrm>
            <a:prstGeom prst="rect">
              <a:avLst/>
            </a:prstGeom>
          </p:spPr>
        </p:pic>
        <p:sp>
          <p:nvSpPr>
            <p:cNvPr id="8" name="object 8">
              <a:hlinkClick r:id="rId4"/>
            </p:cNvPr>
            <p:cNvSpPr/>
            <p:nvPr/>
          </p:nvSpPr>
          <p:spPr>
            <a:xfrm>
              <a:off x="11470983" y="8632405"/>
              <a:ext cx="5958205" cy="742950"/>
            </a:xfrm>
            <a:custGeom>
              <a:avLst/>
              <a:gdLst/>
              <a:ahLst/>
              <a:cxnLst/>
              <a:rect l="l" t="t" r="r" b="b"/>
              <a:pathLst>
                <a:path w="5958205" h="742950">
                  <a:moveTo>
                    <a:pt x="4789614" y="723900"/>
                  </a:moveTo>
                  <a:lnTo>
                    <a:pt x="2660091" y="723900"/>
                  </a:lnTo>
                  <a:lnTo>
                    <a:pt x="1505661" y="723900"/>
                  </a:lnTo>
                  <a:lnTo>
                    <a:pt x="756742" y="723900"/>
                  </a:lnTo>
                  <a:lnTo>
                    <a:pt x="0" y="723900"/>
                  </a:lnTo>
                  <a:lnTo>
                    <a:pt x="0" y="742950"/>
                  </a:lnTo>
                  <a:lnTo>
                    <a:pt x="756742" y="742950"/>
                  </a:lnTo>
                  <a:lnTo>
                    <a:pt x="1505661" y="742950"/>
                  </a:lnTo>
                  <a:lnTo>
                    <a:pt x="2660091" y="742950"/>
                  </a:lnTo>
                  <a:lnTo>
                    <a:pt x="4789614" y="742950"/>
                  </a:lnTo>
                  <a:lnTo>
                    <a:pt x="4789614" y="723900"/>
                  </a:lnTo>
                  <a:close/>
                </a:path>
                <a:path w="5958205" h="742950">
                  <a:moveTo>
                    <a:pt x="5505628" y="0"/>
                  </a:moveTo>
                  <a:lnTo>
                    <a:pt x="5505628" y="0"/>
                  </a:lnTo>
                  <a:lnTo>
                    <a:pt x="368503" y="0"/>
                  </a:lnTo>
                  <a:lnTo>
                    <a:pt x="368503" y="19050"/>
                  </a:lnTo>
                  <a:lnTo>
                    <a:pt x="5505628" y="19050"/>
                  </a:lnTo>
                  <a:lnTo>
                    <a:pt x="5505628" y="0"/>
                  </a:lnTo>
                  <a:close/>
                </a:path>
                <a:path w="5958205" h="742950">
                  <a:moveTo>
                    <a:pt x="5957773" y="361950"/>
                  </a:moveTo>
                  <a:lnTo>
                    <a:pt x="5957773" y="361950"/>
                  </a:lnTo>
                  <a:lnTo>
                    <a:pt x="1765579" y="361950"/>
                  </a:lnTo>
                  <a:lnTo>
                    <a:pt x="1765579" y="381000"/>
                  </a:lnTo>
                  <a:lnTo>
                    <a:pt x="5957773" y="381000"/>
                  </a:lnTo>
                  <a:lnTo>
                    <a:pt x="5957773" y="361950"/>
                  </a:lnTo>
                  <a:close/>
                </a:path>
              </a:pathLst>
            </a:custGeom>
            <a:solidFill>
              <a:srgbClr val="2925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163811" y="8284419"/>
            <a:ext cx="7273290" cy="1111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100"/>
              </a:spcBef>
            </a:pPr>
            <a:r>
              <a:rPr sz="1800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Real</a:t>
            </a:r>
            <a:r>
              <a:rPr sz="1800" u="heavy" spc="8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 </a:t>
            </a:r>
            <a:r>
              <a:rPr sz="1800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Decreto-le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y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13/2022,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spc="-2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de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spc="7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26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spc="-2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de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julio,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por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el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que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se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establece</a:t>
            </a:r>
            <a:r>
              <a:rPr sz="1800" spc="8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spc="-2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un </a:t>
            </a:r>
            <a:r>
              <a:rPr sz="1800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nuevo</a:t>
            </a:r>
            <a:r>
              <a:rPr sz="1800" u="heavy" spc="135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 </a:t>
            </a:r>
            <a:r>
              <a:rPr sz="1800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sistema</a:t>
            </a:r>
            <a:r>
              <a:rPr sz="1800" u="heavy" spc="14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 </a:t>
            </a:r>
            <a:r>
              <a:rPr sz="1800" u="heavy" spc="-2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de</a:t>
            </a:r>
            <a:r>
              <a:rPr sz="1800" u="heavy" spc="14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 </a:t>
            </a:r>
            <a:r>
              <a:rPr sz="1800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cotización</a:t>
            </a:r>
            <a:r>
              <a:rPr sz="1800" u="heavy" spc="11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para</a:t>
            </a:r>
            <a:r>
              <a:rPr sz="1800" spc="14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los</a:t>
            </a:r>
            <a:r>
              <a:rPr sz="1800" spc="135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trabajadores</a:t>
            </a:r>
            <a:r>
              <a:rPr sz="1800" spc="14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por</a:t>
            </a:r>
            <a:r>
              <a:rPr sz="1800" spc="14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cuenta</a:t>
            </a:r>
            <a:r>
              <a:rPr sz="1800" spc="14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propia</a:t>
            </a:r>
            <a:r>
              <a:rPr sz="1800" spc="14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spc="-5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o </a:t>
            </a:r>
            <a:r>
              <a:rPr sz="1800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autónomos</a:t>
            </a:r>
            <a:r>
              <a:rPr sz="1800" u="heavy" spc="55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y</a:t>
            </a:r>
            <a:r>
              <a:rPr sz="1800" spc="1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se</a:t>
            </a:r>
            <a:r>
              <a:rPr sz="1800" spc="1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mejora</a:t>
            </a:r>
            <a:r>
              <a:rPr sz="1800" spc="1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la</a:t>
            </a:r>
            <a:r>
              <a:rPr sz="1800" spc="1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protección</a:t>
            </a:r>
            <a:r>
              <a:rPr sz="1800" spc="1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por</a:t>
            </a:r>
            <a:r>
              <a:rPr sz="1800" spc="1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cese</a:t>
            </a:r>
            <a:r>
              <a:rPr sz="1800" spc="1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spc="-2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de</a:t>
            </a:r>
            <a:r>
              <a:rPr sz="1800" spc="1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 </a:t>
            </a:r>
            <a:r>
              <a:rPr sz="1800" spc="-10" dirty="0">
                <a:solidFill>
                  <a:srgbClr val="29251D"/>
                </a:solidFill>
                <a:latin typeface="Palatino Linotype"/>
                <a:cs typeface="Palatino Linotype"/>
                <a:hlinkClick r:id="rId4"/>
              </a:rPr>
              <a:t>actividad.</a:t>
            </a:r>
            <a:endParaRPr sz="1800" dirty="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260605" y="9356299"/>
            <a:ext cx="67945" cy="19050"/>
          </a:xfrm>
          <a:custGeom>
            <a:avLst/>
            <a:gdLst/>
            <a:ahLst/>
            <a:cxnLst/>
            <a:rect l="l" t="t" r="r" b="b"/>
            <a:pathLst>
              <a:path w="67944" h="19050">
                <a:moveTo>
                  <a:pt x="67865" y="19049"/>
                </a:moveTo>
                <a:lnTo>
                  <a:pt x="0" y="19049"/>
                </a:lnTo>
                <a:lnTo>
                  <a:pt x="0" y="0"/>
                </a:lnTo>
                <a:lnTo>
                  <a:pt x="67865" y="0"/>
                </a:lnTo>
                <a:lnTo>
                  <a:pt x="67865" y="19049"/>
                </a:lnTo>
                <a:close/>
              </a:path>
            </a:pathLst>
          </a:custGeom>
          <a:solidFill>
            <a:srgbClr val="29251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49857" y="4910378"/>
              <a:ext cx="15907385" cy="2369820"/>
            </a:xfrm>
            <a:custGeom>
              <a:avLst/>
              <a:gdLst/>
              <a:ahLst/>
              <a:cxnLst/>
              <a:rect l="l" t="t" r="r" b="b"/>
              <a:pathLst>
                <a:path w="15907385" h="2369820">
                  <a:moveTo>
                    <a:pt x="6533985" y="249072"/>
                  </a:moveTo>
                  <a:lnTo>
                    <a:pt x="6529248" y="202323"/>
                  </a:lnTo>
                  <a:lnTo>
                    <a:pt x="6515659" y="158750"/>
                  </a:lnTo>
                  <a:lnTo>
                    <a:pt x="6494158" y="119291"/>
                  </a:lnTo>
                  <a:lnTo>
                    <a:pt x="6465697" y="84886"/>
                  </a:lnTo>
                  <a:lnTo>
                    <a:pt x="6431229" y="56489"/>
                  </a:lnTo>
                  <a:lnTo>
                    <a:pt x="6391694" y="35026"/>
                  </a:lnTo>
                  <a:lnTo>
                    <a:pt x="6348044" y="21463"/>
                  </a:lnTo>
                  <a:lnTo>
                    <a:pt x="6301219" y="16738"/>
                  </a:lnTo>
                  <a:lnTo>
                    <a:pt x="232765" y="16738"/>
                  </a:lnTo>
                  <a:lnTo>
                    <a:pt x="185940" y="21463"/>
                  </a:lnTo>
                  <a:lnTo>
                    <a:pt x="142290" y="35026"/>
                  </a:lnTo>
                  <a:lnTo>
                    <a:pt x="102755" y="56489"/>
                  </a:lnTo>
                  <a:lnTo>
                    <a:pt x="68287" y="84886"/>
                  </a:lnTo>
                  <a:lnTo>
                    <a:pt x="39827" y="119291"/>
                  </a:lnTo>
                  <a:lnTo>
                    <a:pt x="18326" y="158750"/>
                  </a:lnTo>
                  <a:lnTo>
                    <a:pt x="4737" y="202323"/>
                  </a:lnTo>
                  <a:lnTo>
                    <a:pt x="0" y="249072"/>
                  </a:lnTo>
                  <a:lnTo>
                    <a:pt x="0" y="2137067"/>
                  </a:lnTo>
                  <a:lnTo>
                    <a:pt x="4737" y="2183803"/>
                  </a:lnTo>
                  <a:lnTo>
                    <a:pt x="18326" y="2227376"/>
                  </a:lnTo>
                  <a:lnTo>
                    <a:pt x="39827" y="2266835"/>
                  </a:lnTo>
                  <a:lnTo>
                    <a:pt x="68287" y="2301240"/>
                  </a:lnTo>
                  <a:lnTo>
                    <a:pt x="102755" y="2329650"/>
                  </a:lnTo>
                  <a:lnTo>
                    <a:pt x="142290" y="2351100"/>
                  </a:lnTo>
                  <a:lnTo>
                    <a:pt x="185940" y="2364663"/>
                  </a:lnTo>
                  <a:lnTo>
                    <a:pt x="232765" y="2369401"/>
                  </a:lnTo>
                  <a:lnTo>
                    <a:pt x="6301219" y="2369401"/>
                  </a:lnTo>
                  <a:lnTo>
                    <a:pt x="6348044" y="2364663"/>
                  </a:lnTo>
                  <a:lnTo>
                    <a:pt x="6391694" y="2351100"/>
                  </a:lnTo>
                  <a:lnTo>
                    <a:pt x="6431229" y="2329650"/>
                  </a:lnTo>
                  <a:lnTo>
                    <a:pt x="6465697" y="2301240"/>
                  </a:lnTo>
                  <a:lnTo>
                    <a:pt x="6494158" y="2266835"/>
                  </a:lnTo>
                  <a:lnTo>
                    <a:pt x="6515659" y="2227376"/>
                  </a:lnTo>
                  <a:lnTo>
                    <a:pt x="6529248" y="2183803"/>
                  </a:lnTo>
                  <a:lnTo>
                    <a:pt x="6533985" y="2137067"/>
                  </a:lnTo>
                  <a:lnTo>
                    <a:pt x="6533985" y="249072"/>
                  </a:lnTo>
                  <a:close/>
                </a:path>
                <a:path w="15907385" h="2369820">
                  <a:moveTo>
                    <a:pt x="15907017" y="150406"/>
                  </a:moveTo>
                  <a:lnTo>
                    <a:pt x="15899321" y="102946"/>
                  </a:lnTo>
                  <a:lnTo>
                    <a:pt x="15877896" y="61658"/>
                  </a:lnTo>
                  <a:lnTo>
                    <a:pt x="15845270" y="29083"/>
                  </a:lnTo>
                  <a:lnTo>
                    <a:pt x="15803931" y="7696"/>
                  </a:lnTo>
                  <a:lnTo>
                    <a:pt x="15756408" y="0"/>
                  </a:lnTo>
                  <a:lnTo>
                    <a:pt x="7170915" y="0"/>
                  </a:lnTo>
                  <a:lnTo>
                    <a:pt x="7123392" y="7696"/>
                  </a:lnTo>
                  <a:lnTo>
                    <a:pt x="7082053" y="29083"/>
                  </a:lnTo>
                  <a:lnTo>
                    <a:pt x="7049427" y="61658"/>
                  </a:lnTo>
                  <a:lnTo>
                    <a:pt x="7028002" y="102946"/>
                  </a:lnTo>
                  <a:lnTo>
                    <a:pt x="7020306" y="150406"/>
                  </a:lnTo>
                  <a:lnTo>
                    <a:pt x="7020306" y="2202281"/>
                  </a:lnTo>
                  <a:lnTo>
                    <a:pt x="7028002" y="2249741"/>
                  </a:lnTo>
                  <a:lnTo>
                    <a:pt x="7049427" y="2291029"/>
                  </a:lnTo>
                  <a:lnTo>
                    <a:pt x="7082053" y="2323604"/>
                  </a:lnTo>
                  <a:lnTo>
                    <a:pt x="7123392" y="2345004"/>
                  </a:lnTo>
                  <a:lnTo>
                    <a:pt x="7170915" y="2352687"/>
                  </a:lnTo>
                  <a:lnTo>
                    <a:pt x="15756408" y="2352687"/>
                  </a:lnTo>
                  <a:lnTo>
                    <a:pt x="15803931" y="2345004"/>
                  </a:lnTo>
                  <a:lnTo>
                    <a:pt x="15845270" y="2323604"/>
                  </a:lnTo>
                  <a:lnTo>
                    <a:pt x="15877896" y="2291029"/>
                  </a:lnTo>
                  <a:lnTo>
                    <a:pt x="15899321" y="2249741"/>
                  </a:lnTo>
                  <a:lnTo>
                    <a:pt x="15907017" y="2202281"/>
                  </a:lnTo>
                  <a:lnTo>
                    <a:pt x="15907017" y="150406"/>
                  </a:lnTo>
                  <a:close/>
                </a:path>
              </a:pathLst>
            </a:custGeom>
            <a:solidFill>
              <a:srgbClr val="008037">
                <a:alpha val="86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2923" y="2688291"/>
              <a:ext cx="15982315" cy="1952625"/>
            </a:xfrm>
            <a:custGeom>
              <a:avLst/>
              <a:gdLst/>
              <a:ahLst/>
              <a:cxnLst/>
              <a:rect l="l" t="t" r="r" b="b"/>
              <a:pathLst>
                <a:path w="15982315" h="1952625">
                  <a:moveTo>
                    <a:pt x="15614306" y="1952625"/>
                  </a:moveTo>
                  <a:lnTo>
                    <a:pt x="367913" y="1952625"/>
                  </a:lnTo>
                  <a:lnTo>
                    <a:pt x="321855" y="1949750"/>
                  </a:lnTo>
                  <a:lnTo>
                    <a:pt x="277477" y="1941358"/>
                  </a:lnTo>
                  <a:lnTo>
                    <a:pt x="235130" y="1927797"/>
                  </a:lnTo>
                  <a:lnTo>
                    <a:pt x="195161" y="1909417"/>
                  </a:lnTo>
                  <a:lnTo>
                    <a:pt x="157920" y="1886565"/>
                  </a:lnTo>
                  <a:lnTo>
                    <a:pt x="123754" y="1859591"/>
                  </a:lnTo>
                  <a:lnTo>
                    <a:pt x="93013" y="1828843"/>
                  </a:lnTo>
                  <a:lnTo>
                    <a:pt x="66044" y="1794670"/>
                  </a:lnTo>
                  <a:lnTo>
                    <a:pt x="43198" y="1757420"/>
                  </a:lnTo>
                  <a:lnTo>
                    <a:pt x="24821" y="1717443"/>
                  </a:lnTo>
                  <a:lnTo>
                    <a:pt x="11264" y="1675086"/>
                  </a:lnTo>
                  <a:lnTo>
                    <a:pt x="2874" y="1630699"/>
                  </a:lnTo>
                  <a:lnTo>
                    <a:pt x="0" y="1584630"/>
                  </a:lnTo>
                  <a:lnTo>
                    <a:pt x="0" y="367994"/>
                  </a:lnTo>
                  <a:lnTo>
                    <a:pt x="2874" y="321925"/>
                  </a:lnTo>
                  <a:lnTo>
                    <a:pt x="11264" y="277538"/>
                  </a:lnTo>
                  <a:lnTo>
                    <a:pt x="24821" y="235181"/>
                  </a:lnTo>
                  <a:lnTo>
                    <a:pt x="43198" y="195204"/>
                  </a:lnTo>
                  <a:lnTo>
                    <a:pt x="66044" y="157954"/>
                  </a:lnTo>
                  <a:lnTo>
                    <a:pt x="93013" y="123781"/>
                  </a:lnTo>
                  <a:lnTo>
                    <a:pt x="123754" y="93033"/>
                  </a:lnTo>
                  <a:lnTo>
                    <a:pt x="157920" y="66059"/>
                  </a:lnTo>
                  <a:lnTo>
                    <a:pt x="195161" y="43207"/>
                  </a:lnTo>
                  <a:lnTo>
                    <a:pt x="235130" y="24827"/>
                  </a:lnTo>
                  <a:lnTo>
                    <a:pt x="277477" y="11266"/>
                  </a:lnTo>
                  <a:lnTo>
                    <a:pt x="321855" y="2874"/>
                  </a:lnTo>
                  <a:lnTo>
                    <a:pt x="367913" y="0"/>
                  </a:lnTo>
                  <a:lnTo>
                    <a:pt x="15614306" y="0"/>
                  </a:lnTo>
                  <a:lnTo>
                    <a:pt x="15660365" y="2874"/>
                  </a:lnTo>
                  <a:lnTo>
                    <a:pt x="15704743" y="11266"/>
                  </a:lnTo>
                  <a:lnTo>
                    <a:pt x="15747090" y="24827"/>
                  </a:lnTo>
                  <a:lnTo>
                    <a:pt x="15787059" y="43207"/>
                  </a:lnTo>
                  <a:lnTo>
                    <a:pt x="15824300" y="66059"/>
                  </a:lnTo>
                  <a:lnTo>
                    <a:pt x="15858466" y="93033"/>
                  </a:lnTo>
                  <a:lnTo>
                    <a:pt x="15889207" y="123781"/>
                  </a:lnTo>
                  <a:lnTo>
                    <a:pt x="15916175" y="157954"/>
                  </a:lnTo>
                  <a:lnTo>
                    <a:pt x="15939022" y="195204"/>
                  </a:lnTo>
                  <a:lnTo>
                    <a:pt x="15957398" y="235181"/>
                  </a:lnTo>
                  <a:lnTo>
                    <a:pt x="15970956" y="277538"/>
                  </a:lnTo>
                  <a:lnTo>
                    <a:pt x="15979346" y="321925"/>
                  </a:lnTo>
                  <a:lnTo>
                    <a:pt x="15982220" y="367994"/>
                  </a:lnTo>
                  <a:lnTo>
                    <a:pt x="15982220" y="1584630"/>
                  </a:lnTo>
                  <a:lnTo>
                    <a:pt x="15979346" y="1630699"/>
                  </a:lnTo>
                  <a:lnTo>
                    <a:pt x="15970956" y="1675086"/>
                  </a:lnTo>
                  <a:lnTo>
                    <a:pt x="15957398" y="1717443"/>
                  </a:lnTo>
                  <a:lnTo>
                    <a:pt x="15939022" y="1757420"/>
                  </a:lnTo>
                  <a:lnTo>
                    <a:pt x="15916175" y="1794670"/>
                  </a:lnTo>
                  <a:lnTo>
                    <a:pt x="15889207" y="1828843"/>
                  </a:lnTo>
                  <a:lnTo>
                    <a:pt x="15858466" y="1859591"/>
                  </a:lnTo>
                  <a:lnTo>
                    <a:pt x="15824300" y="1886565"/>
                  </a:lnTo>
                  <a:lnTo>
                    <a:pt x="15787059" y="1909417"/>
                  </a:lnTo>
                  <a:lnTo>
                    <a:pt x="15747090" y="1927797"/>
                  </a:lnTo>
                  <a:lnTo>
                    <a:pt x="15704743" y="1941358"/>
                  </a:lnTo>
                  <a:lnTo>
                    <a:pt x="15660365" y="1949750"/>
                  </a:lnTo>
                  <a:lnTo>
                    <a:pt x="15614306" y="1952625"/>
                  </a:lnTo>
                  <a:close/>
                </a:path>
              </a:pathLst>
            </a:custGeom>
            <a:solidFill>
              <a:srgbClr val="FCF3CF">
                <a:alpha val="4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2020" y="473290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5" h="1382395">
                  <a:moveTo>
                    <a:pt x="817308" y="811542"/>
                  </a:moveTo>
                  <a:lnTo>
                    <a:pt x="662330" y="811542"/>
                  </a:lnTo>
                  <a:lnTo>
                    <a:pt x="662330" y="808304"/>
                  </a:lnTo>
                  <a:lnTo>
                    <a:pt x="707999" y="765162"/>
                  </a:lnTo>
                  <a:lnTo>
                    <a:pt x="729170" y="745553"/>
                  </a:lnTo>
                  <a:lnTo>
                    <a:pt x="746874" y="728256"/>
                  </a:lnTo>
                  <a:lnTo>
                    <a:pt x="780351" y="689533"/>
                  </a:lnTo>
                  <a:lnTo>
                    <a:pt x="802386" y="645642"/>
                  </a:lnTo>
                  <a:lnTo>
                    <a:pt x="807237" y="610552"/>
                  </a:lnTo>
                  <a:lnTo>
                    <a:pt x="806361" y="596925"/>
                  </a:lnTo>
                  <a:lnTo>
                    <a:pt x="803732" y="584073"/>
                  </a:lnTo>
                  <a:lnTo>
                    <a:pt x="801204" y="577113"/>
                  </a:lnTo>
                  <a:lnTo>
                    <a:pt x="799350" y="571969"/>
                  </a:lnTo>
                  <a:lnTo>
                    <a:pt x="776262" y="541058"/>
                  </a:lnTo>
                  <a:lnTo>
                    <a:pt x="740295" y="521004"/>
                  </a:lnTo>
                  <a:lnTo>
                    <a:pt x="694690" y="514184"/>
                  </a:lnTo>
                  <a:lnTo>
                    <a:pt x="682345" y="514515"/>
                  </a:lnTo>
                  <a:lnTo>
                    <a:pt x="638975" y="522122"/>
                  </a:lnTo>
                  <a:lnTo>
                    <a:pt x="602094" y="539051"/>
                  </a:lnTo>
                  <a:lnTo>
                    <a:pt x="567766" y="565238"/>
                  </a:lnTo>
                  <a:lnTo>
                    <a:pt x="608393" y="613422"/>
                  </a:lnTo>
                  <a:lnTo>
                    <a:pt x="618832" y="605269"/>
                  </a:lnTo>
                  <a:lnTo>
                    <a:pt x="629107" y="598055"/>
                  </a:lnTo>
                  <a:lnTo>
                    <a:pt x="668896" y="579488"/>
                  </a:lnTo>
                  <a:lnTo>
                    <a:pt x="689292" y="577113"/>
                  </a:lnTo>
                  <a:lnTo>
                    <a:pt x="698741" y="577773"/>
                  </a:lnTo>
                  <a:lnTo>
                    <a:pt x="729843" y="600837"/>
                  </a:lnTo>
                  <a:lnTo>
                    <a:pt x="732802" y="619531"/>
                  </a:lnTo>
                  <a:lnTo>
                    <a:pt x="732472" y="626541"/>
                  </a:lnTo>
                  <a:lnTo>
                    <a:pt x="715530" y="668667"/>
                  </a:lnTo>
                  <a:lnTo>
                    <a:pt x="690918" y="698373"/>
                  </a:lnTo>
                  <a:lnTo>
                    <a:pt x="658012" y="732802"/>
                  </a:lnTo>
                  <a:lnTo>
                    <a:pt x="568845" y="823048"/>
                  </a:lnTo>
                  <a:lnTo>
                    <a:pt x="568845" y="875195"/>
                  </a:lnTo>
                  <a:lnTo>
                    <a:pt x="817308" y="875195"/>
                  </a:lnTo>
                  <a:lnTo>
                    <a:pt x="817308" y="811542"/>
                  </a:lnTo>
                  <a:close/>
                </a:path>
                <a:path w="1382395" h="1382395">
                  <a:moveTo>
                    <a:pt x="1382179" y="691095"/>
                  </a:moveTo>
                  <a:lnTo>
                    <a:pt x="1380591" y="643839"/>
                  </a:lnTo>
                  <a:lnTo>
                    <a:pt x="1375867" y="597420"/>
                  </a:lnTo>
                  <a:lnTo>
                    <a:pt x="1368120" y="551967"/>
                  </a:lnTo>
                  <a:lnTo>
                    <a:pt x="1357464" y="507555"/>
                  </a:lnTo>
                  <a:lnTo>
                    <a:pt x="1343990" y="464299"/>
                  </a:lnTo>
                  <a:lnTo>
                    <a:pt x="1341196" y="457060"/>
                  </a:lnTo>
                  <a:lnTo>
                    <a:pt x="1341196" y="691095"/>
                  </a:lnTo>
                  <a:lnTo>
                    <a:pt x="1339405" y="739533"/>
                  </a:lnTo>
                  <a:lnTo>
                    <a:pt x="1334135" y="787031"/>
                  </a:lnTo>
                  <a:lnTo>
                    <a:pt x="1325499" y="833450"/>
                  </a:lnTo>
                  <a:lnTo>
                    <a:pt x="1313624" y="878649"/>
                  </a:lnTo>
                  <a:lnTo>
                    <a:pt x="1298638" y="922515"/>
                  </a:lnTo>
                  <a:lnTo>
                    <a:pt x="1280680" y="964920"/>
                  </a:lnTo>
                  <a:lnTo>
                    <a:pt x="1259865" y="1005738"/>
                  </a:lnTo>
                  <a:lnTo>
                    <a:pt x="1236319" y="1044829"/>
                  </a:lnTo>
                  <a:lnTo>
                    <a:pt x="1210170" y="1082090"/>
                  </a:lnTo>
                  <a:lnTo>
                    <a:pt x="1181544" y="1117384"/>
                  </a:lnTo>
                  <a:lnTo>
                    <a:pt x="1150581" y="1150569"/>
                  </a:lnTo>
                  <a:lnTo>
                    <a:pt x="1117384" y="1181544"/>
                  </a:lnTo>
                  <a:lnTo>
                    <a:pt x="1082090" y="1210170"/>
                  </a:lnTo>
                  <a:lnTo>
                    <a:pt x="1044841" y="1236319"/>
                  </a:lnTo>
                  <a:lnTo>
                    <a:pt x="1005738" y="1259865"/>
                  </a:lnTo>
                  <a:lnTo>
                    <a:pt x="964920" y="1280680"/>
                  </a:lnTo>
                  <a:lnTo>
                    <a:pt x="922515" y="1298638"/>
                  </a:lnTo>
                  <a:lnTo>
                    <a:pt x="878649" y="1313624"/>
                  </a:lnTo>
                  <a:lnTo>
                    <a:pt x="833450" y="1325499"/>
                  </a:lnTo>
                  <a:lnTo>
                    <a:pt x="787031" y="1334135"/>
                  </a:lnTo>
                  <a:lnTo>
                    <a:pt x="739546" y="1339405"/>
                  </a:lnTo>
                  <a:lnTo>
                    <a:pt x="691095" y="1341196"/>
                  </a:lnTo>
                  <a:lnTo>
                    <a:pt x="642645" y="1339405"/>
                  </a:lnTo>
                  <a:lnTo>
                    <a:pt x="595147" y="1334135"/>
                  </a:lnTo>
                  <a:lnTo>
                    <a:pt x="548741" y="1325499"/>
                  </a:lnTo>
                  <a:lnTo>
                    <a:pt x="503542" y="1313624"/>
                  </a:lnTo>
                  <a:lnTo>
                    <a:pt x="459676" y="1298638"/>
                  </a:lnTo>
                  <a:lnTo>
                    <a:pt x="417271" y="1280680"/>
                  </a:lnTo>
                  <a:lnTo>
                    <a:pt x="376453" y="1259865"/>
                  </a:lnTo>
                  <a:lnTo>
                    <a:pt x="337350" y="1236319"/>
                  </a:lnTo>
                  <a:lnTo>
                    <a:pt x="300088" y="1210170"/>
                  </a:lnTo>
                  <a:lnTo>
                    <a:pt x="264807" y="1181544"/>
                  </a:lnTo>
                  <a:lnTo>
                    <a:pt x="231609" y="1150569"/>
                  </a:lnTo>
                  <a:lnTo>
                    <a:pt x="200634" y="1117384"/>
                  </a:lnTo>
                  <a:lnTo>
                    <a:pt x="172021" y="1082090"/>
                  </a:lnTo>
                  <a:lnTo>
                    <a:pt x="145872" y="1044829"/>
                  </a:lnTo>
                  <a:lnTo>
                    <a:pt x="122326" y="1005738"/>
                  </a:lnTo>
                  <a:lnTo>
                    <a:pt x="101498" y="964920"/>
                  </a:lnTo>
                  <a:lnTo>
                    <a:pt x="83540" y="922515"/>
                  </a:lnTo>
                  <a:lnTo>
                    <a:pt x="68567" y="878649"/>
                  </a:lnTo>
                  <a:lnTo>
                    <a:pt x="56692" y="833450"/>
                  </a:lnTo>
                  <a:lnTo>
                    <a:pt x="48056" y="787031"/>
                  </a:lnTo>
                  <a:lnTo>
                    <a:pt x="42773" y="739533"/>
                  </a:lnTo>
                  <a:lnTo>
                    <a:pt x="40995" y="691095"/>
                  </a:lnTo>
                  <a:lnTo>
                    <a:pt x="42773" y="642645"/>
                  </a:lnTo>
                  <a:lnTo>
                    <a:pt x="48056" y="595147"/>
                  </a:lnTo>
                  <a:lnTo>
                    <a:pt x="56692" y="548741"/>
                  </a:lnTo>
                  <a:lnTo>
                    <a:pt x="68567" y="503529"/>
                  </a:lnTo>
                  <a:lnTo>
                    <a:pt x="83540" y="459663"/>
                  </a:lnTo>
                  <a:lnTo>
                    <a:pt x="101498" y="417258"/>
                  </a:lnTo>
                  <a:lnTo>
                    <a:pt x="122326" y="376453"/>
                  </a:lnTo>
                  <a:lnTo>
                    <a:pt x="145872" y="337350"/>
                  </a:lnTo>
                  <a:lnTo>
                    <a:pt x="172021" y="300088"/>
                  </a:lnTo>
                  <a:lnTo>
                    <a:pt x="200634" y="264795"/>
                  </a:lnTo>
                  <a:lnTo>
                    <a:pt x="231609" y="231609"/>
                  </a:lnTo>
                  <a:lnTo>
                    <a:pt x="264807" y="200634"/>
                  </a:lnTo>
                  <a:lnTo>
                    <a:pt x="300088" y="172008"/>
                  </a:lnTo>
                  <a:lnTo>
                    <a:pt x="337350" y="145859"/>
                  </a:lnTo>
                  <a:lnTo>
                    <a:pt x="376453" y="122313"/>
                  </a:lnTo>
                  <a:lnTo>
                    <a:pt x="417271" y="101498"/>
                  </a:lnTo>
                  <a:lnTo>
                    <a:pt x="459676" y="83540"/>
                  </a:lnTo>
                  <a:lnTo>
                    <a:pt x="503542" y="68554"/>
                  </a:lnTo>
                  <a:lnTo>
                    <a:pt x="548741" y="56692"/>
                  </a:lnTo>
                  <a:lnTo>
                    <a:pt x="595147" y="48056"/>
                  </a:lnTo>
                  <a:lnTo>
                    <a:pt x="642645" y="42773"/>
                  </a:lnTo>
                  <a:lnTo>
                    <a:pt x="691095" y="40995"/>
                  </a:lnTo>
                  <a:lnTo>
                    <a:pt x="739546" y="42773"/>
                  </a:lnTo>
                  <a:lnTo>
                    <a:pt x="787031" y="48056"/>
                  </a:lnTo>
                  <a:lnTo>
                    <a:pt x="833450" y="56692"/>
                  </a:lnTo>
                  <a:lnTo>
                    <a:pt x="878649" y="68554"/>
                  </a:lnTo>
                  <a:lnTo>
                    <a:pt x="922515" y="83540"/>
                  </a:lnTo>
                  <a:lnTo>
                    <a:pt x="964920" y="101498"/>
                  </a:lnTo>
                  <a:lnTo>
                    <a:pt x="1005738" y="122313"/>
                  </a:lnTo>
                  <a:lnTo>
                    <a:pt x="1044841" y="145859"/>
                  </a:lnTo>
                  <a:lnTo>
                    <a:pt x="1082090" y="172008"/>
                  </a:lnTo>
                  <a:lnTo>
                    <a:pt x="1117384" y="200634"/>
                  </a:lnTo>
                  <a:lnTo>
                    <a:pt x="1150581" y="231609"/>
                  </a:lnTo>
                  <a:lnTo>
                    <a:pt x="1181544" y="264795"/>
                  </a:lnTo>
                  <a:lnTo>
                    <a:pt x="1210170" y="300088"/>
                  </a:lnTo>
                  <a:lnTo>
                    <a:pt x="1236319" y="337350"/>
                  </a:lnTo>
                  <a:lnTo>
                    <a:pt x="1259865" y="376453"/>
                  </a:lnTo>
                  <a:lnTo>
                    <a:pt x="1280680" y="417258"/>
                  </a:lnTo>
                  <a:lnTo>
                    <a:pt x="1298638" y="459663"/>
                  </a:lnTo>
                  <a:lnTo>
                    <a:pt x="1313624" y="503529"/>
                  </a:lnTo>
                  <a:lnTo>
                    <a:pt x="1325499" y="548741"/>
                  </a:lnTo>
                  <a:lnTo>
                    <a:pt x="1334135" y="595147"/>
                  </a:lnTo>
                  <a:lnTo>
                    <a:pt x="1339405" y="642645"/>
                  </a:lnTo>
                  <a:lnTo>
                    <a:pt x="1341196" y="691095"/>
                  </a:lnTo>
                  <a:lnTo>
                    <a:pt x="1341196" y="457060"/>
                  </a:lnTo>
                  <a:lnTo>
                    <a:pt x="1309001" y="381685"/>
                  </a:lnTo>
                  <a:lnTo>
                    <a:pt x="1287716" y="342519"/>
                  </a:lnTo>
                  <a:lnTo>
                    <a:pt x="1264018" y="304927"/>
                  </a:lnTo>
                  <a:lnTo>
                    <a:pt x="1238021" y="269011"/>
                  </a:lnTo>
                  <a:lnTo>
                    <a:pt x="1209840" y="234873"/>
                  </a:lnTo>
                  <a:lnTo>
                    <a:pt x="1179563" y="202615"/>
                  </a:lnTo>
                  <a:lnTo>
                    <a:pt x="1147305" y="172339"/>
                  </a:lnTo>
                  <a:lnTo>
                    <a:pt x="1113167" y="144157"/>
                  </a:lnTo>
                  <a:lnTo>
                    <a:pt x="1077252" y="118173"/>
                  </a:lnTo>
                  <a:lnTo>
                    <a:pt x="1039660" y="94475"/>
                  </a:lnTo>
                  <a:lnTo>
                    <a:pt x="1000506" y="73177"/>
                  </a:lnTo>
                  <a:lnTo>
                    <a:pt x="959866" y="54381"/>
                  </a:lnTo>
                  <a:lnTo>
                    <a:pt x="925118" y="40995"/>
                  </a:lnTo>
                  <a:lnTo>
                    <a:pt x="917879" y="38201"/>
                  </a:lnTo>
                  <a:lnTo>
                    <a:pt x="874623" y="24726"/>
                  </a:lnTo>
                  <a:lnTo>
                    <a:pt x="830224" y="14058"/>
                  </a:lnTo>
                  <a:lnTo>
                    <a:pt x="784758" y="6324"/>
                  </a:lnTo>
                  <a:lnTo>
                    <a:pt x="738352" y="1600"/>
                  </a:lnTo>
                  <a:lnTo>
                    <a:pt x="691095" y="0"/>
                  </a:lnTo>
                  <a:lnTo>
                    <a:pt x="643839" y="1600"/>
                  </a:lnTo>
                  <a:lnTo>
                    <a:pt x="597433" y="6324"/>
                  </a:lnTo>
                  <a:lnTo>
                    <a:pt x="551967" y="14058"/>
                  </a:lnTo>
                  <a:lnTo>
                    <a:pt x="507555" y="24726"/>
                  </a:lnTo>
                  <a:lnTo>
                    <a:pt x="464312" y="38201"/>
                  </a:lnTo>
                  <a:lnTo>
                    <a:pt x="422313" y="54381"/>
                  </a:lnTo>
                  <a:lnTo>
                    <a:pt x="381685" y="73177"/>
                  </a:lnTo>
                  <a:lnTo>
                    <a:pt x="342519" y="94475"/>
                  </a:lnTo>
                  <a:lnTo>
                    <a:pt x="304939" y="118173"/>
                  </a:lnTo>
                  <a:lnTo>
                    <a:pt x="269011" y="144157"/>
                  </a:lnTo>
                  <a:lnTo>
                    <a:pt x="234873" y="172339"/>
                  </a:lnTo>
                  <a:lnTo>
                    <a:pt x="202615" y="202615"/>
                  </a:lnTo>
                  <a:lnTo>
                    <a:pt x="172351" y="234873"/>
                  </a:lnTo>
                  <a:lnTo>
                    <a:pt x="144157" y="269011"/>
                  </a:lnTo>
                  <a:lnTo>
                    <a:pt x="118173" y="304927"/>
                  </a:lnTo>
                  <a:lnTo>
                    <a:pt x="94475" y="342519"/>
                  </a:lnTo>
                  <a:lnTo>
                    <a:pt x="73177" y="381685"/>
                  </a:lnTo>
                  <a:lnTo>
                    <a:pt x="54381" y="422313"/>
                  </a:lnTo>
                  <a:lnTo>
                    <a:pt x="38201" y="464299"/>
                  </a:lnTo>
                  <a:lnTo>
                    <a:pt x="24726" y="507555"/>
                  </a:lnTo>
                  <a:lnTo>
                    <a:pt x="14058" y="551967"/>
                  </a:lnTo>
                  <a:lnTo>
                    <a:pt x="6324" y="597420"/>
                  </a:lnTo>
                  <a:lnTo>
                    <a:pt x="1600" y="643839"/>
                  </a:lnTo>
                  <a:lnTo>
                    <a:pt x="0" y="691095"/>
                  </a:lnTo>
                  <a:lnTo>
                    <a:pt x="1600" y="738339"/>
                  </a:lnTo>
                  <a:lnTo>
                    <a:pt x="6324" y="784758"/>
                  </a:lnTo>
                  <a:lnTo>
                    <a:pt x="14058" y="830211"/>
                  </a:lnTo>
                  <a:lnTo>
                    <a:pt x="24726" y="874623"/>
                  </a:lnTo>
                  <a:lnTo>
                    <a:pt x="38201" y="917879"/>
                  </a:lnTo>
                  <a:lnTo>
                    <a:pt x="54381" y="959866"/>
                  </a:lnTo>
                  <a:lnTo>
                    <a:pt x="73177" y="1000493"/>
                  </a:lnTo>
                  <a:lnTo>
                    <a:pt x="94475" y="1039660"/>
                  </a:lnTo>
                  <a:lnTo>
                    <a:pt x="118173" y="1077252"/>
                  </a:lnTo>
                  <a:lnTo>
                    <a:pt x="144157" y="1113167"/>
                  </a:lnTo>
                  <a:lnTo>
                    <a:pt x="172351" y="1147305"/>
                  </a:lnTo>
                  <a:lnTo>
                    <a:pt x="202615" y="1179563"/>
                  </a:lnTo>
                  <a:lnTo>
                    <a:pt x="234873" y="1209840"/>
                  </a:lnTo>
                  <a:lnTo>
                    <a:pt x="269011" y="1238021"/>
                  </a:lnTo>
                  <a:lnTo>
                    <a:pt x="304939" y="1264018"/>
                  </a:lnTo>
                  <a:lnTo>
                    <a:pt x="342519" y="1287703"/>
                  </a:lnTo>
                  <a:lnTo>
                    <a:pt x="381685" y="1309001"/>
                  </a:lnTo>
                  <a:lnTo>
                    <a:pt x="422313" y="1327797"/>
                  </a:lnTo>
                  <a:lnTo>
                    <a:pt x="464312" y="1343977"/>
                  </a:lnTo>
                  <a:lnTo>
                    <a:pt x="507555" y="1357452"/>
                  </a:lnTo>
                  <a:lnTo>
                    <a:pt x="551967" y="1368120"/>
                  </a:lnTo>
                  <a:lnTo>
                    <a:pt x="597433" y="1375867"/>
                  </a:lnTo>
                  <a:lnTo>
                    <a:pt x="643839" y="1380578"/>
                  </a:lnTo>
                  <a:lnTo>
                    <a:pt x="691095" y="1382179"/>
                  </a:lnTo>
                  <a:lnTo>
                    <a:pt x="738352" y="1380578"/>
                  </a:lnTo>
                  <a:lnTo>
                    <a:pt x="784758" y="1375867"/>
                  </a:lnTo>
                  <a:lnTo>
                    <a:pt x="830224" y="1368120"/>
                  </a:lnTo>
                  <a:lnTo>
                    <a:pt x="874623" y="1357452"/>
                  </a:lnTo>
                  <a:lnTo>
                    <a:pt x="917879" y="1343977"/>
                  </a:lnTo>
                  <a:lnTo>
                    <a:pt x="959866" y="1327797"/>
                  </a:lnTo>
                  <a:lnTo>
                    <a:pt x="1000506" y="1309001"/>
                  </a:lnTo>
                  <a:lnTo>
                    <a:pt x="1039660" y="1287703"/>
                  </a:lnTo>
                  <a:lnTo>
                    <a:pt x="1077252" y="1264018"/>
                  </a:lnTo>
                  <a:lnTo>
                    <a:pt x="1113167" y="1238021"/>
                  </a:lnTo>
                  <a:lnTo>
                    <a:pt x="1147305" y="1209840"/>
                  </a:lnTo>
                  <a:lnTo>
                    <a:pt x="1179563" y="1179563"/>
                  </a:lnTo>
                  <a:lnTo>
                    <a:pt x="1209840" y="1147305"/>
                  </a:lnTo>
                  <a:lnTo>
                    <a:pt x="1238021" y="1113167"/>
                  </a:lnTo>
                  <a:lnTo>
                    <a:pt x="1264018" y="1077252"/>
                  </a:lnTo>
                  <a:lnTo>
                    <a:pt x="1287716" y="1039660"/>
                  </a:lnTo>
                  <a:lnTo>
                    <a:pt x="1309001" y="1000493"/>
                  </a:lnTo>
                  <a:lnTo>
                    <a:pt x="1327797" y="959866"/>
                  </a:lnTo>
                  <a:lnTo>
                    <a:pt x="1343990" y="917879"/>
                  </a:lnTo>
                  <a:lnTo>
                    <a:pt x="1357464" y="874623"/>
                  </a:lnTo>
                  <a:lnTo>
                    <a:pt x="1368120" y="830211"/>
                  </a:lnTo>
                  <a:lnTo>
                    <a:pt x="1375867" y="784758"/>
                  </a:lnTo>
                  <a:lnTo>
                    <a:pt x="1380591" y="738339"/>
                  </a:lnTo>
                  <a:lnTo>
                    <a:pt x="1382179" y="691095"/>
                  </a:lnTo>
                  <a:close/>
                </a:path>
              </a:pathLst>
            </a:custGeom>
            <a:solidFill>
              <a:srgbClr val="36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932" y="9038121"/>
              <a:ext cx="2495549" cy="1095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71614" y="7502638"/>
              <a:ext cx="2360295" cy="2514600"/>
            </a:xfrm>
            <a:custGeom>
              <a:avLst/>
              <a:gdLst/>
              <a:ahLst/>
              <a:cxnLst/>
              <a:rect l="l" t="t" r="r" b="b"/>
              <a:pathLst>
                <a:path w="2360295" h="2514600">
                  <a:moveTo>
                    <a:pt x="1810105" y="648804"/>
                  </a:moveTo>
                  <a:lnTo>
                    <a:pt x="1805292" y="601408"/>
                  </a:lnTo>
                  <a:lnTo>
                    <a:pt x="1791474" y="557199"/>
                  </a:lnTo>
                  <a:lnTo>
                    <a:pt x="1769643" y="517131"/>
                  </a:lnTo>
                  <a:lnTo>
                    <a:pt x="1740750" y="482180"/>
                  </a:lnTo>
                  <a:lnTo>
                    <a:pt x="1731403" y="474472"/>
                  </a:lnTo>
                  <a:lnTo>
                    <a:pt x="1731403" y="648804"/>
                  </a:lnTo>
                  <a:lnTo>
                    <a:pt x="1723351" y="698385"/>
                  </a:lnTo>
                  <a:lnTo>
                    <a:pt x="1700936" y="741540"/>
                  </a:lnTo>
                  <a:lnTo>
                    <a:pt x="1666811" y="775639"/>
                  </a:lnTo>
                  <a:lnTo>
                    <a:pt x="1623618" y="798042"/>
                  </a:lnTo>
                  <a:lnTo>
                    <a:pt x="1574012" y="806094"/>
                  </a:lnTo>
                  <a:lnTo>
                    <a:pt x="1524393" y="798042"/>
                  </a:lnTo>
                  <a:lnTo>
                    <a:pt x="1481201" y="775639"/>
                  </a:lnTo>
                  <a:lnTo>
                    <a:pt x="1447076" y="741540"/>
                  </a:lnTo>
                  <a:lnTo>
                    <a:pt x="1424660" y="698385"/>
                  </a:lnTo>
                  <a:lnTo>
                    <a:pt x="1416608" y="648804"/>
                  </a:lnTo>
                  <a:lnTo>
                    <a:pt x="1424660" y="599224"/>
                  </a:lnTo>
                  <a:lnTo>
                    <a:pt x="1447076" y="556069"/>
                  </a:lnTo>
                  <a:lnTo>
                    <a:pt x="1481201" y="521970"/>
                  </a:lnTo>
                  <a:lnTo>
                    <a:pt x="1524393" y="499579"/>
                  </a:lnTo>
                  <a:lnTo>
                    <a:pt x="1574012" y="491515"/>
                  </a:lnTo>
                  <a:lnTo>
                    <a:pt x="1623618" y="499579"/>
                  </a:lnTo>
                  <a:lnTo>
                    <a:pt x="1666811" y="521970"/>
                  </a:lnTo>
                  <a:lnTo>
                    <a:pt x="1700936" y="556069"/>
                  </a:lnTo>
                  <a:lnTo>
                    <a:pt x="1723351" y="599224"/>
                  </a:lnTo>
                  <a:lnTo>
                    <a:pt x="1731403" y="648804"/>
                  </a:lnTo>
                  <a:lnTo>
                    <a:pt x="1731403" y="474472"/>
                  </a:lnTo>
                  <a:lnTo>
                    <a:pt x="1705775" y="453313"/>
                  </a:lnTo>
                  <a:lnTo>
                    <a:pt x="1665681" y="431495"/>
                  </a:lnTo>
                  <a:lnTo>
                    <a:pt x="1621434" y="417690"/>
                  </a:lnTo>
                  <a:lnTo>
                    <a:pt x="1574012" y="412877"/>
                  </a:lnTo>
                  <a:lnTo>
                    <a:pt x="1526578" y="417690"/>
                  </a:lnTo>
                  <a:lnTo>
                    <a:pt x="1482331" y="431495"/>
                  </a:lnTo>
                  <a:lnTo>
                    <a:pt x="1442237" y="453313"/>
                  </a:lnTo>
                  <a:lnTo>
                    <a:pt x="1407261" y="482180"/>
                  </a:lnTo>
                  <a:lnTo>
                    <a:pt x="1378369" y="517131"/>
                  </a:lnTo>
                  <a:lnTo>
                    <a:pt x="1356537" y="557199"/>
                  </a:lnTo>
                  <a:lnTo>
                    <a:pt x="1342720" y="601408"/>
                  </a:lnTo>
                  <a:lnTo>
                    <a:pt x="1337906" y="648804"/>
                  </a:lnTo>
                  <a:lnTo>
                    <a:pt x="1342720" y="696201"/>
                  </a:lnTo>
                  <a:lnTo>
                    <a:pt x="1356537" y="740410"/>
                  </a:lnTo>
                  <a:lnTo>
                    <a:pt x="1378369" y="780478"/>
                  </a:lnTo>
                  <a:lnTo>
                    <a:pt x="1407261" y="815428"/>
                  </a:lnTo>
                  <a:lnTo>
                    <a:pt x="1442237" y="844296"/>
                  </a:lnTo>
                  <a:lnTo>
                    <a:pt x="1482331" y="866114"/>
                  </a:lnTo>
                  <a:lnTo>
                    <a:pt x="1526578" y="879919"/>
                  </a:lnTo>
                  <a:lnTo>
                    <a:pt x="1574012" y="884732"/>
                  </a:lnTo>
                  <a:lnTo>
                    <a:pt x="1621434" y="879919"/>
                  </a:lnTo>
                  <a:lnTo>
                    <a:pt x="1665681" y="866114"/>
                  </a:lnTo>
                  <a:lnTo>
                    <a:pt x="1705775" y="844296"/>
                  </a:lnTo>
                  <a:lnTo>
                    <a:pt x="1740750" y="815428"/>
                  </a:lnTo>
                  <a:lnTo>
                    <a:pt x="1769643" y="780478"/>
                  </a:lnTo>
                  <a:lnTo>
                    <a:pt x="1791474" y="740410"/>
                  </a:lnTo>
                  <a:lnTo>
                    <a:pt x="1805292" y="696201"/>
                  </a:lnTo>
                  <a:lnTo>
                    <a:pt x="1810105" y="648804"/>
                  </a:lnTo>
                  <a:close/>
                </a:path>
                <a:path w="2360295" h="2514600">
                  <a:moveTo>
                    <a:pt x="2360003" y="660400"/>
                  </a:moveTo>
                  <a:lnTo>
                    <a:pt x="2354859" y="635000"/>
                  </a:lnTo>
                  <a:lnTo>
                    <a:pt x="2339035" y="609600"/>
                  </a:lnTo>
                  <a:lnTo>
                    <a:pt x="2313787" y="584200"/>
                  </a:lnTo>
                  <a:lnTo>
                    <a:pt x="2282317" y="570763"/>
                  </a:lnTo>
                  <a:lnTo>
                    <a:pt x="2282317" y="660400"/>
                  </a:lnTo>
                  <a:lnTo>
                    <a:pt x="2099335" y="1092200"/>
                  </a:lnTo>
                  <a:lnTo>
                    <a:pt x="2046211" y="1092200"/>
                  </a:lnTo>
                  <a:lnTo>
                    <a:pt x="2046211" y="558800"/>
                  </a:lnTo>
                  <a:lnTo>
                    <a:pt x="2282317" y="660400"/>
                  </a:lnTo>
                  <a:lnTo>
                    <a:pt x="2282317" y="570763"/>
                  </a:lnTo>
                  <a:lnTo>
                    <a:pt x="2254326" y="558800"/>
                  </a:lnTo>
                  <a:lnTo>
                    <a:pt x="2046211" y="469900"/>
                  </a:lnTo>
                  <a:lnTo>
                    <a:pt x="2046211" y="114300"/>
                  </a:lnTo>
                  <a:lnTo>
                    <a:pt x="2039226" y="76200"/>
                  </a:lnTo>
                  <a:lnTo>
                    <a:pt x="2036902" y="63500"/>
                  </a:lnTo>
                  <a:lnTo>
                    <a:pt x="2011540" y="25400"/>
                  </a:lnTo>
                  <a:lnTo>
                    <a:pt x="1973999" y="0"/>
                  </a:lnTo>
                  <a:lnTo>
                    <a:pt x="1174013" y="0"/>
                  </a:lnTo>
                  <a:lnTo>
                    <a:pt x="1136484" y="25400"/>
                  </a:lnTo>
                  <a:lnTo>
                    <a:pt x="1111123" y="63500"/>
                  </a:lnTo>
                  <a:lnTo>
                    <a:pt x="1101801" y="114300"/>
                  </a:lnTo>
                  <a:lnTo>
                    <a:pt x="1101801" y="457200"/>
                  </a:lnTo>
                  <a:lnTo>
                    <a:pt x="794867" y="584200"/>
                  </a:lnTo>
                  <a:lnTo>
                    <a:pt x="769607" y="596900"/>
                  </a:lnTo>
                  <a:lnTo>
                    <a:pt x="753554" y="622300"/>
                  </a:lnTo>
                  <a:lnTo>
                    <a:pt x="747839" y="660400"/>
                  </a:lnTo>
                  <a:lnTo>
                    <a:pt x="753554" y="685800"/>
                  </a:lnTo>
                  <a:lnTo>
                    <a:pt x="905052" y="1041400"/>
                  </a:lnTo>
                  <a:lnTo>
                    <a:pt x="924204" y="1028700"/>
                  </a:lnTo>
                  <a:lnTo>
                    <a:pt x="943178" y="1028700"/>
                  </a:lnTo>
                  <a:lnTo>
                    <a:pt x="979817" y="1016000"/>
                  </a:lnTo>
                  <a:lnTo>
                    <a:pt x="826350" y="660400"/>
                  </a:lnTo>
                  <a:lnTo>
                    <a:pt x="1101801" y="546100"/>
                  </a:lnTo>
                  <a:lnTo>
                    <a:pt x="1101801" y="990600"/>
                  </a:lnTo>
                  <a:lnTo>
                    <a:pt x="1122121" y="977900"/>
                  </a:lnTo>
                  <a:lnTo>
                    <a:pt x="1161288" y="977900"/>
                  </a:lnTo>
                  <a:lnTo>
                    <a:pt x="1180503" y="965200"/>
                  </a:lnTo>
                  <a:lnTo>
                    <a:pt x="1180503" y="546100"/>
                  </a:lnTo>
                  <a:lnTo>
                    <a:pt x="1180503" y="114300"/>
                  </a:lnTo>
                  <a:lnTo>
                    <a:pt x="1183614" y="88900"/>
                  </a:lnTo>
                  <a:lnTo>
                    <a:pt x="1192060" y="76200"/>
                  </a:lnTo>
                  <a:lnTo>
                    <a:pt x="1955952" y="76200"/>
                  </a:lnTo>
                  <a:lnTo>
                    <a:pt x="1964410" y="88900"/>
                  </a:lnTo>
                  <a:lnTo>
                    <a:pt x="1967509" y="114300"/>
                  </a:lnTo>
                  <a:lnTo>
                    <a:pt x="1967509" y="1092200"/>
                  </a:lnTo>
                  <a:lnTo>
                    <a:pt x="1743214" y="1092200"/>
                  </a:lnTo>
                  <a:lnTo>
                    <a:pt x="1759381" y="1117600"/>
                  </a:lnTo>
                  <a:lnTo>
                    <a:pt x="1775180" y="1130300"/>
                  </a:lnTo>
                  <a:lnTo>
                    <a:pt x="1790255" y="1155700"/>
                  </a:lnTo>
                  <a:lnTo>
                    <a:pt x="1804212" y="1168400"/>
                  </a:lnTo>
                  <a:lnTo>
                    <a:pt x="2121319" y="1168400"/>
                  </a:lnTo>
                  <a:lnTo>
                    <a:pt x="2130082" y="1181100"/>
                  </a:lnTo>
                  <a:lnTo>
                    <a:pt x="2142617" y="1181100"/>
                  </a:lnTo>
                  <a:lnTo>
                    <a:pt x="2167280" y="1206500"/>
                  </a:lnTo>
                  <a:lnTo>
                    <a:pt x="2184920" y="1244600"/>
                  </a:lnTo>
                  <a:lnTo>
                    <a:pt x="2195195" y="1270000"/>
                  </a:lnTo>
                  <a:lnTo>
                    <a:pt x="2197709" y="1295400"/>
                  </a:lnTo>
                  <a:lnTo>
                    <a:pt x="2185911" y="1346200"/>
                  </a:lnTo>
                  <a:lnTo>
                    <a:pt x="2163775" y="1384300"/>
                  </a:lnTo>
                  <a:lnTo>
                    <a:pt x="2142375" y="1409700"/>
                  </a:lnTo>
                  <a:lnTo>
                    <a:pt x="2132787" y="1409700"/>
                  </a:lnTo>
                  <a:lnTo>
                    <a:pt x="2127275" y="1422400"/>
                  </a:lnTo>
                  <a:lnTo>
                    <a:pt x="2122703" y="1422400"/>
                  </a:lnTo>
                  <a:lnTo>
                    <a:pt x="2119223" y="1435100"/>
                  </a:lnTo>
                  <a:lnTo>
                    <a:pt x="2117039" y="1435100"/>
                  </a:lnTo>
                  <a:lnTo>
                    <a:pt x="2117471" y="1447800"/>
                  </a:lnTo>
                  <a:lnTo>
                    <a:pt x="2119007" y="1460500"/>
                  </a:lnTo>
                  <a:lnTo>
                    <a:pt x="2122017" y="1460500"/>
                  </a:lnTo>
                  <a:lnTo>
                    <a:pt x="2126881" y="1473200"/>
                  </a:lnTo>
                  <a:lnTo>
                    <a:pt x="2163711" y="1511300"/>
                  </a:lnTo>
                  <a:lnTo>
                    <a:pt x="2188362" y="1562100"/>
                  </a:lnTo>
                  <a:lnTo>
                    <a:pt x="2200478" y="1600200"/>
                  </a:lnTo>
                  <a:lnTo>
                    <a:pt x="2199678" y="1651000"/>
                  </a:lnTo>
                  <a:lnTo>
                    <a:pt x="2175726" y="1714500"/>
                  </a:lnTo>
                  <a:lnTo>
                    <a:pt x="2136470" y="1752600"/>
                  </a:lnTo>
                  <a:lnTo>
                    <a:pt x="2099792" y="1790700"/>
                  </a:lnTo>
                  <a:lnTo>
                    <a:pt x="2083600" y="1803400"/>
                  </a:lnTo>
                  <a:lnTo>
                    <a:pt x="2072246" y="1803400"/>
                  </a:lnTo>
                  <a:lnTo>
                    <a:pt x="2065147" y="1816100"/>
                  </a:lnTo>
                  <a:lnTo>
                    <a:pt x="2062848" y="1828800"/>
                  </a:lnTo>
                  <a:lnTo>
                    <a:pt x="2065883" y="1841500"/>
                  </a:lnTo>
                  <a:lnTo>
                    <a:pt x="2081745" y="1892300"/>
                  </a:lnTo>
                  <a:lnTo>
                    <a:pt x="2088019" y="1943100"/>
                  </a:lnTo>
                  <a:lnTo>
                    <a:pt x="2084705" y="1981200"/>
                  </a:lnTo>
                  <a:lnTo>
                    <a:pt x="2071789" y="2019300"/>
                  </a:lnTo>
                  <a:lnTo>
                    <a:pt x="2030069" y="2070100"/>
                  </a:lnTo>
                  <a:lnTo>
                    <a:pt x="1978583" y="2108200"/>
                  </a:lnTo>
                  <a:lnTo>
                    <a:pt x="1934832" y="2133600"/>
                  </a:lnTo>
                  <a:lnTo>
                    <a:pt x="1916353" y="2146300"/>
                  </a:lnTo>
                  <a:lnTo>
                    <a:pt x="1900364" y="2146300"/>
                  </a:lnTo>
                  <a:lnTo>
                    <a:pt x="1893938" y="2159000"/>
                  </a:lnTo>
                  <a:lnTo>
                    <a:pt x="1888807" y="2171700"/>
                  </a:lnTo>
                  <a:lnTo>
                    <a:pt x="1886966" y="2171700"/>
                  </a:lnTo>
                  <a:lnTo>
                    <a:pt x="1887334" y="2184400"/>
                  </a:lnTo>
                  <a:lnTo>
                    <a:pt x="1889912" y="2197100"/>
                  </a:lnTo>
                  <a:lnTo>
                    <a:pt x="1894713" y="2197100"/>
                  </a:lnTo>
                  <a:lnTo>
                    <a:pt x="1918322" y="2235200"/>
                  </a:lnTo>
                  <a:lnTo>
                    <a:pt x="1933079" y="2273300"/>
                  </a:lnTo>
                  <a:lnTo>
                    <a:pt x="1938985" y="2298700"/>
                  </a:lnTo>
                  <a:lnTo>
                    <a:pt x="1936026" y="2336800"/>
                  </a:lnTo>
                  <a:lnTo>
                    <a:pt x="1917090" y="2374900"/>
                  </a:lnTo>
                  <a:lnTo>
                    <a:pt x="1889302" y="2400300"/>
                  </a:lnTo>
                  <a:lnTo>
                    <a:pt x="1860778" y="2413000"/>
                  </a:lnTo>
                  <a:lnTo>
                    <a:pt x="1839620" y="2425700"/>
                  </a:lnTo>
                  <a:lnTo>
                    <a:pt x="1540370" y="2425700"/>
                  </a:lnTo>
                  <a:lnTo>
                    <a:pt x="1506626" y="2400300"/>
                  </a:lnTo>
                  <a:lnTo>
                    <a:pt x="1483931" y="2374900"/>
                  </a:lnTo>
                  <a:lnTo>
                    <a:pt x="1475638" y="2336800"/>
                  </a:lnTo>
                  <a:lnTo>
                    <a:pt x="1483931" y="2298700"/>
                  </a:lnTo>
                  <a:lnTo>
                    <a:pt x="1506626" y="2260600"/>
                  </a:lnTo>
                  <a:lnTo>
                    <a:pt x="1540370" y="2235200"/>
                  </a:lnTo>
                  <a:lnTo>
                    <a:pt x="1687664" y="2235200"/>
                  </a:lnTo>
                  <a:lnTo>
                    <a:pt x="1700174" y="2222500"/>
                  </a:lnTo>
                  <a:lnTo>
                    <a:pt x="1708632" y="2209800"/>
                  </a:lnTo>
                  <a:lnTo>
                    <a:pt x="1711731" y="2197100"/>
                  </a:lnTo>
                  <a:lnTo>
                    <a:pt x="1708632" y="2184400"/>
                  </a:lnTo>
                  <a:lnTo>
                    <a:pt x="1700174" y="2171700"/>
                  </a:lnTo>
                  <a:lnTo>
                    <a:pt x="1687664" y="2159000"/>
                  </a:lnTo>
                  <a:lnTo>
                    <a:pt x="1581873" y="2159000"/>
                  </a:lnTo>
                  <a:lnTo>
                    <a:pt x="1540370" y="2146300"/>
                  </a:lnTo>
                  <a:lnTo>
                    <a:pt x="1506626" y="2120900"/>
                  </a:lnTo>
                  <a:lnTo>
                    <a:pt x="1483931" y="2095500"/>
                  </a:lnTo>
                  <a:lnTo>
                    <a:pt x="1475638" y="2057400"/>
                  </a:lnTo>
                  <a:lnTo>
                    <a:pt x="1483931" y="2019300"/>
                  </a:lnTo>
                  <a:lnTo>
                    <a:pt x="1506626" y="1981200"/>
                  </a:lnTo>
                  <a:lnTo>
                    <a:pt x="1540370" y="1968500"/>
                  </a:lnTo>
                  <a:lnTo>
                    <a:pt x="1581873" y="1955800"/>
                  </a:lnTo>
                  <a:lnTo>
                    <a:pt x="1766366" y="1955800"/>
                  </a:lnTo>
                  <a:lnTo>
                    <a:pt x="1778876" y="1943100"/>
                  </a:lnTo>
                  <a:lnTo>
                    <a:pt x="1787334" y="1930400"/>
                  </a:lnTo>
                  <a:lnTo>
                    <a:pt x="1790433" y="1917700"/>
                  </a:lnTo>
                  <a:lnTo>
                    <a:pt x="1787334" y="1905000"/>
                  </a:lnTo>
                  <a:lnTo>
                    <a:pt x="1778876" y="1892300"/>
                  </a:lnTo>
                  <a:lnTo>
                    <a:pt x="1766366" y="1879600"/>
                  </a:lnTo>
                  <a:lnTo>
                    <a:pt x="1532648" y="1879600"/>
                  </a:lnTo>
                  <a:lnTo>
                    <a:pt x="1488452" y="1905000"/>
                  </a:lnTo>
                  <a:lnTo>
                    <a:pt x="1451038" y="1930400"/>
                  </a:lnTo>
                  <a:lnTo>
                    <a:pt x="1422146" y="1968500"/>
                  </a:lnTo>
                  <a:lnTo>
                    <a:pt x="1403527" y="2006600"/>
                  </a:lnTo>
                  <a:lnTo>
                    <a:pt x="1396936" y="2057400"/>
                  </a:lnTo>
                  <a:lnTo>
                    <a:pt x="1401876" y="2095500"/>
                  </a:lnTo>
                  <a:lnTo>
                    <a:pt x="1415872" y="2133600"/>
                  </a:lnTo>
                  <a:lnTo>
                    <a:pt x="1437601" y="2171700"/>
                  </a:lnTo>
                  <a:lnTo>
                    <a:pt x="1465795" y="2197100"/>
                  </a:lnTo>
                  <a:lnTo>
                    <a:pt x="1437601" y="2222500"/>
                  </a:lnTo>
                  <a:lnTo>
                    <a:pt x="1415872" y="2260600"/>
                  </a:lnTo>
                  <a:lnTo>
                    <a:pt x="1401876" y="2286000"/>
                  </a:lnTo>
                  <a:lnTo>
                    <a:pt x="1396936" y="2336800"/>
                  </a:lnTo>
                  <a:lnTo>
                    <a:pt x="1399082" y="2362200"/>
                  </a:lnTo>
                  <a:lnTo>
                    <a:pt x="1405293" y="2387600"/>
                  </a:lnTo>
                  <a:lnTo>
                    <a:pt x="1415199" y="2413000"/>
                  </a:lnTo>
                  <a:lnTo>
                    <a:pt x="1428407" y="2425700"/>
                  </a:lnTo>
                  <a:lnTo>
                    <a:pt x="983843" y="2425700"/>
                  </a:lnTo>
                  <a:lnTo>
                    <a:pt x="977849" y="2413000"/>
                  </a:lnTo>
                  <a:lnTo>
                    <a:pt x="809701" y="2273300"/>
                  </a:lnTo>
                  <a:lnTo>
                    <a:pt x="779132" y="2247900"/>
                  </a:lnTo>
                  <a:lnTo>
                    <a:pt x="724725" y="2209800"/>
                  </a:lnTo>
                  <a:lnTo>
                    <a:pt x="664032" y="2197100"/>
                  </a:lnTo>
                  <a:lnTo>
                    <a:pt x="511556" y="2197100"/>
                  </a:lnTo>
                  <a:lnTo>
                    <a:pt x="511556" y="1371600"/>
                  </a:lnTo>
                  <a:lnTo>
                    <a:pt x="570572" y="1371600"/>
                  </a:lnTo>
                  <a:lnTo>
                    <a:pt x="628954" y="1358900"/>
                  </a:lnTo>
                  <a:lnTo>
                    <a:pt x="677557" y="1346200"/>
                  </a:lnTo>
                  <a:lnTo>
                    <a:pt x="716940" y="1333500"/>
                  </a:lnTo>
                  <a:lnTo>
                    <a:pt x="747649" y="1308100"/>
                  </a:lnTo>
                  <a:lnTo>
                    <a:pt x="755523" y="1308100"/>
                  </a:lnTo>
                  <a:lnTo>
                    <a:pt x="759460" y="1295400"/>
                  </a:lnTo>
                  <a:lnTo>
                    <a:pt x="826338" y="1270000"/>
                  </a:lnTo>
                  <a:lnTo>
                    <a:pt x="892340" y="1231900"/>
                  </a:lnTo>
                  <a:lnTo>
                    <a:pt x="1020470" y="1181100"/>
                  </a:lnTo>
                  <a:lnTo>
                    <a:pt x="1082001" y="1168400"/>
                  </a:lnTo>
                  <a:lnTo>
                    <a:pt x="1198499" y="1143000"/>
                  </a:lnTo>
                  <a:lnTo>
                    <a:pt x="1252855" y="1143000"/>
                  </a:lnTo>
                  <a:lnTo>
                    <a:pt x="1304213" y="1130300"/>
                  </a:lnTo>
                  <a:lnTo>
                    <a:pt x="1396746" y="1130300"/>
                  </a:lnTo>
                  <a:lnTo>
                    <a:pt x="1437297" y="1143000"/>
                  </a:lnTo>
                  <a:lnTo>
                    <a:pt x="1532572" y="1143000"/>
                  </a:lnTo>
                  <a:lnTo>
                    <a:pt x="1554518" y="1155700"/>
                  </a:lnTo>
                  <a:lnTo>
                    <a:pt x="1581873" y="1155700"/>
                  </a:lnTo>
                  <a:lnTo>
                    <a:pt x="1607502" y="1181100"/>
                  </a:lnTo>
                  <a:lnTo>
                    <a:pt x="1656664" y="1231900"/>
                  </a:lnTo>
                  <a:lnTo>
                    <a:pt x="1680222" y="1270000"/>
                  </a:lnTo>
                  <a:lnTo>
                    <a:pt x="1703120" y="1308100"/>
                  </a:lnTo>
                  <a:lnTo>
                    <a:pt x="1725383" y="1346200"/>
                  </a:lnTo>
                  <a:lnTo>
                    <a:pt x="1746999" y="1397000"/>
                  </a:lnTo>
                  <a:lnTo>
                    <a:pt x="1767992" y="1447800"/>
                  </a:lnTo>
                  <a:lnTo>
                    <a:pt x="1788363" y="1511300"/>
                  </a:lnTo>
                  <a:lnTo>
                    <a:pt x="1808137" y="1574800"/>
                  </a:lnTo>
                  <a:lnTo>
                    <a:pt x="1810054" y="1600200"/>
                  </a:lnTo>
                  <a:lnTo>
                    <a:pt x="1801253" y="1638300"/>
                  </a:lnTo>
                  <a:lnTo>
                    <a:pt x="1782140" y="1663700"/>
                  </a:lnTo>
                  <a:lnTo>
                    <a:pt x="1753057" y="1676400"/>
                  </a:lnTo>
                  <a:lnTo>
                    <a:pt x="1716862" y="1689100"/>
                  </a:lnTo>
                  <a:lnTo>
                    <a:pt x="1679028" y="1676400"/>
                  </a:lnTo>
                  <a:lnTo>
                    <a:pt x="1639341" y="1651000"/>
                  </a:lnTo>
                  <a:lnTo>
                    <a:pt x="1597621" y="1625600"/>
                  </a:lnTo>
                  <a:lnTo>
                    <a:pt x="1549869" y="1574800"/>
                  </a:lnTo>
                  <a:lnTo>
                    <a:pt x="1504899" y="1524000"/>
                  </a:lnTo>
                  <a:lnTo>
                    <a:pt x="1468412" y="1485900"/>
                  </a:lnTo>
                  <a:lnTo>
                    <a:pt x="1446123" y="1460500"/>
                  </a:lnTo>
                  <a:lnTo>
                    <a:pt x="1442186" y="1460500"/>
                  </a:lnTo>
                  <a:lnTo>
                    <a:pt x="1436281" y="1447800"/>
                  </a:lnTo>
                  <a:lnTo>
                    <a:pt x="1430375" y="1447800"/>
                  </a:lnTo>
                  <a:lnTo>
                    <a:pt x="1436560" y="1435100"/>
                  </a:lnTo>
                  <a:lnTo>
                    <a:pt x="1442923" y="1409700"/>
                  </a:lnTo>
                  <a:lnTo>
                    <a:pt x="1448917" y="1397000"/>
                  </a:lnTo>
                  <a:lnTo>
                    <a:pt x="1453984" y="1384300"/>
                  </a:lnTo>
                  <a:lnTo>
                    <a:pt x="1455216" y="1358900"/>
                  </a:lnTo>
                  <a:lnTo>
                    <a:pt x="1450543" y="1346200"/>
                  </a:lnTo>
                  <a:lnTo>
                    <a:pt x="1440713" y="1333500"/>
                  </a:lnTo>
                  <a:lnTo>
                    <a:pt x="1395945" y="1333500"/>
                  </a:lnTo>
                  <a:lnTo>
                    <a:pt x="1384388" y="1346200"/>
                  </a:lnTo>
                  <a:lnTo>
                    <a:pt x="1377251" y="1358900"/>
                  </a:lnTo>
                  <a:lnTo>
                    <a:pt x="1349108" y="1435100"/>
                  </a:lnTo>
                  <a:lnTo>
                    <a:pt x="1314488" y="1498600"/>
                  </a:lnTo>
                  <a:lnTo>
                    <a:pt x="1275549" y="1549400"/>
                  </a:lnTo>
                  <a:lnTo>
                    <a:pt x="1234427" y="1587500"/>
                  </a:lnTo>
                  <a:lnTo>
                    <a:pt x="1193292" y="1612900"/>
                  </a:lnTo>
                  <a:lnTo>
                    <a:pt x="1154277" y="1625600"/>
                  </a:lnTo>
                  <a:lnTo>
                    <a:pt x="1119543" y="1638300"/>
                  </a:lnTo>
                  <a:lnTo>
                    <a:pt x="1091222" y="1638300"/>
                  </a:lnTo>
                  <a:lnTo>
                    <a:pt x="1071486" y="1651000"/>
                  </a:lnTo>
                  <a:lnTo>
                    <a:pt x="1034669" y="1651000"/>
                  </a:lnTo>
                  <a:lnTo>
                    <a:pt x="1026210" y="1663700"/>
                  </a:lnTo>
                  <a:lnTo>
                    <a:pt x="1023099" y="1689100"/>
                  </a:lnTo>
                  <a:lnTo>
                    <a:pt x="1025931" y="1701800"/>
                  </a:lnTo>
                  <a:lnTo>
                    <a:pt x="1033932" y="1714500"/>
                  </a:lnTo>
                  <a:lnTo>
                    <a:pt x="1046340" y="1714500"/>
                  </a:lnTo>
                  <a:lnTo>
                    <a:pt x="1062456" y="1727200"/>
                  </a:lnTo>
                  <a:lnTo>
                    <a:pt x="1095667" y="1727200"/>
                  </a:lnTo>
                  <a:lnTo>
                    <a:pt x="1127163" y="1714500"/>
                  </a:lnTo>
                  <a:lnTo>
                    <a:pt x="1165796" y="1701800"/>
                  </a:lnTo>
                  <a:lnTo>
                    <a:pt x="1209497" y="1689100"/>
                  </a:lnTo>
                  <a:lnTo>
                    <a:pt x="1256144" y="1663700"/>
                  </a:lnTo>
                  <a:lnTo>
                    <a:pt x="1303667" y="1625600"/>
                  </a:lnTo>
                  <a:lnTo>
                    <a:pt x="1349984" y="1587500"/>
                  </a:lnTo>
                  <a:lnTo>
                    <a:pt x="1392999" y="1524000"/>
                  </a:lnTo>
                  <a:lnTo>
                    <a:pt x="1429397" y="1562100"/>
                  </a:lnTo>
                  <a:lnTo>
                    <a:pt x="1473174" y="1612900"/>
                  </a:lnTo>
                  <a:lnTo>
                    <a:pt x="1514741" y="1651000"/>
                  </a:lnTo>
                  <a:lnTo>
                    <a:pt x="1588731" y="1714500"/>
                  </a:lnTo>
                  <a:lnTo>
                    <a:pt x="1632788" y="1739900"/>
                  </a:lnTo>
                  <a:lnTo>
                    <a:pt x="1719605" y="1765300"/>
                  </a:lnTo>
                  <a:lnTo>
                    <a:pt x="1751088" y="1765300"/>
                  </a:lnTo>
                  <a:lnTo>
                    <a:pt x="1766646" y="1752600"/>
                  </a:lnTo>
                  <a:lnTo>
                    <a:pt x="1782559" y="1752600"/>
                  </a:lnTo>
                  <a:lnTo>
                    <a:pt x="1825498" y="1727200"/>
                  </a:lnTo>
                  <a:lnTo>
                    <a:pt x="1858810" y="1689100"/>
                  </a:lnTo>
                  <a:lnTo>
                    <a:pt x="1880882" y="1651000"/>
                  </a:lnTo>
                  <a:lnTo>
                    <a:pt x="1890102" y="1600200"/>
                  </a:lnTo>
                  <a:lnTo>
                    <a:pt x="1884870" y="1549400"/>
                  </a:lnTo>
                  <a:lnTo>
                    <a:pt x="1876513" y="1524000"/>
                  </a:lnTo>
                  <a:lnTo>
                    <a:pt x="1865325" y="1485900"/>
                  </a:lnTo>
                  <a:lnTo>
                    <a:pt x="1851215" y="1447800"/>
                  </a:lnTo>
                  <a:lnTo>
                    <a:pt x="1834083" y="1397000"/>
                  </a:lnTo>
                  <a:lnTo>
                    <a:pt x="1813814" y="1358900"/>
                  </a:lnTo>
                  <a:lnTo>
                    <a:pt x="1790331" y="1308100"/>
                  </a:lnTo>
                  <a:lnTo>
                    <a:pt x="1763534" y="1257300"/>
                  </a:lnTo>
                  <a:lnTo>
                    <a:pt x="1733334" y="1206500"/>
                  </a:lnTo>
                  <a:lnTo>
                    <a:pt x="1699602" y="1168400"/>
                  </a:lnTo>
                  <a:lnTo>
                    <a:pt x="1662264" y="1130300"/>
                  </a:lnTo>
                  <a:lnTo>
                    <a:pt x="1621231" y="1092200"/>
                  </a:lnTo>
                  <a:lnTo>
                    <a:pt x="1605356" y="1092200"/>
                  </a:lnTo>
                  <a:lnTo>
                    <a:pt x="1593062" y="1079500"/>
                  </a:lnTo>
                  <a:lnTo>
                    <a:pt x="1550873" y="1079500"/>
                  </a:lnTo>
                  <a:lnTo>
                    <a:pt x="1521599" y="1066800"/>
                  </a:lnTo>
                  <a:lnTo>
                    <a:pt x="1487271" y="1066800"/>
                  </a:lnTo>
                  <a:lnTo>
                    <a:pt x="1448193" y="1054100"/>
                  </a:lnTo>
                  <a:lnTo>
                    <a:pt x="1250556" y="1054100"/>
                  </a:lnTo>
                  <a:lnTo>
                    <a:pt x="1192326" y="1066800"/>
                  </a:lnTo>
                  <a:lnTo>
                    <a:pt x="1067422" y="1092200"/>
                  </a:lnTo>
                  <a:lnTo>
                    <a:pt x="1001356" y="1104900"/>
                  </a:lnTo>
                  <a:lnTo>
                    <a:pt x="863523" y="1155700"/>
                  </a:lnTo>
                  <a:lnTo>
                    <a:pt x="720102" y="1231900"/>
                  </a:lnTo>
                  <a:lnTo>
                    <a:pt x="716178" y="1231900"/>
                  </a:lnTo>
                  <a:lnTo>
                    <a:pt x="712241" y="1244600"/>
                  </a:lnTo>
                  <a:lnTo>
                    <a:pt x="706335" y="1244600"/>
                  </a:lnTo>
                  <a:lnTo>
                    <a:pt x="681253" y="1257300"/>
                  </a:lnTo>
                  <a:lnTo>
                    <a:pt x="650265" y="1270000"/>
                  </a:lnTo>
                  <a:lnTo>
                    <a:pt x="613371" y="1282700"/>
                  </a:lnTo>
                  <a:lnTo>
                    <a:pt x="570572" y="1295400"/>
                  </a:lnTo>
                  <a:lnTo>
                    <a:pt x="432854" y="1295400"/>
                  </a:lnTo>
                  <a:lnTo>
                    <a:pt x="432854" y="1371600"/>
                  </a:lnTo>
                  <a:lnTo>
                    <a:pt x="432854" y="2273300"/>
                  </a:lnTo>
                  <a:lnTo>
                    <a:pt x="429742" y="2286000"/>
                  </a:lnTo>
                  <a:lnTo>
                    <a:pt x="421297" y="2298700"/>
                  </a:lnTo>
                  <a:lnTo>
                    <a:pt x="408774" y="2311400"/>
                  </a:lnTo>
                  <a:lnTo>
                    <a:pt x="102768" y="2311400"/>
                  </a:lnTo>
                  <a:lnTo>
                    <a:pt x="90258" y="2298700"/>
                  </a:lnTo>
                  <a:lnTo>
                    <a:pt x="81800" y="2286000"/>
                  </a:lnTo>
                  <a:lnTo>
                    <a:pt x="78701" y="2273300"/>
                  </a:lnTo>
                  <a:lnTo>
                    <a:pt x="78701" y="1371600"/>
                  </a:lnTo>
                  <a:lnTo>
                    <a:pt x="432854" y="1371600"/>
                  </a:lnTo>
                  <a:lnTo>
                    <a:pt x="432854" y="1295400"/>
                  </a:lnTo>
                  <a:lnTo>
                    <a:pt x="24066" y="1295400"/>
                  </a:lnTo>
                  <a:lnTo>
                    <a:pt x="11557" y="1308100"/>
                  </a:lnTo>
                  <a:lnTo>
                    <a:pt x="3098" y="1320800"/>
                  </a:lnTo>
                  <a:lnTo>
                    <a:pt x="0" y="1333500"/>
                  </a:lnTo>
                  <a:lnTo>
                    <a:pt x="0" y="2273300"/>
                  </a:lnTo>
                  <a:lnTo>
                    <a:pt x="9309" y="2324100"/>
                  </a:lnTo>
                  <a:lnTo>
                    <a:pt x="34671" y="2362200"/>
                  </a:lnTo>
                  <a:lnTo>
                    <a:pt x="72212" y="2387600"/>
                  </a:lnTo>
                  <a:lnTo>
                    <a:pt x="439343" y="2387600"/>
                  </a:lnTo>
                  <a:lnTo>
                    <a:pt x="476872" y="2362200"/>
                  </a:lnTo>
                  <a:lnTo>
                    <a:pt x="502234" y="2324100"/>
                  </a:lnTo>
                  <a:lnTo>
                    <a:pt x="504571" y="2311400"/>
                  </a:lnTo>
                  <a:lnTo>
                    <a:pt x="511556" y="2273300"/>
                  </a:lnTo>
                  <a:lnTo>
                    <a:pt x="623392" y="2273300"/>
                  </a:lnTo>
                  <a:lnTo>
                    <a:pt x="661568" y="2286000"/>
                  </a:lnTo>
                  <a:lnTo>
                    <a:pt x="699020" y="2286000"/>
                  </a:lnTo>
                  <a:lnTo>
                    <a:pt x="727976" y="2311400"/>
                  </a:lnTo>
                  <a:lnTo>
                    <a:pt x="924725" y="2476500"/>
                  </a:lnTo>
                  <a:lnTo>
                    <a:pt x="942073" y="2489200"/>
                  </a:lnTo>
                  <a:lnTo>
                    <a:pt x="963091" y="2501900"/>
                  </a:lnTo>
                  <a:lnTo>
                    <a:pt x="985596" y="2501900"/>
                  </a:lnTo>
                  <a:lnTo>
                    <a:pt x="1007364" y="2514600"/>
                  </a:lnTo>
                  <a:lnTo>
                    <a:pt x="1859292" y="2514600"/>
                  </a:lnTo>
                  <a:lnTo>
                    <a:pt x="1863229" y="2501900"/>
                  </a:lnTo>
                  <a:lnTo>
                    <a:pt x="1878215" y="2501900"/>
                  </a:lnTo>
                  <a:lnTo>
                    <a:pt x="1909914" y="2476500"/>
                  </a:lnTo>
                  <a:lnTo>
                    <a:pt x="1949081" y="2451100"/>
                  </a:lnTo>
                  <a:lnTo>
                    <a:pt x="1973986" y="2425700"/>
                  </a:lnTo>
                  <a:lnTo>
                    <a:pt x="1986445" y="2413000"/>
                  </a:lnTo>
                  <a:lnTo>
                    <a:pt x="2012759" y="2362200"/>
                  </a:lnTo>
                  <a:lnTo>
                    <a:pt x="2019007" y="2324100"/>
                  </a:lnTo>
                  <a:lnTo>
                    <a:pt x="2016950" y="2286000"/>
                  </a:lnTo>
                  <a:lnTo>
                    <a:pt x="2006396" y="2235200"/>
                  </a:lnTo>
                  <a:lnTo>
                    <a:pt x="1987181" y="2197100"/>
                  </a:lnTo>
                  <a:lnTo>
                    <a:pt x="2026132" y="2184400"/>
                  </a:lnTo>
                  <a:lnTo>
                    <a:pt x="2068588" y="2146300"/>
                  </a:lnTo>
                  <a:lnTo>
                    <a:pt x="2109203" y="2108200"/>
                  </a:lnTo>
                  <a:lnTo>
                    <a:pt x="2142617" y="2057400"/>
                  </a:lnTo>
                  <a:lnTo>
                    <a:pt x="2159622" y="2006600"/>
                  </a:lnTo>
                  <a:lnTo>
                    <a:pt x="2166480" y="1955800"/>
                  </a:lnTo>
                  <a:lnTo>
                    <a:pt x="2163368" y="1905000"/>
                  </a:lnTo>
                  <a:lnTo>
                    <a:pt x="2150491" y="1854200"/>
                  </a:lnTo>
                  <a:lnTo>
                    <a:pt x="2178139" y="1828800"/>
                  </a:lnTo>
                  <a:lnTo>
                    <a:pt x="2208822" y="1803400"/>
                  </a:lnTo>
                  <a:lnTo>
                    <a:pt x="2238464" y="1765300"/>
                  </a:lnTo>
                  <a:lnTo>
                    <a:pt x="2263000" y="1714500"/>
                  </a:lnTo>
                  <a:lnTo>
                    <a:pt x="2278380" y="1663700"/>
                  </a:lnTo>
                  <a:lnTo>
                    <a:pt x="2281224" y="1625600"/>
                  </a:lnTo>
                  <a:lnTo>
                    <a:pt x="2275675" y="1574800"/>
                  </a:lnTo>
                  <a:lnTo>
                    <a:pt x="2261806" y="1536700"/>
                  </a:lnTo>
                  <a:lnTo>
                    <a:pt x="2239721" y="1485900"/>
                  </a:lnTo>
                  <a:lnTo>
                    <a:pt x="2209520" y="1447800"/>
                  </a:lnTo>
                  <a:lnTo>
                    <a:pt x="2231034" y="1422400"/>
                  </a:lnTo>
                  <a:lnTo>
                    <a:pt x="2251811" y="1384300"/>
                  </a:lnTo>
                  <a:lnTo>
                    <a:pt x="2268169" y="1346200"/>
                  </a:lnTo>
                  <a:lnTo>
                    <a:pt x="2276411" y="1308100"/>
                  </a:lnTo>
                  <a:lnTo>
                    <a:pt x="2273795" y="1257300"/>
                  </a:lnTo>
                  <a:lnTo>
                    <a:pt x="2259927" y="1219200"/>
                  </a:lnTo>
                  <a:lnTo>
                    <a:pt x="2234628" y="1168400"/>
                  </a:lnTo>
                  <a:lnTo>
                    <a:pt x="2197709" y="1130300"/>
                  </a:lnTo>
                  <a:lnTo>
                    <a:pt x="2192947" y="1130300"/>
                  </a:lnTo>
                  <a:lnTo>
                    <a:pt x="2187625" y="1117600"/>
                  </a:lnTo>
                  <a:lnTo>
                    <a:pt x="2176068" y="1117600"/>
                  </a:lnTo>
                  <a:lnTo>
                    <a:pt x="2353145" y="685800"/>
                  </a:lnTo>
                  <a:lnTo>
                    <a:pt x="2360003" y="660400"/>
                  </a:lnTo>
                  <a:close/>
                </a:path>
              </a:pathLst>
            </a:custGeom>
            <a:solidFill>
              <a:srgbClr val="5DA2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8046" y="9024373"/>
              <a:ext cx="78700" cy="7864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21499" y="4923923"/>
            <a:ext cx="6360795" cy="23025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3020" marR="416559">
              <a:lnSpc>
                <a:spcPts val="3450"/>
              </a:lnSpc>
              <a:spcBef>
                <a:spcPts val="340"/>
              </a:spcBef>
            </a:pPr>
            <a:r>
              <a:rPr sz="3000" b="1" spc="85" dirty="0">
                <a:solidFill>
                  <a:srgbClr val="2E523D"/>
                </a:solidFill>
                <a:latin typeface="Cambria"/>
                <a:cs typeface="Cambria"/>
              </a:rPr>
              <a:t>Bonificación</a:t>
            </a:r>
            <a:r>
              <a:rPr sz="3000" b="1" spc="18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por</a:t>
            </a:r>
            <a:r>
              <a:rPr sz="3000" b="1" spc="19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cuidado</a:t>
            </a:r>
            <a:r>
              <a:rPr sz="3000" b="1" spc="18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-25" dirty="0">
                <a:solidFill>
                  <a:srgbClr val="2E523D"/>
                </a:solidFill>
                <a:latin typeface="Cambria"/>
                <a:cs typeface="Cambria"/>
              </a:rPr>
              <a:t>de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menor</a:t>
            </a:r>
            <a:r>
              <a:rPr sz="3000" b="1" spc="30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afectado</a:t>
            </a:r>
            <a:r>
              <a:rPr sz="3000" b="1" spc="30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por</a:t>
            </a:r>
            <a:r>
              <a:rPr sz="3000" b="1" spc="30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cáncer</a:t>
            </a:r>
            <a:r>
              <a:rPr sz="3000" b="1" spc="30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o</a:t>
            </a:r>
            <a:r>
              <a:rPr sz="3000" b="1" spc="30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-25" dirty="0">
                <a:solidFill>
                  <a:srgbClr val="2E523D"/>
                </a:solidFill>
                <a:latin typeface="Cambria"/>
                <a:cs typeface="Cambria"/>
              </a:rPr>
              <a:t>por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cualquier</a:t>
            </a:r>
            <a:r>
              <a:rPr sz="3000" b="1" spc="18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enfermedad</a:t>
            </a:r>
            <a:r>
              <a:rPr sz="3000" b="1" spc="18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-10" dirty="0">
                <a:solidFill>
                  <a:srgbClr val="2E523D"/>
                </a:solidFill>
                <a:latin typeface="Cambria"/>
                <a:cs typeface="Cambria"/>
              </a:rPr>
              <a:t>grave:</a:t>
            </a:r>
            <a:endParaRPr sz="3000">
              <a:latin typeface="Cambria"/>
              <a:cs typeface="Cambria"/>
            </a:endParaRPr>
          </a:p>
          <a:p>
            <a:pPr marL="12700" marR="5080">
              <a:lnSpc>
                <a:spcPts val="3690"/>
              </a:lnSpc>
              <a:spcBef>
                <a:spcPts val="55"/>
              </a:spcBef>
              <a:tabLst>
                <a:tab pos="2148205" algn="l"/>
                <a:tab pos="2863215" algn="l"/>
                <a:tab pos="3770629" algn="l"/>
                <a:tab pos="4391025" algn="l"/>
                <a:tab pos="4964430" algn="l"/>
                <a:tab pos="6044565" algn="l"/>
              </a:tabLst>
            </a:pPr>
            <a:r>
              <a:rPr sz="2450" spc="90" dirty="0">
                <a:solidFill>
                  <a:srgbClr val="29251D"/>
                </a:solidFill>
                <a:latin typeface="Cambria"/>
                <a:cs typeface="Cambria"/>
              </a:rPr>
              <a:t>Bonificación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25" dirty="0">
                <a:solidFill>
                  <a:srgbClr val="29251D"/>
                </a:solidFill>
                <a:latin typeface="Cambria"/>
                <a:cs typeface="Cambria"/>
              </a:rPr>
              <a:t>del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25" dirty="0">
                <a:solidFill>
                  <a:srgbClr val="29251D"/>
                </a:solidFill>
                <a:latin typeface="Cambria"/>
                <a:cs typeface="Cambria"/>
              </a:rPr>
              <a:t>75%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25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4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10" dirty="0">
                <a:solidFill>
                  <a:srgbClr val="29251D"/>
                </a:solidFill>
                <a:latin typeface="Cambria"/>
                <a:cs typeface="Cambria"/>
              </a:rPr>
              <a:t>cuota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110" dirty="0">
                <a:solidFill>
                  <a:srgbClr val="29251D"/>
                </a:solidFill>
                <a:latin typeface="Cambria"/>
                <a:cs typeface="Cambria"/>
              </a:rPr>
              <a:t>de </a:t>
            </a:r>
            <a:r>
              <a:rPr sz="2450" spc="-10" dirty="0">
                <a:solidFill>
                  <a:srgbClr val="29251D"/>
                </a:solidFill>
                <a:latin typeface="Cambria"/>
                <a:cs typeface="Cambria"/>
              </a:rPr>
              <a:t>autónomos</a:t>
            </a:r>
            <a:endParaRPr sz="245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086126" y="6114281"/>
            <a:ext cx="2369185" cy="400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36650" algn="l"/>
                <a:tab pos="2099945" algn="l"/>
              </a:tabLst>
            </a:pPr>
            <a:r>
              <a:rPr sz="2450" spc="50" dirty="0">
                <a:solidFill>
                  <a:srgbClr val="29251D"/>
                </a:solidFill>
                <a:latin typeface="Cambria"/>
                <a:cs typeface="Cambria"/>
              </a:rPr>
              <a:t>contar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20" dirty="0">
                <a:solidFill>
                  <a:srgbClr val="29251D"/>
                </a:solidFill>
                <a:latin typeface="Cambria"/>
                <a:cs typeface="Cambria"/>
              </a:rPr>
              <a:t>desde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4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endParaRPr sz="245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01800" y="6581006"/>
            <a:ext cx="7154545" cy="400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spc="50" dirty="0">
                <a:solidFill>
                  <a:srgbClr val="29251D"/>
                </a:solidFill>
                <a:latin typeface="Cambria"/>
                <a:cs typeface="Cambria"/>
              </a:rPr>
              <a:t>reincorporación</a:t>
            </a:r>
            <a:r>
              <a:rPr sz="2450" spc="15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del</a:t>
            </a:r>
            <a:r>
              <a:rPr sz="2450" spc="16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50" spc="-10" dirty="0">
                <a:solidFill>
                  <a:srgbClr val="29251D"/>
                </a:solidFill>
                <a:latin typeface="Cambria"/>
                <a:cs typeface="Cambria"/>
              </a:rPr>
              <a:t>80%</a:t>
            </a:r>
            <a:r>
              <a:rPr sz="2450" spc="1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50" spc="1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50" spc="7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450" spc="1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cuota</a:t>
            </a:r>
            <a:r>
              <a:rPr sz="2450" spc="16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50" spc="1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50" spc="-10" dirty="0">
                <a:solidFill>
                  <a:srgbClr val="29251D"/>
                </a:solidFill>
                <a:latin typeface="Cambria"/>
                <a:cs typeface="Cambria"/>
              </a:rPr>
              <a:t>autónomos</a:t>
            </a:r>
            <a:endParaRPr sz="245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01800" y="4819776"/>
            <a:ext cx="5308600" cy="1694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800" b="1" spc="80" dirty="0">
                <a:solidFill>
                  <a:srgbClr val="2E523D"/>
                </a:solidFill>
                <a:latin typeface="Cambria"/>
                <a:cs typeface="Cambria"/>
              </a:rPr>
              <a:t>Bonificación</a:t>
            </a:r>
            <a:r>
              <a:rPr sz="2800" b="1" spc="32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2E523D"/>
                </a:solidFill>
                <a:latin typeface="Cambria"/>
                <a:cs typeface="Cambria"/>
              </a:rPr>
              <a:t>por</a:t>
            </a:r>
            <a:r>
              <a:rPr sz="2800" b="1" spc="32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2E523D"/>
                </a:solidFill>
                <a:latin typeface="Cambria"/>
                <a:cs typeface="Cambria"/>
              </a:rPr>
              <a:t>nacimiento</a:t>
            </a:r>
            <a:r>
              <a:rPr sz="2800" b="1" spc="32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2800" b="1" spc="-25" dirty="0">
                <a:solidFill>
                  <a:srgbClr val="2E523D"/>
                </a:solidFill>
                <a:latin typeface="Cambria"/>
                <a:cs typeface="Cambria"/>
              </a:rPr>
              <a:t>al </a:t>
            </a:r>
            <a:r>
              <a:rPr sz="2800" b="1" dirty="0">
                <a:solidFill>
                  <a:srgbClr val="2E523D"/>
                </a:solidFill>
                <a:latin typeface="Cambria"/>
                <a:cs typeface="Cambria"/>
              </a:rPr>
              <a:t>reincorporarse</a:t>
            </a:r>
            <a:r>
              <a:rPr sz="2800" b="1" spc="27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2E523D"/>
                </a:solidFill>
                <a:latin typeface="Cambria"/>
                <a:cs typeface="Cambria"/>
              </a:rPr>
              <a:t>al</a:t>
            </a:r>
            <a:r>
              <a:rPr sz="2800" b="1" spc="27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2E523D"/>
                </a:solidFill>
                <a:latin typeface="Cambria"/>
                <a:cs typeface="Cambria"/>
              </a:rPr>
              <a:t>trabajo</a:t>
            </a:r>
            <a:endParaRPr sz="28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  <a:tabLst>
                <a:tab pos="2039620" algn="l"/>
                <a:tab pos="3331210" algn="l"/>
                <a:tab pos="3876675" algn="l"/>
                <a:tab pos="4926330" algn="l"/>
              </a:tabLst>
            </a:pPr>
            <a:r>
              <a:rPr sz="2450" spc="90" dirty="0">
                <a:solidFill>
                  <a:srgbClr val="29251D"/>
                </a:solidFill>
                <a:latin typeface="Cambria"/>
                <a:cs typeface="Cambria"/>
              </a:rPr>
              <a:t>Bonificación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10" dirty="0">
                <a:solidFill>
                  <a:srgbClr val="29251D"/>
                </a:solidFill>
                <a:latin typeface="Cambria"/>
                <a:cs typeface="Cambria"/>
              </a:rPr>
              <a:t>durante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25" dirty="0">
                <a:solidFill>
                  <a:srgbClr val="29251D"/>
                </a:solidFill>
                <a:latin typeface="Cambria"/>
                <a:cs typeface="Cambria"/>
              </a:rPr>
              <a:t>24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-10" dirty="0">
                <a:solidFill>
                  <a:srgbClr val="29251D"/>
                </a:solidFill>
                <a:latin typeface="Cambria"/>
                <a:cs typeface="Cambria"/>
              </a:rPr>
              <a:t>meses</a:t>
            </a:r>
            <a:r>
              <a:rPr sz="245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50" spc="20" dirty="0">
                <a:solidFill>
                  <a:srgbClr val="29251D"/>
                </a:solidFill>
                <a:latin typeface="Cambria"/>
                <a:cs typeface="Cambria"/>
              </a:rPr>
              <a:t>a</a:t>
            </a:r>
            <a:endParaRPr sz="2450">
              <a:latin typeface="Cambria"/>
              <a:cs typeface="Cambr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7034" marR="5080">
              <a:lnSpc>
                <a:spcPct val="117000"/>
              </a:lnSpc>
              <a:spcBef>
                <a:spcPts val="95"/>
              </a:spcBef>
            </a:pPr>
            <a:r>
              <a:rPr spc="310" dirty="0">
                <a:solidFill>
                  <a:srgbClr val="2E523D"/>
                </a:solidFill>
                <a:latin typeface="Trebuchet MS"/>
                <a:cs typeface="Trebuchet MS"/>
              </a:rPr>
              <a:t>Tarifla</a:t>
            </a:r>
            <a:r>
              <a:rPr spc="565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555" dirty="0">
                <a:solidFill>
                  <a:srgbClr val="2E523D"/>
                </a:solidFill>
                <a:latin typeface="Trebuchet MS"/>
                <a:cs typeface="Trebuchet MS"/>
              </a:rPr>
              <a:t>plana</a:t>
            </a:r>
            <a:r>
              <a:rPr spc="570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760" dirty="0">
                <a:solidFill>
                  <a:srgbClr val="2E523D"/>
                </a:solidFill>
                <a:latin typeface="Trebuchet MS"/>
                <a:cs typeface="Trebuchet MS"/>
              </a:rPr>
              <a:t>y</a:t>
            </a:r>
            <a:r>
              <a:rPr spc="570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825" dirty="0">
                <a:solidFill>
                  <a:srgbClr val="2E523D"/>
                </a:solidFill>
                <a:latin typeface="Trebuchet MS"/>
                <a:cs typeface="Trebuchet MS"/>
              </a:rPr>
              <a:t>otras</a:t>
            </a:r>
            <a:r>
              <a:rPr spc="565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350" dirty="0">
                <a:solidFill>
                  <a:srgbClr val="2E523D"/>
                </a:solidFill>
                <a:latin typeface="Trebuchet MS"/>
                <a:cs typeface="Trebuchet MS"/>
              </a:rPr>
              <a:t>boniflicaciones </a:t>
            </a:r>
            <a:r>
              <a:rPr spc="745" dirty="0">
                <a:solidFill>
                  <a:srgbClr val="2E523D"/>
                </a:solidFill>
                <a:latin typeface="Trebuchet MS"/>
                <a:cs typeface="Trebuchet MS"/>
              </a:rPr>
              <a:t>o</a:t>
            </a:r>
            <a:r>
              <a:rPr spc="570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505" dirty="0">
                <a:solidFill>
                  <a:srgbClr val="2E523D"/>
                </a:solidFill>
                <a:latin typeface="Trebuchet MS"/>
                <a:cs typeface="Trebuchet MS"/>
              </a:rPr>
              <a:t>reducciones</a:t>
            </a:r>
            <a:r>
              <a:rPr spc="570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475" dirty="0">
                <a:solidFill>
                  <a:srgbClr val="2E523D"/>
                </a:solidFill>
                <a:latin typeface="Trebuchet MS"/>
                <a:cs typeface="Trebuchet MS"/>
              </a:rPr>
              <a:t>de</a:t>
            </a:r>
            <a:r>
              <a:rPr spc="575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730" dirty="0">
                <a:solidFill>
                  <a:srgbClr val="2E523D"/>
                </a:solidFill>
                <a:latin typeface="Trebuchet MS"/>
                <a:cs typeface="Trebuchet MS"/>
              </a:rPr>
              <a:t>cuota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96718" y="2838653"/>
            <a:ext cx="13648690" cy="151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Base</a:t>
            </a:r>
            <a:r>
              <a:rPr sz="3000" b="1" spc="23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-10" dirty="0">
                <a:solidFill>
                  <a:srgbClr val="2E523D"/>
                </a:solidFill>
                <a:latin typeface="Cambria"/>
                <a:cs typeface="Cambria"/>
              </a:rPr>
              <a:t>de</a:t>
            </a:r>
            <a:r>
              <a:rPr sz="3000" b="1" spc="23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45" dirty="0">
                <a:solidFill>
                  <a:srgbClr val="2E523D"/>
                </a:solidFill>
                <a:latin typeface="Cambria"/>
                <a:cs typeface="Cambria"/>
              </a:rPr>
              <a:t>cotización</a:t>
            </a:r>
            <a:r>
              <a:rPr sz="3000" b="1" spc="24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aplicable</a:t>
            </a:r>
            <a:r>
              <a:rPr sz="3000" b="1" spc="23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en</a:t>
            </a:r>
            <a:r>
              <a:rPr sz="3000" b="1" spc="24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100" dirty="0">
                <a:solidFill>
                  <a:srgbClr val="2E523D"/>
                </a:solidFill>
                <a:latin typeface="Cambria"/>
                <a:cs typeface="Cambria"/>
              </a:rPr>
              <a:t>Tarifa</a:t>
            </a:r>
            <a:r>
              <a:rPr sz="3000" b="1" spc="23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75" dirty="0">
                <a:solidFill>
                  <a:srgbClr val="2E523D"/>
                </a:solidFill>
                <a:latin typeface="Cambria"/>
                <a:cs typeface="Cambria"/>
              </a:rPr>
              <a:t>Plana</a:t>
            </a:r>
            <a:endParaRPr sz="3000">
              <a:latin typeface="Cambria"/>
              <a:cs typeface="Cambria"/>
            </a:endParaRPr>
          </a:p>
          <a:p>
            <a:pPr marL="12700" marR="5080">
              <a:lnSpc>
                <a:spcPct val="125000"/>
              </a:lnSpc>
              <a:spcBef>
                <a:spcPts val="1210"/>
              </a:spcBef>
            </a:pPr>
            <a:r>
              <a:rPr sz="2300" spc="11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300" spc="2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base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5" dirty="0">
                <a:solidFill>
                  <a:srgbClr val="29251D"/>
                </a:solidFill>
                <a:latin typeface="Cambria"/>
                <a:cs typeface="Cambria"/>
              </a:rPr>
              <a:t>cotización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durante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períodos</a:t>
            </a:r>
            <a:r>
              <a:rPr sz="2300" spc="2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disfrute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2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80" dirty="0">
                <a:solidFill>
                  <a:srgbClr val="29251D"/>
                </a:solidFill>
                <a:latin typeface="Cambria"/>
                <a:cs typeface="Cambria"/>
              </a:rPr>
              <a:t>tarifa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plana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será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3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base</a:t>
            </a:r>
            <a:r>
              <a:rPr sz="2300" spc="2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75" dirty="0">
                <a:solidFill>
                  <a:srgbClr val="29251D"/>
                </a:solidFill>
                <a:latin typeface="Cambria"/>
                <a:cs typeface="Cambria"/>
              </a:rPr>
              <a:t>mínima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del</a:t>
            </a:r>
            <a:r>
              <a:rPr sz="2300" spc="1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tramo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-525" dirty="0">
                <a:solidFill>
                  <a:srgbClr val="29251D"/>
                </a:solidFill>
                <a:latin typeface="Cambria"/>
                <a:cs typeface="Cambria"/>
              </a:rPr>
              <a:t>1</a:t>
            </a:r>
            <a:r>
              <a:rPr sz="2300" spc="2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tabla</a:t>
            </a:r>
            <a:r>
              <a:rPr sz="23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general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bases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55" dirty="0">
                <a:solidFill>
                  <a:srgbClr val="29251D"/>
                </a:solidFill>
                <a:latin typeface="Cambria"/>
                <a:cs typeface="Cambria"/>
              </a:rPr>
              <a:t>cotización.</a:t>
            </a:r>
            <a:endParaRPr sz="2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6454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Pluriactividad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04081" y="2053092"/>
            <a:ext cx="17078325" cy="7486650"/>
            <a:chOff x="604081" y="2053092"/>
            <a:chExt cx="17078325" cy="7486650"/>
          </a:xfrm>
        </p:grpSpPr>
        <p:sp>
          <p:nvSpPr>
            <p:cNvPr id="5" name="object 5"/>
            <p:cNvSpPr/>
            <p:nvPr/>
          </p:nvSpPr>
          <p:spPr>
            <a:xfrm>
              <a:off x="604081" y="2053092"/>
              <a:ext cx="17078325" cy="7486650"/>
            </a:xfrm>
            <a:custGeom>
              <a:avLst/>
              <a:gdLst/>
              <a:ahLst/>
              <a:cxnLst/>
              <a:rect l="l" t="t" r="r" b="b"/>
              <a:pathLst>
                <a:path w="17078325" h="7486650">
                  <a:moveTo>
                    <a:pt x="16710212" y="7486633"/>
                  </a:moveTo>
                  <a:lnTo>
                    <a:pt x="367886" y="7486633"/>
                  </a:lnTo>
                  <a:lnTo>
                    <a:pt x="321831" y="7483758"/>
                  </a:lnTo>
                  <a:lnTo>
                    <a:pt x="277457" y="7475365"/>
                  </a:lnTo>
                  <a:lnTo>
                    <a:pt x="235113" y="7461803"/>
                  </a:lnTo>
                  <a:lnTo>
                    <a:pt x="195147" y="7443421"/>
                  </a:lnTo>
                  <a:lnTo>
                    <a:pt x="157908" y="7420567"/>
                  </a:lnTo>
                  <a:lnTo>
                    <a:pt x="123745" y="7393590"/>
                  </a:lnTo>
                  <a:lnTo>
                    <a:pt x="93006" y="7362839"/>
                  </a:lnTo>
                  <a:lnTo>
                    <a:pt x="66040" y="7328662"/>
                  </a:lnTo>
                  <a:lnTo>
                    <a:pt x="43195" y="7291409"/>
                  </a:lnTo>
                  <a:lnTo>
                    <a:pt x="24820" y="7251427"/>
                  </a:lnTo>
                  <a:lnTo>
                    <a:pt x="11263" y="7209066"/>
                  </a:lnTo>
                  <a:lnTo>
                    <a:pt x="2873" y="7164674"/>
                  </a:lnTo>
                  <a:lnTo>
                    <a:pt x="0" y="7118601"/>
                  </a:lnTo>
                  <a:lnTo>
                    <a:pt x="0" y="368031"/>
                  </a:lnTo>
                  <a:lnTo>
                    <a:pt x="2873" y="321958"/>
                  </a:lnTo>
                  <a:lnTo>
                    <a:pt x="11263" y="277566"/>
                  </a:lnTo>
                  <a:lnTo>
                    <a:pt x="24820" y="235205"/>
                  </a:lnTo>
                  <a:lnTo>
                    <a:pt x="43195" y="195224"/>
                  </a:lnTo>
                  <a:lnTo>
                    <a:pt x="66040" y="157970"/>
                  </a:lnTo>
                  <a:lnTo>
                    <a:pt x="93006" y="123794"/>
                  </a:lnTo>
                  <a:lnTo>
                    <a:pt x="123745" y="93042"/>
                  </a:lnTo>
                  <a:lnTo>
                    <a:pt x="157908" y="66066"/>
                  </a:lnTo>
                  <a:lnTo>
                    <a:pt x="195147" y="43212"/>
                  </a:lnTo>
                  <a:lnTo>
                    <a:pt x="235113" y="24829"/>
                  </a:lnTo>
                  <a:lnTo>
                    <a:pt x="277457" y="11267"/>
                  </a:lnTo>
                  <a:lnTo>
                    <a:pt x="321831" y="2875"/>
                  </a:lnTo>
                  <a:lnTo>
                    <a:pt x="367886" y="0"/>
                  </a:lnTo>
                  <a:lnTo>
                    <a:pt x="16710212" y="0"/>
                  </a:lnTo>
                  <a:lnTo>
                    <a:pt x="16756267" y="2875"/>
                  </a:lnTo>
                  <a:lnTo>
                    <a:pt x="16800641" y="11267"/>
                  </a:lnTo>
                  <a:lnTo>
                    <a:pt x="16842985" y="24829"/>
                  </a:lnTo>
                  <a:lnTo>
                    <a:pt x="16882951" y="43212"/>
                  </a:lnTo>
                  <a:lnTo>
                    <a:pt x="16920190" y="66066"/>
                  </a:lnTo>
                  <a:lnTo>
                    <a:pt x="16954353" y="93042"/>
                  </a:lnTo>
                  <a:lnTo>
                    <a:pt x="16985092" y="123794"/>
                  </a:lnTo>
                  <a:lnTo>
                    <a:pt x="17012058" y="157970"/>
                  </a:lnTo>
                  <a:lnTo>
                    <a:pt x="17034903" y="195224"/>
                  </a:lnTo>
                  <a:lnTo>
                    <a:pt x="17053278" y="235205"/>
                  </a:lnTo>
                  <a:lnTo>
                    <a:pt x="17066835" y="277566"/>
                  </a:lnTo>
                  <a:lnTo>
                    <a:pt x="17075225" y="321958"/>
                  </a:lnTo>
                  <a:lnTo>
                    <a:pt x="17078098" y="368031"/>
                  </a:lnTo>
                  <a:lnTo>
                    <a:pt x="17078098" y="7118601"/>
                  </a:lnTo>
                  <a:lnTo>
                    <a:pt x="17075225" y="7164674"/>
                  </a:lnTo>
                  <a:lnTo>
                    <a:pt x="17066835" y="7209066"/>
                  </a:lnTo>
                  <a:lnTo>
                    <a:pt x="17053278" y="7251427"/>
                  </a:lnTo>
                  <a:lnTo>
                    <a:pt x="17034903" y="7291409"/>
                  </a:lnTo>
                  <a:lnTo>
                    <a:pt x="17012058" y="7328662"/>
                  </a:lnTo>
                  <a:lnTo>
                    <a:pt x="16985092" y="7362839"/>
                  </a:lnTo>
                  <a:lnTo>
                    <a:pt x="16954353" y="7393590"/>
                  </a:lnTo>
                  <a:lnTo>
                    <a:pt x="16920190" y="7420567"/>
                  </a:lnTo>
                  <a:lnTo>
                    <a:pt x="16882951" y="7443421"/>
                  </a:lnTo>
                  <a:lnTo>
                    <a:pt x="16842985" y="7461803"/>
                  </a:lnTo>
                  <a:lnTo>
                    <a:pt x="16800641" y="7475365"/>
                  </a:lnTo>
                  <a:lnTo>
                    <a:pt x="16756267" y="7483758"/>
                  </a:lnTo>
                  <a:lnTo>
                    <a:pt x="16710212" y="7486633"/>
                  </a:lnTo>
                  <a:close/>
                </a:path>
              </a:pathLst>
            </a:custGeom>
            <a:solidFill>
              <a:srgbClr val="ABAE9F">
                <a:alpha val="4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4502" y="2602639"/>
              <a:ext cx="76200" cy="76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4502" y="5345839"/>
              <a:ext cx="76200" cy="762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68079" y="2377246"/>
            <a:ext cx="15709265" cy="657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500" spc="5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autónomos</a:t>
            </a:r>
            <a:r>
              <a:rPr sz="2500" spc="5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500" spc="5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pluriactividad</a:t>
            </a:r>
            <a:r>
              <a:rPr sz="2500" spc="5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tendrán</a:t>
            </a:r>
            <a:r>
              <a:rPr sz="2500" spc="5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derecho</a:t>
            </a:r>
            <a:r>
              <a:rPr sz="2500" spc="5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500" spc="5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b="1" spc="95" dirty="0">
                <a:solidFill>
                  <a:srgbClr val="29251D"/>
                </a:solidFill>
                <a:latin typeface="Times New Roman"/>
                <a:cs typeface="Times New Roman"/>
              </a:rPr>
              <a:t>reintegro</a:t>
            </a:r>
            <a:r>
              <a:rPr sz="2500" b="1" spc="445" dirty="0">
                <a:solidFill>
                  <a:srgbClr val="29251D"/>
                </a:solidFill>
                <a:latin typeface="Times New Roman"/>
                <a:cs typeface="Times New Roman"/>
              </a:rPr>
              <a:t> </a:t>
            </a:r>
            <a:r>
              <a:rPr sz="2500" b="1" spc="50" dirty="0">
                <a:solidFill>
                  <a:srgbClr val="29251D"/>
                </a:solidFill>
                <a:latin typeface="Times New Roman"/>
                <a:cs typeface="Times New Roman"/>
              </a:rPr>
              <a:t>del</a:t>
            </a:r>
            <a:r>
              <a:rPr sz="2500" b="1" spc="445" dirty="0">
                <a:solidFill>
                  <a:srgbClr val="29251D"/>
                </a:solidFill>
                <a:latin typeface="Times New Roman"/>
                <a:cs typeface="Times New Roman"/>
              </a:rPr>
              <a:t> </a:t>
            </a:r>
            <a:r>
              <a:rPr sz="2500" b="1" dirty="0">
                <a:solidFill>
                  <a:srgbClr val="29251D"/>
                </a:solidFill>
                <a:latin typeface="Times New Roman"/>
                <a:cs typeface="Times New Roman"/>
              </a:rPr>
              <a:t>50%</a:t>
            </a:r>
            <a:r>
              <a:rPr sz="2500" b="1" spc="440" dirty="0">
                <a:solidFill>
                  <a:srgbClr val="29251D"/>
                </a:solidFill>
                <a:latin typeface="Times New Roman"/>
                <a:cs typeface="Times New Roman"/>
              </a:rPr>
              <a:t> </a:t>
            </a:r>
            <a:r>
              <a:rPr sz="2500" b="1" spc="50" dirty="0">
                <a:solidFill>
                  <a:srgbClr val="29251D"/>
                </a:solidFill>
                <a:latin typeface="Times New Roman"/>
                <a:cs typeface="Times New Roman"/>
              </a:rPr>
              <a:t>del</a:t>
            </a:r>
            <a:r>
              <a:rPr sz="2500" b="1" spc="445" dirty="0">
                <a:solidFill>
                  <a:srgbClr val="29251D"/>
                </a:solidFill>
                <a:latin typeface="Times New Roman"/>
                <a:cs typeface="Times New Roman"/>
              </a:rPr>
              <a:t> </a:t>
            </a:r>
            <a:r>
              <a:rPr sz="2500" b="1" spc="140" dirty="0">
                <a:solidFill>
                  <a:srgbClr val="29251D"/>
                </a:solidFill>
                <a:latin typeface="Times New Roman"/>
                <a:cs typeface="Times New Roman"/>
              </a:rPr>
              <a:t>exceso</a:t>
            </a:r>
            <a:r>
              <a:rPr sz="2500" b="1" spc="465" dirty="0">
                <a:solidFill>
                  <a:srgbClr val="29251D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sus</a:t>
            </a:r>
            <a:r>
              <a:rPr sz="2500" spc="5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55" dirty="0">
                <a:solidFill>
                  <a:srgbClr val="29251D"/>
                </a:solidFill>
                <a:latin typeface="Cambria"/>
                <a:cs typeface="Cambria"/>
              </a:rPr>
              <a:t>cotizaciones</a:t>
            </a:r>
            <a:r>
              <a:rPr sz="2500" spc="5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-25" dirty="0">
                <a:solidFill>
                  <a:srgbClr val="29251D"/>
                </a:solidFill>
                <a:latin typeface="Cambria"/>
                <a:cs typeface="Cambria"/>
              </a:rPr>
              <a:t>por</a:t>
            </a:r>
            <a:endParaRPr sz="2500">
              <a:latin typeface="Cambria"/>
              <a:cs typeface="Cambria"/>
            </a:endParaRPr>
          </a:p>
          <a:p>
            <a:pPr marL="12700" marR="9525" algn="just">
              <a:lnSpc>
                <a:spcPct val="180000"/>
              </a:lnSpc>
            </a:pP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contingencias</a:t>
            </a:r>
            <a:r>
              <a:rPr sz="250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comunes</a:t>
            </a:r>
            <a:r>
              <a:rPr sz="250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si</a:t>
            </a:r>
            <a:r>
              <a:rPr sz="2500" spc="1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superan</a:t>
            </a:r>
            <a:r>
              <a:rPr sz="250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1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70" dirty="0">
                <a:solidFill>
                  <a:srgbClr val="29251D"/>
                </a:solidFill>
                <a:latin typeface="Cambria"/>
                <a:cs typeface="Cambria"/>
              </a:rPr>
              <a:t>cuantía</a:t>
            </a:r>
            <a:r>
              <a:rPr sz="250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500" spc="1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50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establezca</a:t>
            </a:r>
            <a:r>
              <a:rPr sz="2500" spc="1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50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1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Ley</a:t>
            </a:r>
            <a:r>
              <a:rPr sz="250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1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Presupuestos</a:t>
            </a:r>
            <a:r>
              <a:rPr sz="250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45" dirty="0">
                <a:solidFill>
                  <a:srgbClr val="29251D"/>
                </a:solidFill>
                <a:latin typeface="Cambria"/>
                <a:cs typeface="Cambria"/>
              </a:rPr>
              <a:t>Generales</a:t>
            </a:r>
            <a:r>
              <a:rPr sz="2500" spc="1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-25" dirty="0">
                <a:solidFill>
                  <a:srgbClr val="29251D"/>
                </a:solidFill>
                <a:latin typeface="Cambria"/>
                <a:cs typeface="Cambria"/>
              </a:rPr>
              <a:t>del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Estado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para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cada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45" dirty="0">
                <a:solidFill>
                  <a:srgbClr val="29251D"/>
                </a:solidFill>
                <a:latin typeface="Cambria"/>
                <a:cs typeface="Cambria"/>
              </a:rPr>
              <a:t>ejercicio,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con</a:t>
            </a:r>
            <a:r>
              <a:rPr sz="2500" spc="5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tope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del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50%</a:t>
            </a:r>
            <a:r>
              <a:rPr sz="2500" spc="5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0" dirty="0">
                <a:solidFill>
                  <a:srgbClr val="29251D"/>
                </a:solidFill>
                <a:latin typeface="Cambria"/>
                <a:cs typeface="Cambria"/>
              </a:rPr>
              <a:t>las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cuotas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ingresadas</a:t>
            </a:r>
            <a:r>
              <a:rPr sz="2500" spc="5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régimen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Autonomos</a:t>
            </a:r>
            <a:r>
              <a:rPr sz="2500" spc="5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-25" dirty="0">
                <a:solidFill>
                  <a:srgbClr val="29251D"/>
                </a:solidFill>
                <a:latin typeface="Cambria"/>
                <a:cs typeface="Cambria"/>
              </a:rPr>
              <a:t>por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contingencias</a:t>
            </a:r>
            <a:r>
              <a:rPr sz="2500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-10" dirty="0">
                <a:solidFill>
                  <a:srgbClr val="29251D"/>
                </a:solidFill>
                <a:latin typeface="Cambria"/>
                <a:cs typeface="Cambria"/>
              </a:rPr>
              <a:t>comunes</a:t>
            </a:r>
            <a:endParaRPr sz="2500">
              <a:latin typeface="Cambria"/>
              <a:cs typeface="Cambria"/>
            </a:endParaRPr>
          </a:p>
          <a:p>
            <a:pPr marL="12700" marR="5080" algn="just">
              <a:lnSpc>
                <a:spcPct val="180000"/>
              </a:lnSpc>
            </a:pPr>
            <a:r>
              <a:rPr sz="2500" spc="70" dirty="0">
                <a:solidFill>
                  <a:srgbClr val="29251D"/>
                </a:solidFill>
                <a:latin typeface="Cambria"/>
                <a:cs typeface="Cambria"/>
              </a:rPr>
              <a:t>Es</a:t>
            </a:r>
            <a:r>
              <a:rPr sz="25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compatible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prestación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por</a:t>
            </a:r>
            <a:r>
              <a:rPr sz="25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cese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actividad</a:t>
            </a:r>
            <a:r>
              <a:rPr sz="25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con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5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trabajo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por</a:t>
            </a:r>
            <a:r>
              <a:rPr sz="25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cuenta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55" dirty="0">
                <a:solidFill>
                  <a:srgbClr val="29251D"/>
                </a:solidFill>
                <a:latin typeface="Cambria"/>
                <a:cs typeface="Cambria"/>
              </a:rPr>
              <a:t>ajena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5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500" spc="2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dos</a:t>
            </a:r>
            <a:r>
              <a:rPr sz="25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-10" dirty="0">
                <a:solidFill>
                  <a:srgbClr val="29251D"/>
                </a:solidFill>
                <a:latin typeface="Cambria"/>
                <a:cs typeface="Cambria"/>
              </a:rPr>
              <a:t>nuevos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supuestos</a:t>
            </a:r>
            <a:r>
              <a:rPr sz="2500" spc="41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114" dirty="0">
                <a:solidFill>
                  <a:srgbClr val="29251D"/>
                </a:solidFill>
                <a:latin typeface="Cambria"/>
                <a:cs typeface="Cambria"/>
              </a:rPr>
              <a:t>han</a:t>
            </a:r>
            <a:r>
              <a:rPr sz="2500" spc="41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incorporado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para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41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prestación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cese</a:t>
            </a:r>
            <a:r>
              <a:rPr sz="2500" spc="41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actividad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compatible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con</a:t>
            </a:r>
            <a:r>
              <a:rPr sz="2500" spc="41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4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actividad</a:t>
            </a:r>
            <a:r>
              <a:rPr sz="2500" spc="38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con</a:t>
            </a:r>
            <a:r>
              <a:rPr sz="2500" spc="38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-25" dirty="0">
                <a:solidFill>
                  <a:srgbClr val="29251D"/>
                </a:solidFill>
                <a:latin typeface="Cambria"/>
                <a:cs typeface="Cambria"/>
              </a:rPr>
              <a:t>el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límite</a:t>
            </a:r>
            <a:r>
              <a:rPr sz="2500" spc="4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rendimientos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netos</a:t>
            </a:r>
            <a:r>
              <a:rPr sz="2500" spc="4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mensuales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equivalentes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500" spc="4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165" dirty="0">
                <a:solidFill>
                  <a:srgbClr val="29251D"/>
                </a:solidFill>
                <a:latin typeface="Cambria"/>
                <a:cs typeface="Cambria"/>
              </a:rPr>
              <a:t>SMI.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90" dirty="0">
                <a:solidFill>
                  <a:srgbClr val="29251D"/>
                </a:solidFill>
                <a:latin typeface="Cambria"/>
                <a:cs typeface="Cambria"/>
              </a:rPr>
              <a:t>Asimismo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4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55" dirty="0">
                <a:solidFill>
                  <a:srgbClr val="29251D"/>
                </a:solidFill>
                <a:latin typeface="Cambria"/>
                <a:cs typeface="Cambria"/>
              </a:rPr>
              <a:t>situación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pluriactividad</a:t>
            </a:r>
            <a:r>
              <a:rPr sz="2500" spc="4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500" spc="-20" dirty="0">
                <a:solidFill>
                  <a:srgbClr val="29251D"/>
                </a:solidFill>
                <a:latin typeface="Cambria"/>
                <a:cs typeface="Cambria"/>
              </a:rPr>
              <a:t>será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compatible</a:t>
            </a:r>
            <a:r>
              <a:rPr sz="2500" spc="5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con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percepción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prestación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cese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actividad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resto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supuestos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siempre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500" spc="5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40" dirty="0">
                <a:solidFill>
                  <a:srgbClr val="29251D"/>
                </a:solidFill>
                <a:latin typeface="Cambria"/>
                <a:cs typeface="Cambria"/>
              </a:rPr>
              <a:t>la </a:t>
            </a:r>
            <a:r>
              <a:rPr sz="2500" spc="55" dirty="0">
                <a:solidFill>
                  <a:srgbClr val="29251D"/>
                </a:solidFill>
                <a:latin typeface="Cambria"/>
                <a:cs typeface="Cambria"/>
              </a:rPr>
              <a:t>suma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retribución</a:t>
            </a:r>
            <a:r>
              <a:rPr sz="2500" spc="40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mensual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media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500" spc="40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ultimos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cuatro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meses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inmediatamente</a:t>
            </a:r>
            <a:r>
              <a:rPr sz="2500" spc="40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anteriores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500" spc="4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nacimiento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del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derecho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y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500" spc="3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prestación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por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cese,</a:t>
            </a:r>
            <a:r>
              <a:rPr sz="2500" spc="3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resulte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75" dirty="0">
                <a:solidFill>
                  <a:srgbClr val="29251D"/>
                </a:solidFill>
                <a:latin typeface="Cambria"/>
                <a:cs typeface="Cambria"/>
              </a:rPr>
              <a:t>una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cantidad</a:t>
            </a:r>
            <a:r>
              <a:rPr sz="2500" spc="3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media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50" dirty="0">
                <a:solidFill>
                  <a:srgbClr val="29251D"/>
                </a:solidFill>
                <a:latin typeface="Cambria"/>
                <a:cs typeface="Cambria"/>
              </a:rPr>
              <a:t>mensual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29251D"/>
                </a:solidFill>
                <a:latin typeface="Cambria"/>
                <a:cs typeface="Cambria"/>
              </a:rPr>
              <a:t>interior</a:t>
            </a:r>
            <a:r>
              <a:rPr sz="2500" spc="3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65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5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500" spc="165" dirty="0">
                <a:solidFill>
                  <a:srgbClr val="29251D"/>
                </a:solidFill>
                <a:latin typeface="Cambria"/>
                <a:cs typeface="Cambria"/>
              </a:rPr>
              <a:t>SMI</a:t>
            </a:r>
            <a:endParaRPr sz="2500">
              <a:latin typeface="Cambria"/>
              <a:cs typeface="Cambr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2612" y="526317"/>
            <a:ext cx="15583535" cy="9529445"/>
            <a:chOff x="262612" y="526317"/>
            <a:chExt cx="15583535" cy="9529445"/>
          </a:xfrm>
        </p:grpSpPr>
        <p:sp>
          <p:nvSpPr>
            <p:cNvPr id="10" name="object 10"/>
            <p:cNvSpPr/>
            <p:nvPr/>
          </p:nvSpPr>
          <p:spPr>
            <a:xfrm>
              <a:off x="2196643" y="2259879"/>
              <a:ext cx="13649325" cy="9525"/>
            </a:xfrm>
            <a:custGeom>
              <a:avLst/>
              <a:gdLst/>
              <a:ahLst/>
              <a:cxnLst/>
              <a:rect l="l" t="t" r="r" b="b"/>
              <a:pathLst>
                <a:path w="13649325" h="9525">
                  <a:moveTo>
                    <a:pt x="13649325" y="0"/>
                  </a:moveTo>
                  <a:lnTo>
                    <a:pt x="13649325" y="9525"/>
                  </a:lnTo>
                  <a:lnTo>
                    <a:pt x="0" y="9525"/>
                  </a:lnTo>
                  <a:lnTo>
                    <a:pt x="0" y="0"/>
                  </a:lnTo>
                  <a:lnTo>
                    <a:pt x="13649325" y="0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0944" y="526325"/>
              <a:ext cx="1492250" cy="1492250"/>
            </a:xfrm>
            <a:custGeom>
              <a:avLst/>
              <a:gdLst/>
              <a:ahLst/>
              <a:cxnLst/>
              <a:rect l="l" t="t" r="r" b="b"/>
              <a:pathLst>
                <a:path w="1492250" h="1492250">
                  <a:moveTo>
                    <a:pt x="878751" y="832954"/>
                  </a:moveTo>
                  <a:lnTo>
                    <a:pt x="865162" y="784707"/>
                  </a:lnTo>
                  <a:lnTo>
                    <a:pt x="825233" y="754011"/>
                  </a:lnTo>
                  <a:lnTo>
                    <a:pt x="784428" y="744067"/>
                  </a:lnTo>
                  <a:lnTo>
                    <a:pt x="784428" y="742518"/>
                  </a:lnTo>
                  <a:lnTo>
                    <a:pt x="833831" y="719543"/>
                  </a:lnTo>
                  <a:lnTo>
                    <a:pt x="862012" y="679932"/>
                  </a:lnTo>
                  <a:lnTo>
                    <a:pt x="867498" y="646645"/>
                  </a:lnTo>
                  <a:lnTo>
                    <a:pt x="865314" y="626338"/>
                  </a:lnTo>
                  <a:lnTo>
                    <a:pt x="832561" y="579882"/>
                  </a:lnTo>
                  <a:lnTo>
                    <a:pt x="791514" y="561886"/>
                  </a:lnTo>
                  <a:lnTo>
                    <a:pt x="738251" y="555815"/>
                  </a:lnTo>
                  <a:lnTo>
                    <a:pt x="703097" y="558152"/>
                  </a:lnTo>
                  <a:lnTo>
                    <a:pt x="670471" y="565188"/>
                  </a:lnTo>
                  <a:lnTo>
                    <a:pt x="640384" y="576948"/>
                  </a:lnTo>
                  <a:lnTo>
                    <a:pt x="612876" y="593471"/>
                  </a:lnTo>
                  <a:lnTo>
                    <a:pt x="650519" y="649363"/>
                  </a:lnTo>
                  <a:lnTo>
                    <a:pt x="662178" y="642315"/>
                  </a:lnTo>
                  <a:lnTo>
                    <a:pt x="673277" y="636308"/>
                  </a:lnTo>
                  <a:lnTo>
                    <a:pt x="713359" y="622922"/>
                  </a:lnTo>
                  <a:lnTo>
                    <a:pt x="732421" y="621411"/>
                  </a:lnTo>
                  <a:lnTo>
                    <a:pt x="756361" y="624116"/>
                  </a:lnTo>
                  <a:lnTo>
                    <a:pt x="773468" y="632231"/>
                  </a:lnTo>
                  <a:lnTo>
                    <a:pt x="783729" y="645820"/>
                  </a:lnTo>
                  <a:lnTo>
                    <a:pt x="787146" y="664883"/>
                  </a:lnTo>
                  <a:lnTo>
                    <a:pt x="785850" y="678065"/>
                  </a:lnTo>
                  <a:lnTo>
                    <a:pt x="754862" y="709955"/>
                  </a:lnTo>
                  <a:lnTo>
                    <a:pt x="701370" y="716508"/>
                  </a:lnTo>
                  <a:lnTo>
                    <a:pt x="671868" y="716508"/>
                  </a:lnTo>
                  <a:lnTo>
                    <a:pt x="671868" y="778611"/>
                  </a:lnTo>
                  <a:lnTo>
                    <a:pt x="700989" y="778611"/>
                  </a:lnTo>
                  <a:lnTo>
                    <a:pt x="723480" y="779284"/>
                  </a:lnTo>
                  <a:lnTo>
                    <a:pt x="771232" y="789876"/>
                  </a:lnTo>
                  <a:lnTo>
                    <a:pt x="793356" y="828294"/>
                  </a:lnTo>
                  <a:lnTo>
                    <a:pt x="792187" y="842403"/>
                  </a:lnTo>
                  <a:lnTo>
                    <a:pt x="763422" y="878039"/>
                  </a:lnTo>
                  <a:lnTo>
                    <a:pt x="714959" y="885736"/>
                  </a:lnTo>
                  <a:lnTo>
                    <a:pt x="701789" y="885304"/>
                  </a:lnTo>
                  <a:lnTo>
                    <a:pt x="661784" y="878751"/>
                  </a:lnTo>
                  <a:lnTo>
                    <a:pt x="623900" y="865822"/>
                  </a:lnTo>
                  <a:lnTo>
                    <a:pt x="612482" y="860513"/>
                  </a:lnTo>
                  <a:lnTo>
                    <a:pt x="612482" y="929601"/>
                  </a:lnTo>
                  <a:lnTo>
                    <a:pt x="637578" y="938542"/>
                  </a:lnTo>
                  <a:lnTo>
                    <a:pt x="664502" y="944981"/>
                  </a:lnTo>
                  <a:lnTo>
                    <a:pt x="693166" y="948867"/>
                  </a:lnTo>
                  <a:lnTo>
                    <a:pt x="723493" y="950175"/>
                  </a:lnTo>
                  <a:lnTo>
                    <a:pt x="758647" y="948220"/>
                  </a:lnTo>
                  <a:lnTo>
                    <a:pt x="816127" y="932649"/>
                  </a:lnTo>
                  <a:lnTo>
                    <a:pt x="855992" y="902169"/>
                  </a:lnTo>
                  <a:lnTo>
                    <a:pt x="866343" y="885736"/>
                  </a:lnTo>
                  <a:lnTo>
                    <a:pt x="868616" y="882154"/>
                  </a:lnTo>
                  <a:lnTo>
                    <a:pt x="876211" y="859078"/>
                  </a:lnTo>
                  <a:lnTo>
                    <a:pt x="878751" y="832954"/>
                  </a:lnTo>
                  <a:close/>
                </a:path>
                <a:path w="1492250" h="1492250">
                  <a:moveTo>
                    <a:pt x="1492021" y="746010"/>
                  </a:moveTo>
                  <a:lnTo>
                    <a:pt x="1490548" y="698893"/>
                  </a:lnTo>
                  <a:lnTo>
                    <a:pt x="1486204" y="652551"/>
                  </a:lnTo>
                  <a:lnTo>
                    <a:pt x="1479054" y="607060"/>
                  </a:lnTo>
                  <a:lnTo>
                    <a:pt x="1469199" y="562508"/>
                  </a:lnTo>
                  <a:lnTo>
                    <a:pt x="1456728" y="519010"/>
                  </a:lnTo>
                  <a:lnTo>
                    <a:pt x="1447774" y="493712"/>
                  </a:lnTo>
                  <a:lnTo>
                    <a:pt x="1447774" y="746010"/>
                  </a:lnTo>
                  <a:lnTo>
                    <a:pt x="1446149" y="793991"/>
                  </a:lnTo>
                  <a:lnTo>
                    <a:pt x="1441348" y="841108"/>
                  </a:lnTo>
                  <a:lnTo>
                    <a:pt x="1433487" y="887272"/>
                  </a:lnTo>
                  <a:lnTo>
                    <a:pt x="1422666" y="932357"/>
                  </a:lnTo>
                  <a:lnTo>
                    <a:pt x="1408976" y="976274"/>
                  </a:lnTo>
                  <a:lnTo>
                    <a:pt x="1392542" y="1018921"/>
                  </a:lnTo>
                  <a:lnTo>
                    <a:pt x="1373454" y="1060170"/>
                  </a:lnTo>
                  <a:lnTo>
                    <a:pt x="1351826" y="1099934"/>
                  </a:lnTo>
                  <a:lnTo>
                    <a:pt x="1327759" y="1138110"/>
                  </a:lnTo>
                  <a:lnTo>
                    <a:pt x="1301369" y="1174584"/>
                  </a:lnTo>
                  <a:lnTo>
                    <a:pt x="1272743" y="1209255"/>
                  </a:lnTo>
                  <a:lnTo>
                    <a:pt x="1242009" y="1242009"/>
                  </a:lnTo>
                  <a:lnTo>
                    <a:pt x="1209255" y="1272755"/>
                  </a:lnTo>
                  <a:lnTo>
                    <a:pt x="1174584" y="1301369"/>
                  </a:lnTo>
                  <a:lnTo>
                    <a:pt x="1138110" y="1327772"/>
                  </a:lnTo>
                  <a:lnTo>
                    <a:pt x="1099934" y="1351826"/>
                  </a:lnTo>
                  <a:lnTo>
                    <a:pt x="1060170" y="1373454"/>
                  </a:lnTo>
                  <a:lnTo>
                    <a:pt x="1018921" y="1392542"/>
                  </a:lnTo>
                  <a:lnTo>
                    <a:pt x="976274" y="1408976"/>
                  </a:lnTo>
                  <a:lnTo>
                    <a:pt x="932357" y="1422666"/>
                  </a:lnTo>
                  <a:lnTo>
                    <a:pt x="887272" y="1433487"/>
                  </a:lnTo>
                  <a:lnTo>
                    <a:pt x="841108" y="1441361"/>
                  </a:lnTo>
                  <a:lnTo>
                    <a:pt x="793991" y="1446149"/>
                  </a:lnTo>
                  <a:lnTo>
                    <a:pt x="746010" y="1447774"/>
                  </a:lnTo>
                  <a:lnTo>
                    <a:pt x="698030" y="1446149"/>
                  </a:lnTo>
                  <a:lnTo>
                    <a:pt x="650913" y="1441361"/>
                  </a:lnTo>
                  <a:lnTo>
                    <a:pt x="604748" y="1433487"/>
                  </a:lnTo>
                  <a:lnTo>
                    <a:pt x="559663" y="1422666"/>
                  </a:lnTo>
                  <a:lnTo>
                    <a:pt x="515734" y="1408976"/>
                  </a:lnTo>
                  <a:lnTo>
                    <a:pt x="473100" y="1392542"/>
                  </a:lnTo>
                  <a:lnTo>
                    <a:pt x="431850" y="1373454"/>
                  </a:lnTo>
                  <a:lnTo>
                    <a:pt x="392074" y="1351826"/>
                  </a:lnTo>
                  <a:lnTo>
                    <a:pt x="353910" y="1327772"/>
                  </a:lnTo>
                  <a:lnTo>
                    <a:pt x="317436" y="1301369"/>
                  </a:lnTo>
                  <a:lnTo>
                    <a:pt x="282765" y="1272755"/>
                  </a:lnTo>
                  <a:lnTo>
                    <a:pt x="250012" y="1242009"/>
                  </a:lnTo>
                  <a:lnTo>
                    <a:pt x="219265" y="1209255"/>
                  </a:lnTo>
                  <a:lnTo>
                    <a:pt x="190652" y="1174584"/>
                  </a:lnTo>
                  <a:lnTo>
                    <a:pt x="164249" y="1138110"/>
                  </a:lnTo>
                  <a:lnTo>
                    <a:pt x="140182" y="1099934"/>
                  </a:lnTo>
                  <a:lnTo>
                    <a:pt x="118567" y="1060170"/>
                  </a:lnTo>
                  <a:lnTo>
                    <a:pt x="99479" y="1018921"/>
                  </a:lnTo>
                  <a:lnTo>
                    <a:pt x="83032" y="976274"/>
                  </a:lnTo>
                  <a:lnTo>
                    <a:pt x="69354" y="932357"/>
                  </a:lnTo>
                  <a:lnTo>
                    <a:pt x="58521" y="887272"/>
                  </a:lnTo>
                  <a:lnTo>
                    <a:pt x="50660" y="841108"/>
                  </a:lnTo>
                  <a:lnTo>
                    <a:pt x="45872" y="793991"/>
                  </a:lnTo>
                  <a:lnTo>
                    <a:pt x="44246" y="746010"/>
                  </a:lnTo>
                  <a:lnTo>
                    <a:pt x="45872" y="698030"/>
                  </a:lnTo>
                  <a:lnTo>
                    <a:pt x="50660" y="650913"/>
                  </a:lnTo>
                  <a:lnTo>
                    <a:pt x="58521" y="604748"/>
                  </a:lnTo>
                  <a:lnTo>
                    <a:pt x="69354" y="559663"/>
                  </a:lnTo>
                  <a:lnTo>
                    <a:pt x="83032" y="515747"/>
                  </a:lnTo>
                  <a:lnTo>
                    <a:pt x="99479" y="473100"/>
                  </a:lnTo>
                  <a:lnTo>
                    <a:pt x="118567" y="431850"/>
                  </a:lnTo>
                  <a:lnTo>
                    <a:pt x="140182" y="392087"/>
                  </a:lnTo>
                  <a:lnTo>
                    <a:pt x="164249" y="353910"/>
                  </a:lnTo>
                  <a:lnTo>
                    <a:pt x="190652" y="317436"/>
                  </a:lnTo>
                  <a:lnTo>
                    <a:pt x="219265" y="282765"/>
                  </a:lnTo>
                  <a:lnTo>
                    <a:pt x="250012" y="250012"/>
                  </a:lnTo>
                  <a:lnTo>
                    <a:pt x="282765" y="219265"/>
                  </a:lnTo>
                  <a:lnTo>
                    <a:pt x="317436" y="190652"/>
                  </a:lnTo>
                  <a:lnTo>
                    <a:pt x="353910" y="164249"/>
                  </a:lnTo>
                  <a:lnTo>
                    <a:pt x="392074" y="140195"/>
                  </a:lnTo>
                  <a:lnTo>
                    <a:pt x="431850" y="118567"/>
                  </a:lnTo>
                  <a:lnTo>
                    <a:pt x="473100" y="99479"/>
                  </a:lnTo>
                  <a:lnTo>
                    <a:pt x="515734" y="83045"/>
                  </a:lnTo>
                  <a:lnTo>
                    <a:pt x="559663" y="69354"/>
                  </a:lnTo>
                  <a:lnTo>
                    <a:pt x="604748" y="58534"/>
                  </a:lnTo>
                  <a:lnTo>
                    <a:pt x="650913" y="50660"/>
                  </a:lnTo>
                  <a:lnTo>
                    <a:pt x="698030" y="45872"/>
                  </a:lnTo>
                  <a:lnTo>
                    <a:pt x="746010" y="44246"/>
                  </a:lnTo>
                  <a:lnTo>
                    <a:pt x="793991" y="45872"/>
                  </a:lnTo>
                  <a:lnTo>
                    <a:pt x="841108" y="50660"/>
                  </a:lnTo>
                  <a:lnTo>
                    <a:pt x="887272" y="58534"/>
                  </a:lnTo>
                  <a:lnTo>
                    <a:pt x="932357" y="69354"/>
                  </a:lnTo>
                  <a:lnTo>
                    <a:pt x="976274" y="83045"/>
                  </a:lnTo>
                  <a:lnTo>
                    <a:pt x="1018921" y="99479"/>
                  </a:lnTo>
                  <a:lnTo>
                    <a:pt x="1060170" y="118567"/>
                  </a:lnTo>
                  <a:lnTo>
                    <a:pt x="1099934" y="140195"/>
                  </a:lnTo>
                  <a:lnTo>
                    <a:pt x="1138110" y="164249"/>
                  </a:lnTo>
                  <a:lnTo>
                    <a:pt x="1174584" y="190652"/>
                  </a:lnTo>
                  <a:lnTo>
                    <a:pt x="1209255" y="219265"/>
                  </a:lnTo>
                  <a:lnTo>
                    <a:pt x="1242009" y="250012"/>
                  </a:lnTo>
                  <a:lnTo>
                    <a:pt x="1272743" y="282765"/>
                  </a:lnTo>
                  <a:lnTo>
                    <a:pt x="1301369" y="317436"/>
                  </a:lnTo>
                  <a:lnTo>
                    <a:pt x="1327759" y="353910"/>
                  </a:lnTo>
                  <a:lnTo>
                    <a:pt x="1351826" y="392087"/>
                  </a:lnTo>
                  <a:lnTo>
                    <a:pt x="1373454" y="431850"/>
                  </a:lnTo>
                  <a:lnTo>
                    <a:pt x="1392542" y="473100"/>
                  </a:lnTo>
                  <a:lnTo>
                    <a:pt x="1408976" y="515747"/>
                  </a:lnTo>
                  <a:lnTo>
                    <a:pt x="1422666" y="559663"/>
                  </a:lnTo>
                  <a:lnTo>
                    <a:pt x="1433487" y="604748"/>
                  </a:lnTo>
                  <a:lnTo>
                    <a:pt x="1441348" y="650913"/>
                  </a:lnTo>
                  <a:lnTo>
                    <a:pt x="1446149" y="698030"/>
                  </a:lnTo>
                  <a:lnTo>
                    <a:pt x="1447774" y="746010"/>
                  </a:lnTo>
                  <a:lnTo>
                    <a:pt x="1447774" y="493712"/>
                  </a:lnTo>
                  <a:lnTo>
                    <a:pt x="1424292" y="435444"/>
                  </a:lnTo>
                  <a:lnTo>
                    <a:pt x="1404505" y="395566"/>
                  </a:lnTo>
                  <a:lnTo>
                    <a:pt x="1382445" y="357073"/>
                  </a:lnTo>
                  <a:lnTo>
                    <a:pt x="1358201" y="320052"/>
                  </a:lnTo>
                  <a:lnTo>
                    <a:pt x="1331874" y="284594"/>
                  </a:lnTo>
                  <a:lnTo>
                    <a:pt x="1303540" y="250786"/>
                  </a:lnTo>
                  <a:lnTo>
                    <a:pt x="1273302" y="218719"/>
                  </a:lnTo>
                  <a:lnTo>
                    <a:pt x="1241234" y="188468"/>
                  </a:lnTo>
                  <a:lnTo>
                    <a:pt x="1207427" y="160147"/>
                  </a:lnTo>
                  <a:lnTo>
                    <a:pt x="1171968" y="133819"/>
                  </a:lnTo>
                  <a:lnTo>
                    <a:pt x="1134948" y="109575"/>
                  </a:lnTo>
                  <a:lnTo>
                    <a:pt x="1096454" y="87515"/>
                  </a:lnTo>
                  <a:lnTo>
                    <a:pt x="1056576" y="67729"/>
                  </a:lnTo>
                  <a:lnTo>
                    <a:pt x="1015403" y="50279"/>
                  </a:lnTo>
                  <a:lnTo>
                    <a:pt x="998334" y="44246"/>
                  </a:lnTo>
                  <a:lnTo>
                    <a:pt x="973010" y="35280"/>
                  </a:lnTo>
                  <a:lnTo>
                    <a:pt x="929500" y="22821"/>
                  </a:lnTo>
                  <a:lnTo>
                    <a:pt x="884961" y="12966"/>
                  </a:lnTo>
                  <a:lnTo>
                    <a:pt x="839470" y="5816"/>
                  </a:lnTo>
                  <a:lnTo>
                    <a:pt x="793127" y="1473"/>
                  </a:lnTo>
                  <a:lnTo>
                    <a:pt x="746010" y="0"/>
                  </a:lnTo>
                  <a:lnTo>
                    <a:pt x="698893" y="1473"/>
                  </a:lnTo>
                  <a:lnTo>
                    <a:pt x="652538" y="5816"/>
                  </a:lnTo>
                  <a:lnTo>
                    <a:pt x="607060" y="12966"/>
                  </a:lnTo>
                  <a:lnTo>
                    <a:pt x="562508" y="22821"/>
                  </a:lnTo>
                  <a:lnTo>
                    <a:pt x="518998" y="35280"/>
                  </a:lnTo>
                  <a:lnTo>
                    <a:pt x="476618" y="50279"/>
                  </a:lnTo>
                  <a:lnTo>
                    <a:pt x="435444" y="67729"/>
                  </a:lnTo>
                  <a:lnTo>
                    <a:pt x="395554" y="87515"/>
                  </a:lnTo>
                  <a:lnTo>
                    <a:pt x="357073" y="109575"/>
                  </a:lnTo>
                  <a:lnTo>
                    <a:pt x="320052" y="133819"/>
                  </a:lnTo>
                  <a:lnTo>
                    <a:pt x="284594" y="160147"/>
                  </a:lnTo>
                  <a:lnTo>
                    <a:pt x="250786" y="188468"/>
                  </a:lnTo>
                  <a:lnTo>
                    <a:pt x="218719" y="218719"/>
                  </a:lnTo>
                  <a:lnTo>
                    <a:pt x="188468" y="250786"/>
                  </a:lnTo>
                  <a:lnTo>
                    <a:pt x="160147" y="284594"/>
                  </a:lnTo>
                  <a:lnTo>
                    <a:pt x="133819" y="320052"/>
                  </a:lnTo>
                  <a:lnTo>
                    <a:pt x="109575" y="357073"/>
                  </a:lnTo>
                  <a:lnTo>
                    <a:pt x="87515" y="395566"/>
                  </a:lnTo>
                  <a:lnTo>
                    <a:pt x="67716" y="435444"/>
                  </a:lnTo>
                  <a:lnTo>
                    <a:pt x="50279" y="476618"/>
                  </a:lnTo>
                  <a:lnTo>
                    <a:pt x="35280" y="519010"/>
                  </a:lnTo>
                  <a:lnTo>
                    <a:pt x="22809" y="562508"/>
                  </a:lnTo>
                  <a:lnTo>
                    <a:pt x="12966" y="607060"/>
                  </a:lnTo>
                  <a:lnTo>
                    <a:pt x="5816" y="652551"/>
                  </a:lnTo>
                  <a:lnTo>
                    <a:pt x="1460" y="698893"/>
                  </a:lnTo>
                  <a:lnTo>
                    <a:pt x="0" y="746010"/>
                  </a:lnTo>
                  <a:lnTo>
                    <a:pt x="1460" y="793127"/>
                  </a:lnTo>
                  <a:lnTo>
                    <a:pt x="5816" y="839470"/>
                  </a:lnTo>
                  <a:lnTo>
                    <a:pt x="12966" y="884961"/>
                  </a:lnTo>
                  <a:lnTo>
                    <a:pt x="22809" y="929513"/>
                  </a:lnTo>
                  <a:lnTo>
                    <a:pt x="35280" y="973010"/>
                  </a:lnTo>
                  <a:lnTo>
                    <a:pt x="50279" y="1015403"/>
                  </a:lnTo>
                  <a:lnTo>
                    <a:pt x="67716" y="1056576"/>
                  </a:lnTo>
                  <a:lnTo>
                    <a:pt x="87515" y="1096454"/>
                  </a:lnTo>
                  <a:lnTo>
                    <a:pt x="109575" y="1134948"/>
                  </a:lnTo>
                  <a:lnTo>
                    <a:pt x="133819" y="1171968"/>
                  </a:lnTo>
                  <a:lnTo>
                    <a:pt x="160147" y="1207427"/>
                  </a:lnTo>
                  <a:lnTo>
                    <a:pt x="188468" y="1241234"/>
                  </a:lnTo>
                  <a:lnTo>
                    <a:pt x="218719" y="1273302"/>
                  </a:lnTo>
                  <a:lnTo>
                    <a:pt x="250786" y="1303540"/>
                  </a:lnTo>
                  <a:lnTo>
                    <a:pt x="284594" y="1331874"/>
                  </a:lnTo>
                  <a:lnTo>
                    <a:pt x="320052" y="1358201"/>
                  </a:lnTo>
                  <a:lnTo>
                    <a:pt x="357073" y="1382445"/>
                  </a:lnTo>
                  <a:lnTo>
                    <a:pt x="395554" y="1404505"/>
                  </a:lnTo>
                  <a:lnTo>
                    <a:pt x="435444" y="1424292"/>
                  </a:lnTo>
                  <a:lnTo>
                    <a:pt x="476618" y="1441742"/>
                  </a:lnTo>
                  <a:lnTo>
                    <a:pt x="518998" y="1456740"/>
                  </a:lnTo>
                  <a:lnTo>
                    <a:pt x="562508" y="1469199"/>
                  </a:lnTo>
                  <a:lnTo>
                    <a:pt x="607060" y="1479054"/>
                  </a:lnTo>
                  <a:lnTo>
                    <a:pt x="652538" y="1486204"/>
                  </a:lnTo>
                  <a:lnTo>
                    <a:pt x="698893" y="1490548"/>
                  </a:lnTo>
                  <a:lnTo>
                    <a:pt x="746010" y="1492021"/>
                  </a:lnTo>
                  <a:lnTo>
                    <a:pt x="793127" y="1490548"/>
                  </a:lnTo>
                  <a:lnTo>
                    <a:pt x="839470" y="1486204"/>
                  </a:lnTo>
                  <a:lnTo>
                    <a:pt x="884961" y="1479054"/>
                  </a:lnTo>
                  <a:lnTo>
                    <a:pt x="929500" y="1469199"/>
                  </a:lnTo>
                  <a:lnTo>
                    <a:pt x="973010" y="1456740"/>
                  </a:lnTo>
                  <a:lnTo>
                    <a:pt x="998334" y="1447774"/>
                  </a:lnTo>
                  <a:lnTo>
                    <a:pt x="1015403" y="1441742"/>
                  </a:lnTo>
                  <a:lnTo>
                    <a:pt x="1056576" y="1424292"/>
                  </a:lnTo>
                  <a:lnTo>
                    <a:pt x="1096454" y="1404505"/>
                  </a:lnTo>
                  <a:lnTo>
                    <a:pt x="1134948" y="1382445"/>
                  </a:lnTo>
                  <a:lnTo>
                    <a:pt x="1171968" y="1358201"/>
                  </a:lnTo>
                  <a:lnTo>
                    <a:pt x="1207427" y="1331874"/>
                  </a:lnTo>
                  <a:lnTo>
                    <a:pt x="1241234" y="1303540"/>
                  </a:lnTo>
                  <a:lnTo>
                    <a:pt x="1273302" y="1273302"/>
                  </a:lnTo>
                  <a:lnTo>
                    <a:pt x="1303540" y="1241234"/>
                  </a:lnTo>
                  <a:lnTo>
                    <a:pt x="1331874" y="1207427"/>
                  </a:lnTo>
                  <a:lnTo>
                    <a:pt x="1358201" y="1171968"/>
                  </a:lnTo>
                  <a:lnTo>
                    <a:pt x="1382445" y="1134948"/>
                  </a:lnTo>
                  <a:lnTo>
                    <a:pt x="1404505" y="1096454"/>
                  </a:lnTo>
                  <a:lnTo>
                    <a:pt x="1424292" y="1056576"/>
                  </a:lnTo>
                  <a:lnTo>
                    <a:pt x="1441729" y="1015403"/>
                  </a:lnTo>
                  <a:lnTo>
                    <a:pt x="1456728" y="973010"/>
                  </a:lnTo>
                  <a:lnTo>
                    <a:pt x="1469199" y="929513"/>
                  </a:lnTo>
                  <a:lnTo>
                    <a:pt x="1479054" y="884961"/>
                  </a:lnTo>
                  <a:lnTo>
                    <a:pt x="1486204" y="839470"/>
                  </a:lnTo>
                  <a:lnTo>
                    <a:pt x="1490548" y="793127"/>
                  </a:lnTo>
                  <a:lnTo>
                    <a:pt x="1492021" y="746010"/>
                  </a:lnTo>
                  <a:close/>
                </a:path>
              </a:pathLst>
            </a:custGeom>
            <a:solidFill>
              <a:srgbClr val="36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612" y="8960030"/>
              <a:ext cx="2495549" cy="10953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8521" y="537140"/>
            <a:ext cx="1392237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410710" algn="l"/>
                <a:tab pos="13909040" algn="l"/>
              </a:tabLst>
            </a:pPr>
            <a:r>
              <a:rPr sz="5750" b="0" u="sng" dirty="0">
                <a:solidFill>
                  <a:srgbClr val="2E523D"/>
                </a:solidFill>
                <a:uFill>
                  <a:solidFill>
                    <a:srgbClr val="204734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5750" u="sng" spc="360" dirty="0">
                <a:solidFill>
                  <a:srgbClr val="2E523D"/>
                </a:solidFill>
                <a:uFill>
                  <a:solidFill>
                    <a:srgbClr val="204734"/>
                  </a:solidFill>
                </a:uFill>
              </a:rPr>
              <a:t>Prestaciones</a:t>
            </a:r>
            <a:r>
              <a:rPr sz="5750" u="sng" dirty="0">
                <a:solidFill>
                  <a:srgbClr val="2E523D"/>
                </a:solidFill>
                <a:uFill>
                  <a:solidFill>
                    <a:srgbClr val="204734"/>
                  </a:solidFill>
                </a:uFill>
              </a:rPr>
              <a:t>	</a:t>
            </a:r>
            <a:endParaRPr sz="575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7003" y="296960"/>
            <a:ext cx="7307580" cy="9900285"/>
            <a:chOff x="107003" y="296960"/>
            <a:chExt cx="7307580" cy="99002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003" y="9101608"/>
              <a:ext cx="2495549" cy="10953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1370" y="296963"/>
              <a:ext cx="1602105" cy="1602105"/>
            </a:xfrm>
            <a:custGeom>
              <a:avLst/>
              <a:gdLst/>
              <a:ahLst/>
              <a:cxnLst/>
              <a:rect l="l" t="t" r="r" b="b"/>
              <a:pathLst>
                <a:path w="1602105" h="1602105">
                  <a:moveTo>
                    <a:pt x="956779" y="861364"/>
                  </a:moveTo>
                  <a:lnTo>
                    <a:pt x="907199" y="861364"/>
                  </a:lnTo>
                  <a:lnTo>
                    <a:pt x="907199" y="701751"/>
                  </a:lnTo>
                  <a:lnTo>
                    <a:pt x="907199" y="602157"/>
                  </a:lnTo>
                  <a:lnTo>
                    <a:pt x="827189" y="602157"/>
                  </a:lnTo>
                  <a:lnTo>
                    <a:pt x="825106" y="605231"/>
                  </a:lnTo>
                  <a:lnTo>
                    <a:pt x="825106" y="701751"/>
                  </a:lnTo>
                  <a:lnTo>
                    <a:pt x="824712" y="706285"/>
                  </a:lnTo>
                  <a:lnTo>
                    <a:pt x="822464" y="756132"/>
                  </a:lnTo>
                  <a:lnTo>
                    <a:pt x="821766" y="860945"/>
                  </a:lnTo>
                  <a:lnTo>
                    <a:pt x="722591" y="860945"/>
                  </a:lnTo>
                  <a:lnTo>
                    <a:pt x="798017" y="746760"/>
                  </a:lnTo>
                  <a:lnTo>
                    <a:pt x="817473" y="713244"/>
                  </a:lnTo>
                  <a:lnTo>
                    <a:pt x="823023" y="701751"/>
                  </a:lnTo>
                  <a:lnTo>
                    <a:pt x="825106" y="701751"/>
                  </a:lnTo>
                  <a:lnTo>
                    <a:pt x="825106" y="605231"/>
                  </a:lnTo>
                  <a:lnTo>
                    <a:pt x="646328" y="868438"/>
                  </a:lnTo>
                  <a:lnTo>
                    <a:pt x="646328" y="928865"/>
                  </a:lnTo>
                  <a:lnTo>
                    <a:pt x="822185" y="928865"/>
                  </a:lnTo>
                  <a:lnTo>
                    <a:pt x="822185" y="1014298"/>
                  </a:lnTo>
                  <a:lnTo>
                    <a:pt x="907199" y="1014298"/>
                  </a:lnTo>
                  <a:lnTo>
                    <a:pt x="907199" y="928865"/>
                  </a:lnTo>
                  <a:lnTo>
                    <a:pt x="956779" y="928865"/>
                  </a:lnTo>
                  <a:lnTo>
                    <a:pt x="956779" y="861364"/>
                  </a:lnTo>
                  <a:close/>
                </a:path>
                <a:path w="1602105" h="1602105">
                  <a:moveTo>
                    <a:pt x="1601863" y="800938"/>
                  </a:moveTo>
                  <a:lnTo>
                    <a:pt x="1600403" y="752208"/>
                  </a:lnTo>
                  <a:lnTo>
                    <a:pt x="1596059" y="704240"/>
                  </a:lnTo>
                  <a:lnTo>
                    <a:pt x="1588935" y="657136"/>
                  </a:lnTo>
                  <a:lnTo>
                    <a:pt x="1579118" y="610946"/>
                  </a:lnTo>
                  <a:lnTo>
                    <a:pt x="1566672" y="565785"/>
                  </a:lnTo>
                  <a:lnTo>
                    <a:pt x="1554353" y="529564"/>
                  </a:lnTo>
                  <a:lnTo>
                    <a:pt x="1554353" y="800938"/>
                  </a:lnTo>
                  <a:lnTo>
                    <a:pt x="1552879" y="848512"/>
                  </a:lnTo>
                  <a:lnTo>
                    <a:pt x="1548472" y="895324"/>
                  </a:lnTo>
                  <a:lnTo>
                    <a:pt x="1541259" y="941260"/>
                  </a:lnTo>
                  <a:lnTo>
                    <a:pt x="1531315" y="986243"/>
                  </a:lnTo>
                  <a:lnTo>
                    <a:pt x="1518716" y="1030173"/>
                  </a:lnTo>
                  <a:lnTo>
                    <a:pt x="1503565" y="1072984"/>
                  </a:lnTo>
                  <a:lnTo>
                    <a:pt x="1485950" y="1114564"/>
                  </a:lnTo>
                  <a:lnTo>
                    <a:pt x="1465961" y="1154849"/>
                  </a:lnTo>
                  <a:lnTo>
                    <a:pt x="1443672" y="1193723"/>
                  </a:lnTo>
                  <a:lnTo>
                    <a:pt x="1419199" y="1231112"/>
                  </a:lnTo>
                  <a:lnTo>
                    <a:pt x="1392605" y="1266913"/>
                  </a:lnTo>
                  <a:lnTo>
                    <a:pt x="1363992" y="1301064"/>
                  </a:lnTo>
                  <a:lnTo>
                    <a:pt x="1333449" y="1333449"/>
                  </a:lnTo>
                  <a:lnTo>
                    <a:pt x="1301051" y="1363992"/>
                  </a:lnTo>
                  <a:lnTo>
                    <a:pt x="1266913" y="1392605"/>
                  </a:lnTo>
                  <a:lnTo>
                    <a:pt x="1231099" y="1419199"/>
                  </a:lnTo>
                  <a:lnTo>
                    <a:pt x="1193711" y="1443685"/>
                  </a:lnTo>
                  <a:lnTo>
                    <a:pt x="1154836" y="1465961"/>
                  </a:lnTo>
                  <a:lnTo>
                    <a:pt x="1114564" y="1485950"/>
                  </a:lnTo>
                  <a:lnTo>
                    <a:pt x="1072984" y="1503565"/>
                  </a:lnTo>
                  <a:lnTo>
                    <a:pt x="1030173" y="1518716"/>
                  </a:lnTo>
                  <a:lnTo>
                    <a:pt x="986231" y="1531315"/>
                  </a:lnTo>
                  <a:lnTo>
                    <a:pt x="941247" y="1541272"/>
                  </a:lnTo>
                  <a:lnTo>
                    <a:pt x="895311" y="1548485"/>
                  </a:lnTo>
                  <a:lnTo>
                    <a:pt x="848512" y="1552879"/>
                  </a:lnTo>
                  <a:lnTo>
                    <a:pt x="800925" y="1554365"/>
                  </a:lnTo>
                  <a:lnTo>
                    <a:pt x="753351" y="1552879"/>
                  </a:lnTo>
                  <a:lnTo>
                    <a:pt x="706551" y="1548485"/>
                  </a:lnTo>
                  <a:lnTo>
                    <a:pt x="660615" y="1541272"/>
                  </a:lnTo>
                  <a:lnTo>
                    <a:pt x="615632" y="1531315"/>
                  </a:lnTo>
                  <a:lnTo>
                    <a:pt x="571690" y="1518716"/>
                  </a:lnTo>
                  <a:lnTo>
                    <a:pt x="528878" y="1503565"/>
                  </a:lnTo>
                  <a:lnTo>
                    <a:pt x="487299" y="1485950"/>
                  </a:lnTo>
                  <a:lnTo>
                    <a:pt x="447027" y="1465961"/>
                  </a:lnTo>
                  <a:lnTo>
                    <a:pt x="408152" y="1443685"/>
                  </a:lnTo>
                  <a:lnTo>
                    <a:pt x="370763" y="1419199"/>
                  </a:lnTo>
                  <a:lnTo>
                    <a:pt x="334949" y="1392605"/>
                  </a:lnTo>
                  <a:lnTo>
                    <a:pt x="300812" y="1363992"/>
                  </a:lnTo>
                  <a:lnTo>
                    <a:pt x="268414" y="1333449"/>
                  </a:lnTo>
                  <a:lnTo>
                    <a:pt x="237871" y="1301064"/>
                  </a:lnTo>
                  <a:lnTo>
                    <a:pt x="209257" y="1266913"/>
                  </a:lnTo>
                  <a:lnTo>
                    <a:pt x="182664" y="1231112"/>
                  </a:lnTo>
                  <a:lnTo>
                    <a:pt x="158191" y="1193723"/>
                  </a:lnTo>
                  <a:lnTo>
                    <a:pt x="135902" y="1154849"/>
                  </a:lnTo>
                  <a:lnTo>
                    <a:pt x="115912" y="1114564"/>
                  </a:lnTo>
                  <a:lnTo>
                    <a:pt x="98298" y="1072984"/>
                  </a:lnTo>
                  <a:lnTo>
                    <a:pt x="83146" y="1030173"/>
                  </a:lnTo>
                  <a:lnTo>
                    <a:pt x="70548" y="986243"/>
                  </a:lnTo>
                  <a:lnTo>
                    <a:pt x="60604" y="941260"/>
                  </a:lnTo>
                  <a:lnTo>
                    <a:pt x="53390" y="895324"/>
                  </a:lnTo>
                  <a:lnTo>
                    <a:pt x="48983" y="848512"/>
                  </a:lnTo>
                  <a:lnTo>
                    <a:pt x="47498" y="800938"/>
                  </a:lnTo>
                  <a:lnTo>
                    <a:pt x="48983" y="753351"/>
                  </a:lnTo>
                  <a:lnTo>
                    <a:pt x="53390" y="706551"/>
                  </a:lnTo>
                  <a:lnTo>
                    <a:pt x="60604" y="660615"/>
                  </a:lnTo>
                  <a:lnTo>
                    <a:pt x="70548" y="615632"/>
                  </a:lnTo>
                  <a:lnTo>
                    <a:pt x="83146" y="571690"/>
                  </a:lnTo>
                  <a:lnTo>
                    <a:pt x="98298" y="528891"/>
                  </a:lnTo>
                  <a:lnTo>
                    <a:pt x="115912" y="487299"/>
                  </a:lnTo>
                  <a:lnTo>
                    <a:pt x="135902" y="447027"/>
                  </a:lnTo>
                  <a:lnTo>
                    <a:pt x="158191" y="408152"/>
                  </a:lnTo>
                  <a:lnTo>
                    <a:pt x="182664" y="370763"/>
                  </a:lnTo>
                  <a:lnTo>
                    <a:pt x="209257" y="334949"/>
                  </a:lnTo>
                  <a:lnTo>
                    <a:pt x="237871" y="300812"/>
                  </a:lnTo>
                  <a:lnTo>
                    <a:pt x="268414" y="268427"/>
                  </a:lnTo>
                  <a:lnTo>
                    <a:pt x="300812" y="237871"/>
                  </a:lnTo>
                  <a:lnTo>
                    <a:pt x="334949" y="209257"/>
                  </a:lnTo>
                  <a:lnTo>
                    <a:pt x="370763" y="182676"/>
                  </a:lnTo>
                  <a:lnTo>
                    <a:pt x="408152" y="158191"/>
                  </a:lnTo>
                  <a:lnTo>
                    <a:pt x="447027" y="135915"/>
                  </a:lnTo>
                  <a:lnTo>
                    <a:pt x="487299" y="115912"/>
                  </a:lnTo>
                  <a:lnTo>
                    <a:pt x="528878" y="98298"/>
                  </a:lnTo>
                  <a:lnTo>
                    <a:pt x="571690" y="83146"/>
                  </a:lnTo>
                  <a:lnTo>
                    <a:pt x="615632" y="70561"/>
                  </a:lnTo>
                  <a:lnTo>
                    <a:pt x="660615" y="60604"/>
                  </a:lnTo>
                  <a:lnTo>
                    <a:pt x="706551" y="53390"/>
                  </a:lnTo>
                  <a:lnTo>
                    <a:pt x="753351" y="48996"/>
                  </a:lnTo>
                  <a:lnTo>
                    <a:pt x="800925" y="47510"/>
                  </a:lnTo>
                  <a:lnTo>
                    <a:pt x="848512" y="48996"/>
                  </a:lnTo>
                  <a:lnTo>
                    <a:pt x="895311" y="53390"/>
                  </a:lnTo>
                  <a:lnTo>
                    <a:pt x="941247" y="60604"/>
                  </a:lnTo>
                  <a:lnTo>
                    <a:pt x="986231" y="70561"/>
                  </a:lnTo>
                  <a:lnTo>
                    <a:pt x="1030173" y="83146"/>
                  </a:lnTo>
                  <a:lnTo>
                    <a:pt x="1072984" y="98298"/>
                  </a:lnTo>
                  <a:lnTo>
                    <a:pt x="1114564" y="115912"/>
                  </a:lnTo>
                  <a:lnTo>
                    <a:pt x="1154836" y="135915"/>
                  </a:lnTo>
                  <a:lnTo>
                    <a:pt x="1193711" y="158191"/>
                  </a:lnTo>
                  <a:lnTo>
                    <a:pt x="1231099" y="182676"/>
                  </a:lnTo>
                  <a:lnTo>
                    <a:pt x="1266913" y="209257"/>
                  </a:lnTo>
                  <a:lnTo>
                    <a:pt x="1301051" y="237871"/>
                  </a:lnTo>
                  <a:lnTo>
                    <a:pt x="1333449" y="268427"/>
                  </a:lnTo>
                  <a:lnTo>
                    <a:pt x="1363992" y="300812"/>
                  </a:lnTo>
                  <a:lnTo>
                    <a:pt x="1392605" y="334949"/>
                  </a:lnTo>
                  <a:lnTo>
                    <a:pt x="1419199" y="370763"/>
                  </a:lnTo>
                  <a:lnTo>
                    <a:pt x="1443672" y="408152"/>
                  </a:lnTo>
                  <a:lnTo>
                    <a:pt x="1465961" y="447027"/>
                  </a:lnTo>
                  <a:lnTo>
                    <a:pt x="1485950" y="487299"/>
                  </a:lnTo>
                  <a:lnTo>
                    <a:pt x="1503565" y="528891"/>
                  </a:lnTo>
                  <a:lnTo>
                    <a:pt x="1518716" y="571690"/>
                  </a:lnTo>
                  <a:lnTo>
                    <a:pt x="1531315" y="615632"/>
                  </a:lnTo>
                  <a:lnTo>
                    <a:pt x="1541259" y="660615"/>
                  </a:lnTo>
                  <a:lnTo>
                    <a:pt x="1548472" y="706551"/>
                  </a:lnTo>
                  <a:lnTo>
                    <a:pt x="1552879" y="753351"/>
                  </a:lnTo>
                  <a:lnTo>
                    <a:pt x="1554353" y="800938"/>
                  </a:lnTo>
                  <a:lnTo>
                    <a:pt x="1554353" y="529564"/>
                  </a:lnTo>
                  <a:lnTo>
                    <a:pt x="1534248" y="478840"/>
                  </a:lnTo>
                  <a:lnTo>
                    <a:pt x="1514449" y="437222"/>
                  </a:lnTo>
                  <a:lnTo>
                    <a:pt x="1492377" y="396963"/>
                  </a:lnTo>
                  <a:lnTo>
                    <a:pt x="1468094" y="358152"/>
                  </a:lnTo>
                  <a:lnTo>
                    <a:pt x="1441704" y="320852"/>
                  </a:lnTo>
                  <a:lnTo>
                    <a:pt x="1413294" y="285165"/>
                  </a:lnTo>
                  <a:lnTo>
                    <a:pt x="1382928" y="251167"/>
                  </a:lnTo>
                  <a:lnTo>
                    <a:pt x="1350708" y="218935"/>
                  </a:lnTo>
                  <a:lnTo>
                    <a:pt x="1316710" y="188582"/>
                  </a:lnTo>
                  <a:lnTo>
                    <a:pt x="1281023" y="160159"/>
                  </a:lnTo>
                  <a:lnTo>
                    <a:pt x="1243723" y="133769"/>
                  </a:lnTo>
                  <a:lnTo>
                    <a:pt x="1204899" y="109486"/>
                  </a:lnTo>
                  <a:lnTo>
                    <a:pt x="1164640" y="87414"/>
                  </a:lnTo>
                  <a:lnTo>
                    <a:pt x="1123035" y="67614"/>
                  </a:lnTo>
                  <a:lnTo>
                    <a:pt x="1080147" y="50177"/>
                  </a:lnTo>
                  <a:lnTo>
                    <a:pt x="1072286" y="47510"/>
                  </a:lnTo>
                  <a:lnTo>
                    <a:pt x="1036091" y="35204"/>
                  </a:lnTo>
                  <a:lnTo>
                    <a:pt x="990917" y="22758"/>
                  </a:lnTo>
                  <a:lnTo>
                    <a:pt x="944740" y="12928"/>
                  </a:lnTo>
                  <a:lnTo>
                    <a:pt x="897623" y="5803"/>
                  </a:lnTo>
                  <a:lnTo>
                    <a:pt x="849655" y="1473"/>
                  </a:lnTo>
                  <a:lnTo>
                    <a:pt x="800925" y="0"/>
                  </a:lnTo>
                  <a:lnTo>
                    <a:pt x="752208" y="1473"/>
                  </a:lnTo>
                  <a:lnTo>
                    <a:pt x="704240" y="5803"/>
                  </a:lnTo>
                  <a:lnTo>
                    <a:pt x="657123" y="12928"/>
                  </a:lnTo>
                  <a:lnTo>
                    <a:pt x="610946" y="22758"/>
                  </a:lnTo>
                  <a:lnTo>
                    <a:pt x="565772" y="35204"/>
                  </a:lnTo>
                  <a:lnTo>
                    <a:pt x="521716" y="50177"/>
                  </a:lnTo>
                  <a:lnTo>
                    <a:pt x="478828" y="67614"/>
                  </a:lnTo>
                  <a:lnTo>
                    <a:pt x="437222" y="87414"/>
                  </a:lnTo>
                  <a:lnTo>
                    <a:pt x="396963" y="109486"/>
                  </a:lnTo>
                  <a:lnTo>
                    <a:pt x="358140" y="133769"/>
                  </a:lnTo>
                  <a:lnTo>
                    <a:pt x="320840" y="160159"/>
                  </a:lnTo>
                  <a:lnTo>
                    <a:pt x="285153" y="188582"/>
                  </a:lnTo>
                  <a:lnTo>
                    <a:pt x="251155" y="218935"/>
                  </a:lnTo>
                  <a:lnTo>
                    <a:pt x="218935" y="251167"/>
                  </a:lnTo>
                  <a:lnTo>
                    <a:pt x="188569" y="285165"/>
                  </a:lnTo>
                  <a:lnTo>
                    <a:pt x="160159" y="320852"/>
                  </a:lnTo>
                  <a:lnTo>
                    <a:pt x="133769" y="358152"/>
                  </a:lnTo>
                  <a:lnTo>
                    <a:pt x="109486" y="396963"/>
                  </a:lnTo>
                  <a:lnTo>
                    <a:pt x="87401" y="437222"/>
                  </a:lnTo>
                  <a:lnTo>
                    <a:pt x="67614" y="478840"/>
                  </a:lnTo>
                  <a:lnTo>
                    <a:pt x="50177" y="521716"/>
                  </a:lnTo>
                  <a:lnTo>
                    <a:pt x="35191" y="565785"/>
                  </a:lnTo>
                  <a:lnTo>
                    <a:pt x="22745" y="610946"/>
                  </a:lnTo>
                  <a:lnTo>
                    <a:pt x="12928" y="657136"/>
                  </a:lnTo>
                  <a:lnTo>
                    <a:pt x="5803" y="704240"/>
                  </a:lnTo>
                  <a:lnTo>
                    <a:pt x="1460" y="752208"/>
                  </a:lnTo>
                  <a:lnTo>
                    <a:pt x="0" y="800938"/>
                  </a:lnTo>
                  <a:lnTo>
                    <a:pt x="1460" y="849668"/>
                  </a:lnTo>
                  <a:lnTo>
                    <a:pt x="5803" y="897623"/>
                  </a:lnTo>
                  <a:lnTo>
                    <a:pt x="12928" y="944740"/>
                  </a:lnTo>
                  <a:lnTo>
                    <a:pt x="22745" y="990930"/>
                  </a:lnTo>
                  <a:lnTo>
                    <a:pt x="35191" y="1036091"/>
                  </a:lnTo>
                  <a:lnTo>
                    <a:pt x="50177" y="1080160"/>
                  </a:lnTo>
                  <a:lnTo>
                    <a:pt x="67614" y="1123035"/>
                  </a:lnTo>
                  <a:lnTo>
                    <a:pt x="87401" y="1164653"/>
                  </a:lnTo>
                  <a:lnTo>
                    <a:pt x="109486" y="1204912"/>
                  </a:lnTo>
                  <a:lnTo>
                    <a:pt x="133769" y="1243723"/>
                  </a:lnTo>
                  <a:lnTo>
                    <a:pt x="160159" y="1281023"/>
                  </a:lnTo>
                  <a:lnTo>
                    <a:pt x="188569" y="1316710"/>
                  </a:lnTo>
                  <a:lnTo>
                    <a:pt x="218935" y="1350708"/>
                  </a:lnTo>
                  <a:lnTo>
                    <a:pt x="251155" y="1382928"/>
                  </a:lnTo>
                  <a:lnTo>
                    <a:pt x="285153" y="1413294"/>
                  </a:lnTo>
                  <a:lnTo>
                    <a:pt x="320840" y="1441716"/>
                  </a:lnTo>
                  <a:lnTo>
                    <a:pt x="358140" y="1468107"/>
                  </a:lnTo>
                  <a:lnTo>
                    <a:pt x="396963" y="1492377"/>
                  </a:lnTo>
                  <a:lnTo>
                    <a:pt x="437222" y="1514462"/>
                  </a:lnTo>
                  <a:lnTo>
                    <a:pt x="478828" y="1534261"/>
                  </a:lnTo>
                  <a:lnTo>
                    <a:pt x="521716" y="1551686"/>
                  </a:lnTo>
                  <a:lnTo>
                    <a:pt x="565772" y="1566672"/>
                  </a:lnTo>
                  <a:lnTo>
                    <a:pt x="610946" y="1579118"/>
                  </a:lnTo>
                  <a:lnTo>
                    <a:pt x="657123" y="1588947"/>
                  </a:lnTo>
                  <a:lnTo>
                    <a:pt x="704240" y="1596072"/>
                  </a:lnTo>
                  <a:lnTo>
                    <a:pt x="752208" y="1600403"/>
                  </a:lnTo>
                  <a:lnTo>
                    <a:pt x="800925" y="1601863"/>
                  </a:lnTo>
                  <a:lnTo>
                    <a:pt x="849655" y="1600403"/>
                  </a:lnTo>
                  <a:lnTo>
                    <a:pt x="897623" y="1596072"/>
                  </a:lnTo>
                  <a:lnTo>
                    <a:pt x="944740" y="1588947"/>
                  </a:lnTo>
                  <a:lnTo>
                    <a:pt x="990917" y="1579118"/>
                  </a:lnTo>
                  <a:lnTo>
                    <a:pt x="1036091" y="1566672"/>
                  </a:lnTo>
                  <a:lnTo>
                    <a:pt x="1072286" y="1554365"/>
                  </a:lnTo>
                  <a:lnTo>
                    <a:pt x="1123035" y="1534261"/>
                  </a:lnTo>
                  <a:lnTo>
                    <a:pt x="1164640" y="1514462"/>
                  </a:lnTo>
                  <a:lnTo>
                    <a:pt x="1204899" y="1492377"/>
                  </a:lnTo>
                  <a:lnTo>
                    <a:pt x="1243723" y="1468107"/>
                  </a:lnTo>
                  <a:lnTo>
                    <a:pt x="1281023" y="1441716"/>
                  </a:lnTo>
                  <a:lnTo>
                    <a:pt x="1316710" y="1413294"/>
                  </a:lnTo>
                  <a:lnTo>
                    <a:pt x="1350708" y="1382928"/>
                  </a:lnTo>
                  <a:lnTo>
                    <a:pt x="1382928" y="1350708"/>
                  </a:lnTo>
                  <a:lnTo>
                    <a:pt x="1413294" y="1316710"/>
                  </a:lnTo>
                  <a:lnTo>
                    <a:pt x="1441704" y="1281023"/>
                  </a:lnTo>
                  <a:lnTo>
                    <a:pt x="1468094" y="1243723"/>
                  </a:lnTo>
                  <a:lnTo>
                    <a:pt x="1492377" y="1204912"/>
                  </a:lnTo>
                  <a:lnTo>
                    <a:pt x="1514449" y="1164653"/>
                  </a:lnTo>
                  <a:lnTo>
                    <a:pt x="1534248" y="1123035"/>
                  </a:lnTo>
                  <a:lnTo>
                    <a:pt x="1551686" y="1080160"/>
                  </a:lnTo>
                  <a:lnTo>
                    <a:pt x="1566672" y="1036091"/>
                  </a:lnTo>
                  <a:lnTo>
                    <a:pt x="1579118" y="990930"/>
                  </a:lnTo>
                  <a:lnTo>
                    <a:pt x="1588935" y="944740"/>
                  </a:lnTo>
                  <a:lnTo>
                    <a:pt x="1596059" y="897623"/>
                  </a:lnTo>
                  <a:lnTo>
                    <a:pt x="1600403" y="849668"/>
                  </a:lnTo>
                  <a:lnTo>
                    <a:pt x="1601863" y="800938"/>
                  </a:lnTo>
                  <a:close/>
                </a:path>
              </a:pathLst>
            </a:custGeom>
            <a:solidFill>
              <a:srgbClr val="2E5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3538" y="2132571"/>
              <a:ext cx="7000875" cy="6591300"/>
            </a:xfrm>
            <a:custGeom>
              <a:avLst/>
              <a:gdLst/>
              <a:ahLst/>
              <a:cxnLst/>
              <a:rect l="l" t="t" r="r" b="b"/>
              <a:pathLst>
                <a:path w="7000875" h="6591300">
                  <a:moveTo>
                    <a:pt x="6768224" y="6591298"/>
                  </a:moveTo>
                  <a:lnTo>
                    <a:pt x="232559" y="6591298"/>
                  </a:lnTo>
                  <a:lnTo>
                    <a:pt x="185775" y="6586561"/>
                  </a:lnTo>
                  <a:lnTo>
                    <a:pt x="142161" y="6572982"/>
                  </a:lnTo>
                  <a:lnTo>
                    <a:pt x="102662" y="6551504"/>
                  </a:lnTo>
                  <a:lnTo>
                    <a:pt x="68225" y="6523075"/>
                  </a:lnTo>
                  <a:lnTo>
                    <a:pt x="39795" y="6488639"/>
                  </a:lnTo>
                  <a:lnTo>
                    <a:pt x="18317" y="6449142"/>
                  </a:lnTo>
                  <a:lnTo>
                    <a:pt x="4736" y="6405530"/>
                  </a:lnTo>
                  <a:lnTo>
                    <a:pt x="0" y="6358747"/>
                  </a:lnTo>
                  <a:lnTo>
                    <a:pt x="0" y="232550"/>
                  </a:lnTo>
                  <a:lnTo>
                    <a:pt x="4736" y="185768"/>
                  </a:lnTo>
                  <a:lnTo>
                    <a:pt x="18317" y="142155"/>
                  </a:lnTo>
                  <a:lnTo>
                    <a:pt x="39795" y="102658"/>
                  </a:lnTo>
                  <a:lnTo>
                    <a:pt x="68225" y="68222"/>
                  </a:lnTo>
                  <a:lnTo>
                    <a:pt x="102662" y="39793"/>
                  </a:lnTo>
                  <a:lnTo>
                    <a:pt x="142161" y="18316"/>
                  </a:lnTo>
                  <a:lnTo>
                    <a:pt x="185775" y="4736"/>
                  </a:lnTo>
                  <a:lnTo>
                    <a:pt x="232559" y="0"/>
                  </a:lnTo>
                  <a:lnTo>
                    <a:pt x="6768224" y="0"/>
                  </a:lnTo>
                  <a:lnTo>
                    <a:pt x="6815009" y="4736"/>
                  </a:lnTo>
                  <a:lnTo>
                    <a:pt x="6858623" y="18316"/>
                  </a:lnTo>
                  <a:lnTo>
                    <a:pt x="6898122" y="39793"/>
                  </a:lnTo>
                  <a:lnTo>
                    <a:pt x="6932559" y="68222"/>
                  </a:lnTo>
                  <a:lnTo>
                    <a:pt x="6960989" y="102658"/>
                  </a:lnTo>
                  <a:lnTo>
                    <a:pt x="6982467" y="142155"/>
                  </a:lnTo>
                  <a:lnTo>
                    <a:pt x="6996047" y="185768"/>
                  </a:lnTo>
                  <a:lnTo>
                    <a:pt x="7000784" y="232550"/>
                  </a:lnTo>
                  <a:lnTo>
                    <a:pt x="7000784" y="6358747"/>
                  </a:lnTo>
                  <a:lnTo>
                    <a:pt x="6996047" y="6405530"/>
                  </a:lnTo>
                  <a:lnTo>
                    <a:pt x="6982467" y="6449142"/>
                  </a:lnTo>
                  <a:lnTo>
                    <a:pt x="6960989" y="6488639"/>
                  </a:lnTo>
                  <a:lnTo>
                    <a:pt x="6932559" y="6523075"/>
                  </a:lnTo>
                  <a:lnTo>
                    <a:pt x="6898122" y="6551504"/>
                  </a:lnTo>
                  <a:lnTo>
                    <a:pt x="6858623" y="6572982"/>
                  </a:lnTo>
                  <a:lnTo>
                    <a:pt x="6815009" y="6586561"/>
                  </a:lnTo>
                  <a:lnTo>
                    <a:pt x="6768224" y="6591298"/>
                  </a:lnTo>
                  <a:close/>
                </a:path>
              </a:pathLst>
            </a:custGeom>
            <a:solidFill>
              <a:srgbClr val="008037">
                <a:alpha val="2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966" y="4180821"/>
              <a:ext cx="76200" cy="76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7179" y="4642783"/>
              <a:ext cx="85725" cy="857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7179" y="5109508"/>
              <a:ext cx="85725" cy="857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7179" y="6976408"/>
              <a:ext cx="85725" cy="85725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4520">
              <a:lnSpc>
                <a:spcPct val="116399"/>
              </a:lnSpc>
              <a:spcBef>
                <a:spcPts val="100"/>
              </a:spcBef>
            </a:pPr>
            <a:r>
              <a:rPr dirty="0"/>
              <a:t>PRESTACIÓN</a:t>
            </a:r>
            <a:r>
              <a:rPr spc="5" dirty="0"/>
              <a:t> </a:t>
            </a:r>
            <a:r>
              <a:rPr dirty="0"/>
              <a:t>DE </a:t>
            </a:r>
            <a:r>
              <a:rPr spc="-45" dirty="0"/>
              <a:t>CESE </a:t>
            </a:r>
            <a:r>
              <a:rPr dirty="0"/>
              <a:t>DE</a:t>
            </a:r>
            <a:r>
              <a:rPr spc="-10" dirty="0"/>
              <a:t> ACTIVIDAD</a:t>
            </a:r>
          </a:p>
          <a:p>
            <a:pPr marL="831850" marR="6350" indent="-561975">
              <a:lnSpc>
                <a:spcPct val="117800"/>
              </a:lnSpc>
              <a:spcBef>
                <a:spcPts val="2230"/>
              </a:spcBef>
              <a:tabLst>
                <a:tab pos="1453515" algn="l"/>
                <a:tab pos="2139315" algn="l"/>
                <a:tab pos="3283585" algn="l"/>
                <a:tab pos="3609340" algn="l"/>
                <a:tab pos="3795395" algn="l"/>
                <a:tab pos="4041775" algn="l"/>
                <a:tab pos="4757420" algn="l"/>
                <a:tab pos="5081270" algn="l"/>
                <a:tab pos="5341620" algn="l"/>
              </a:tabLst>
            </a:pPr>
            <a:r>
              <a:rPr sz="2600" b="0" spc="95" dirty="0">
                <a:solidFill>
                  <a:srgbClr val="000000"/>
                </a:solidFill>
                <a:latin typeface="Cambria"/>
                <a:cs typeface="Cambria"/>
              </a:rPr>
              <a:t>Se</a:t>
            </a:r>
            <a:r>
              <a:rPr sz="2600" b="0" spc="2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125" dirty="0">
                <a:solidFill>
                  <a:srgbClr val="000000"/>
                </a:solidFill>
                <a:latin typeface="Cambria"/>
                <a:cs typeface="Cambria"/>
              </a:rPr>
              <a:t>han</a:t>
            </a:r>
            <a:r>
              <a:rPr sz="2600" b="0" spc="2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creado</a:t>
            </a:r>
            <a:r>
              <a:rPr sz="2600" b="0" spc="2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50" dirty="0">
                <a:solidFill>
                  <a:srgbClr val="000000"/>
                </a:solidFill>
                <a:latin typeface="Cambria"/>
                <a:cs typeface="Cambria"/>
              </a:rPr>
              <a:t>nuevos</a:t>
            </a:r>
            <a:r>
              <a:rPr sz="2600" b="0" spc="2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10" dirty="0">
                <a:solidFill>
                  <a:srgbClr val="000000"/>
                </a:solidFill>
                <a:latin typeface="Cambria"/>
                <a:cs typeface="Cambria"/>
              </a:rPr>
              <a:t>supuestos:</a:t>
            </a:r>
            <a:r>
              <a:rPr sz="2600" b="0" spc="65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20" dirty="0">
                <a:solidFill>
                  <a:srgbClr val="000000"/>
                </a:solidFill>
                <a:latin typeface="Cambria"/>
                <a:cs typeface="Cambria"/>
              </a:rPr>
              <a:t>Por</a:t>
            </a:r>
            <a:r>
              <a:rPr sz="2600" b="0" spc="-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105" dirty="0">
                <a:solidFill>
                  <a:srgbClr val="000000"/>
                </a:solidFill>
                <a:latin typeface="Cambria"/>
                <a:cs typeface="Cambria"/>
              </a:rPr>
              <a:t>reducción</a:t>
            </a:r>
            <a:r>
              <a:rPr sz="2600" b="0" spc="-7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160" dirty="0">
                <a:solidFill>
                  <a:srgbClr val="000000"/>
                </a:solidFill>
                <a:latin typeface="Cambria"/>
                <a:cs typeface="Cambria"/>
              </a:rPr>
              <a:t>del</a:t>
            </a:r>
            <a:r>
              <a:rPr sz="2600" b="0" spc="-7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220" dirty="0">
                <a:solidFill>
                  <a:srgbClr val="000000"/>
                </a:solidFill>
                <a:latin typeface="Cambria"/>
                <a:cs typeface="Cambria"/>
              </a:rPr>
              <a:t>60%</a:t>
            </a:r>
            <a:r>
              <a:rPr sz="2600" b="0" spc="-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190" dirty="0">
                <a:solidFill>
                  <a:srgbClr val="000000"/>
                </a:solidFill>
                <a:latin typeface="Cambria"/>
                <a:cs typeface="Cambria"/>
              </a:rPr>
              <a:t>de</a:t>
            </a:r>
            <a:r>
              <a:rPr sz="2600" b="0" spc="-7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la</a:t>
            </a:r>
            <a:r>
              <a:rPr sz="2600" b="0" spc="-7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10" dirty="0">
                <a:solidFill>
                  <a:srgbClr val="000000"/>
                </a:solidFill>
                <a:latin typeface="Cambria"/>
                <a:cs typeface="Cambria"/>
              </a:rPr>
              <a:t>plantilla. </a:t>
            </a:r>
            <a:r>
              <a:rPr sz="2600" b="0" spc="-25" dirty="0">
                <a:solidFill>
                  <a:srgbClr val="000000"/>
                </a:solidFill>
                <a:latin typeface="Cambria"/>
                <a:cs typeface="Cambria"/>
              </a:rPr>
              <a:t>Por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</a:t>
            </a:r>
            <a:r>
              <a:rPr sz="2600" b="0" spc="-20" dirty="0">
                <a:solidFill>
                  <a:srgbClr val="000000"/>
                </a:solidFill>
                <a:latin typeface="Cambria"/>
                <a:cs typeface="Cambria"/>
              </a:rPr>
              <a:t>mantenimiento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</a:t>
            </a:r>
            <a:r>
              <a:rPr sz="2600" b="0" spc="-25" dirty="0">
                <a:solidFill>
                  <a:srgbClr val="000000"/>
                </a:solidFill>
                <a:latin typeface="Cambria"/>
                <a:cs typeface="Cambria"/>
              </a:rPr>
              <a:t>de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</a:t>
            </a:r>
            <a:r>
              <a:rPr sz="2600" b="0" spc="-10" dirty="0">
                <a:solidFill>
                  <a:srgbClr val="000000"/>
                </a:solidFill>
                <a:latin typeface="Cambria"/>
                <a:cs typeface="Cambria"/>
              </a:rPr>
              <a:t>deudas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</a:t>
            </a:r>
            <a:r>
              <a:rPr sz="2600" b="0" spc="-70" dirty="0">
                <a:solidFill>
                  <a:srgbClr val="000000"/>
                </a:solidFill>
                <a:latin typeface="Cambria"/>
                <a:cs typeface="Cambria"/>
              </a:rPr>
              <a:t>cuyo </a:t>
            </a:r>
            <a:r>
              <a:rPr sz="2600" b="0" spc="-10" dirty="0">
                <a:solidFill>
                  <a:srgbClr val="000000"/>
                </a:solidFill>
                <a:latin typeface="Cambria"/>
                <a:cs typeface="Cambria"/>
              </a:rPr>
              <a:t>importe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</a:t>
            </a:r>
            <a:r>
              <a:rPr sz="2600" b="0" spc="-10" dirty="0">
                <a:solidFill>
                  <a:srgbClr val="000000"/>
                </a:solidFill>
                <a:latin typeface="Cambria"/>
                <a:cs typeface="Cambria"/>
              </a:rPr>
              <a:t>supere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</a:t>
            </a:r>
            <a:r>
              <a:rPr sz="2600" b="0" spc="-25" dirty="0">
                <a:solidFill>
                  <a:srgbClr val="000000"/>
                </a:solidFill>
                <a:latin typeface="Cambria"/>
                <a:cs typeface="Cambria"/>
              </a:rPr>
              <a:t>el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	</a:t>
            </a:r>
            <a:r>
              <a:rPr sz="2600" b="0" spc="-355" dirty="0">
                <a:solidFill>
                  <a:srgbClr val="000000"/>
                </a:solidFill>
                <a:latin typeface="Cambria"/>
                <a:cs typeface="Cambria"/>
              </a:rPr>
              <a:t>150%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</a:t>
            </a:r>
            <a:r>
              <a:rPr sz="2600" b="0" spc="-25" dirty="0">
                <a:solidFill>
                  <a:srgbClr val="000000"/>
                </a:solidFill>
                <a:latin typeface="Cambria"/>
                <a:cs typeface="Cambria"/>
              </a:rPr>
              <a:t>de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	</a:t>
            </a:r>
            <a:r>
              <a:rPr sz="2600" b="0" spc="-85" dirty="0">
                <a:solidFill>
                  <a:srgbClr val="000000"/>
                </a:solidFill>
                <a:latin typeface="Cambria"/>
                <a:cs typeface="Cambria"/>
              </a:rPr>
              <a:t>los </a:t>
            </a:r>
            <a:r>
              <a:rPr sz="2600" b="0" spc="-75" dirty="0">
                <a:solidFill>
                  <a:srgbClr val="000000"/>
                </a:solidFill>
                <a:latin typeface="Cambria"/>
                <a:cs typeface="Cambria"/>
              </a:rPr>
              <a:t>ingresos</a:t>
            </a:r>
            <a:r>
              <a:rPr sz="2600" b="0" spc="-3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80" dirty="0">
                <a:solidFill>
                  <a:srgbClr val="000000"/>
                </a:solidFill>
                <a:latin typeface="Cambria"/>
                <a:cs typeface="Cambria"/>
              </a:rPr>
              <a:t>ordinarios</a:t>
            </a:r>
            <a:r>
              <a:rPr sz="2600" b="0" spc="-3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o</a:t>
            </a:r>
            <a:r>
              <a:rPr sz="2600" b="0" spc="-3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40" dirty="0">
                <a:solidFill>
                  <a:srgbClr val="000000"/>
                </a:solidFill>
                <a:latin typeface="Cambria"/>
                <a:cs typeface="Cambria"/>
              </a:rPr>
              <a:t>ventas</a:t>
            </a:r>
            <a:r>
              <a:rPr sz="2600" b="0" spc="-3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95" dirty="0">
                <a:solidFill>
                  <a:srgbClr val="000000"/>
                </a:solidFill>
                <a:latin typeface="Cambria"/>
                <a:cs typeface="Cambria"/>
              </a:rPr>
              <a:t>durante </a:t>
            </a:r>
            <a:r>
              <a:rPr sz="2600" b="0" spc="-140" dirty="0">
                <a:solidFill>
                  <a:srgbClr val="000000"/>
                </a:solidFill>
                <a:latin typeface="Cambria"/>
                <a:cs typeface="Cambria"/>
              </a:rPr>
              <a:t>dos</a:t>
            </a:r>
            <a:r>
              <a:rPr sz="2600" b="0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135" dirty="0">
                <a:solidFill>
                  <a:srgbClr val="000000"/>
                </a:solidFill>
                <a:latin typeface="Cambria"/>
                <a:cs typeface="Cambria"/>
              </a:rPr>
              <a:t>trimestres</a:t>
            </a:r>
            <a:r>
              <a:rPr sz="2600" b="0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10" dirty="0">
                <a:solidFill>
                  <a:srgbClr val="000000"/>
                </a:solidFill>
                <a:latin typeface="Cambria"/>
                <a:cs typeface="Cambria"/>
              </a:rPr>
              <a:t>fiscales</a:t>
            </a:r>
            <a:endParaRPr sz="2600">
              <a:latin typeface="Cambria"/>
              <a:cs typeface="Cambria"/>
            </a:endParaRPr>
          </a:p>
          <a:p>
            <a:pPr marL="831850" marR="5080" algn="just">
              <a:lnSpc>
                <a:spcPct val="117800"/>
              </a:lnSpc>
            </a:pP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Por</a:t>
            </a:r>
            <a:r>
              <a:rPr sz="2600" b="0" spc="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fuerza</a:t>
            </a:r>
            <a:r>
              <a:rPr sz="2600" b="0" spc="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mayor,</a:t>
            </a:r>
            <a:r>
              <a:rPr sz="2600" b="0" spc="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95" dirty="0">
                <a:solidFill>
                  <a:srgbClr val="000000"/>
                </a:solidFill>
                <a:latin typeface="Cambria"/>
                <a:cs typeface="Cambria"/>
              </a:rPr>
              <a:t>determinante</a:t>
            </a:r>
            <a:r>
              <a:rPr sz="2600" b="0" spc="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75" dirty="0">
                <a:solidFill>
                  <a:srgbClr val="000000"/>
                </a:solidFill>
                <a:latin typeface="Cambria"/>
                <a:cs typeface="Cambria"/>
              </a:rPr>
              <a:t>del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cese</a:t>
            </a:r>
            <a:r>
              <a:rPr sz="2600" b="0" spc="85" dirty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temporal</a:t>
            </a:r>
            <a:r>
              <a:rPr sz="2600" b="0" spc="90" dirty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o</a:t>
            </a:r>
            <a:r>
              <a:rPr sz="2600" b="0" spc="85" dirty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definitivo</a:t>
            </a:r>
            <a:r>
              <a:rPr sz="2600" b="0" spc="90" dirty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de</a:t>
            </a:r>
            <a:r>
              <a:rPr sz="2600" b="0" spc="85" dirty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r>
              <a:rPr sz="2600" b="0" spc="-25" dirty="0">
                <a:solidFill>
                  <a:srgbClr val="000000"/>
                </a:solidFill>
                <a:latin typeface="Cambria"/>
                <a:cs typeface="Cambria"/>
              </a:rPr>
              <a:t>la </a:t>
            </a:r>
            <a:r>
              <a:rPr sz="2600" b="0" spc="-105" dirty="0">
                <a:solidFill>
                  <a:srgbClr val="000000"/>
                </a:solidFill>
                <a:latin typeface="Cambria"/>
                <a:cs typeface="Cambria"/>
              </a:rPr>
              <a:t>actividad</a:t>
            </a:r>
            <a:r>
              <a:rPr sz="2600" b="0" spc="-6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80" dirty="0">
                <a:solidFill>
                  <a:srgbClr val="000000"/>
                </a:solidFill>
                <a:latin typeface="Cambria"/>
                <a:cs typeface="Cambria"/>
              </a:rPr>
              <a:t>económica</a:t>
            </a:r>
            <a:r>
              <a:rPr sz="2600" b="0" spc="-6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dirty="0">
                <a:solidFill>
                  <a:srgbClr val="000000"/>
                </a:solidFill>
                <a:latin typeface="Cambria"/>
                <a:cs typeface="Cambria"/>
              </a:rPr>
              <a:t>o</a:t>
            </a:r>
            <a:r>
              <a:rPr sz="2600" b="0" spc="-6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600" b="0" spc="-10" dirty="0">
                <a:solidFill>
                  <a:srgbClr val="000000"/>
                </a:solidFill>
                <a:latin typeface="Cambria"/>
                <a:cs typeface="Cambria"/>
              </a:rPr>
              <a:t>profesional.</a:t>
            </a:r>
            <a:endParaRPr sz="2600">
              <a:latin typeface="Cambria"/>
              <a:cs typeface="Cambr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82662" y="2132566"/>
            <a:ext cx="7734300" cy="6591300"/>
          </a:xfrm>
          <a:custGeom>
            <a:avLst/>
            <a:gdLst/>
            <a:ahLst/>
            <a:cxnLst/>
            <a:rect l="l" t="t" r="r" b="b"/>
            <a:pathLst>
              <a:path w="7734300" h="6591300">
                <a:moveTo>
                  <a:pt x="7594110" y="6591302"/>
                </a:moveTo>
                <a:lnTo>
                  <a:pt x="140022" y="6591302"/>
                </a:lnTo>
                <a:lnTo>
                  <a:pt x="95832" y="6584152"/>
                </a:lnTo>
                <a:lnTo>
                  <a:pt x="57403" y="6564255"/>
                </a:lnTo>
                <a:lnTo>
                  <a:pt x="27067" y="6533943"/>
                </a:lnTo>
                <a:lnTo>
                  <a:pt x="7155" y="6495543"/>
                </a:lnTo>
                <a:lnTo>
                  <a:pt x="0" y="6451387"/>
                </a:lnTo>
                <a:lnTo>
                  <a:pt x="0" y="139914"/>
                </a:lnTo>
                <a:lnTo>
                  <a:pt x="7155" y="95758"/>
                </a:lnTo>
                <a:lnTo>
                  <a:pt x="27067" y="57359"/>
                </a:lnTo>
                <a:lnTo>
                  <a:pt x="57403" y="27046"/>
                </a:lnTo>
                <a:lnTo>
                  <a:pt x="95832" y="7149"/>
                </a:lnTo>
                <a:lnTo>
                  <a:pt x="140022" y="0"/>
                </a:lnTo>
                <a:lnTo>
                  <a:pt x="7594110" y="0"/>
                </a:lnTo>
                <a:lnTo>
                  <a:pt x="7638300" y="7149"/>
                </a:lnTo>
                <a:lnTo>
                  <a:pt x="7676729" y="27046"/>
                </a:lnTo>
                <a:lnTo>
                  <a:pt x="7707065" y="57359"/>
                </a:lnTo>
                <a:lnTo>
                  <a:pt x="7726977" y="95758"/>
                </a:lnTo>
                <a:lnTo>
                  <a:pt x="7734132" y="139914"/>
                </a:lnTo>
                <a:lnTo>
                  <a:pt x="7734132" y="6451387"/>
                </a:lnTo>
                <a:lnTo>
                  <a:pt x="7726977" y="6495543"/>
                </a:lnTo>
                <a:lnTo>
                  <a:pt x="7707065" y="6533943"/>
                </a:lnTo>
                <a:lnTo>
                  <a:pt x="7676729" y="6564255"/>
                </a:lnTo>
                <a:lnTo>
                  <a:pt x="7638300" y="6584152"/>
                </a:lnTo>
                <a:lnTo>
                  <a:pt x="7594110" y="6591302"/>
                </a:lnTo>
                <a:close/>
              </a:path>
            </a:pathLst>
          </a:custGeom>
          <a:solidFill>
            <a:srgbClr val="008037">
              <a:alpha val="1764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067884" y="2031811"/>
            <a:ext cx="7355840" cy="5460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945">
              <a:lnSpc>
                <a:spcPct val="116399"/>
              </a:lnSpc>
              <a:spcBef>
                <a:spcPts val="100"/>
              </a:spcBef>
            </a:pPr>
            <a:r>
              <a:rPr sz="3650" b="1" dirty="0">
                <a:solidFill>
                  <a:srgbClr val="204734"/>
                </a:solidFill>
                <a:latin typeface="Times New Roman"/>
                <a:cs typeface="Times New Roman"/>
              </a:rPr>
              <a:t>PRESTACIÓN</a:t>
            </a:r>
            <a:r>
              <a:rPr sz="3650" b="1" spc="35" dirty="0">
                <a:solidFill>
                  <a:srgbClr val="204734"/>
                </a:solidFill>
                <a:latin typeface="Times New Roman"/>
                <a:cs typeface="Times New Roman"/>
              </a:rPr>
              <a:t> </a:t>
            </a:r>
            <a:r>
              <a:rPr sz="3650" b="1" dirty="0">
                <a:solidFill>
                  <a:srgbClr val="204734"/>
                </a:solidFill>
                <a:latin typeface="Times New Roman"/>
                <a:cs typeface="Times New Roman"/>
              </a:rPr>
              <a:t>DE</a:t>
            </a:r>
            <a:r>
              <a:rPr sz="3650" b="1" spc="45" dirty="0">
                <a:solidFill>
                  <a:srgbClr val="204734"/>
                </a:solidFill>
                <a:latin typeface="Times New Roman"/>
                <a:cs typeface="Times New Roman"/>
              </a:rPr>
              <a:t> </a:t>
            </a:r>
            <a:r>
              <a:rPr sz="3650" b="1" spc="-10" dirty="0">
                <a:solidFill>
                  <a:srgbClr val="204734"/>
                </a:solidFill>
                <a:latin typeface="Times New Roman"/>
                <a:cs typeface="Times New Roman"/>
              </a:rPr>
              <a:t>INCAPACIDAD </a:t>
            </a:r>
            <a:r>
              <a:rPr sz="3650" b="1" spc="-20" dirty="0">
                <a:solidFill>
                  <a:srgbClr val="204734"/>
                </a:solidFill>
                <a:latin typeface="Times New Roman"/>
                <a:cs typeface="Times New Roman"/>
              </a:rPr>
              <a:t>TEMPORAL</a:t>
            </a:r>
            <a:r>
              <a:rPr sz="3650" b="1" spc="-35" dirty="0">
                <a:solidFill>
                  <a:srgbClr val="204734"/>
                </a:solidFill>
                <a:latin typeface="Times New Roman"/>
                <a:cs typeface="Times New Roman"/>
              </a:rPr>
              <a:t> </a:t>
            </a:r>
            <a:r>
              <a:rPr sz="3650" b="1" spc="160" dirty="0">
                <a:solidFill>
                  <a:srgbClr val="204734"/>
                </a:solidFill>
                <a:latin typeface="Times New Roman"/>
                <a:cs typeface="Times New Roman"/>
              </a:rPr>
              <a:t>y</a:t>
            </a:r>
            <a:r>
              <a:rPr sz="3650" b="1" spc="-35" dirty="0">
                <a:solidFill>
                  <a:srgbClr val="204734"/>
                </a:solidFill>
                <a:latin typeface="Times New Roman"/>
                <a:cs typeface="Times New Roman"/>
              </a:rPr>
              <a:t> </a:t>
            </a:r>
            <a:r>
              <a:rPr sz="3650" b="1" spc="-20" dirty="0">
                <a:solidFill>
                  <a:srgbClr val="204734"/>
                </a:solidFill>
                <a:latin typeface="Times New Roman"/>
                <a:cs typeface="Times New Roman"/>
              </a:rPr>
              <a:t>OTRAS </a:t>
            </a:r>
            <a:r>
              <a:rPr sz="3650" b="1" spc="-10" dirty="0">
                <a:solidFill>
                  <a:srgbClr val="204734"/>
                </a:solidFill>
                <a:latin typeface="Times New Roman"/>
                <a:cs typeface="Times New Roman"/>
              </a:rPr>
              <a:t>PRESTACIONES</a:t>
            </a:r>
            <a:endParaRPr sz="3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25000"/>
              </a:lnSpc>
              <a:spcBef>
                <a:spcPts val="195"/>
              </a:spcBef>
            </a:pPr>
            <a:r>
              <a:rPr sz="2600" spc="8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60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importe</a:t>
            </a:r>
            <a:r>
              <a:rPr sz="2600" spc="47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600" spc="47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65" dirty="0">
                <a:solidFill>
                  <a:srgbClr val="29251D"/>
                </a:solidFill>
                <a:latin typeface="Cambria"/>
                <a:cs typeface="Cambria"/>
              </a:rPr>
              <a:t>las</a:t>
            </a:r>
            <a:r>
              <a:rPr sz="2600" spc="47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prestaciones</a:t>
            </a:r>
            <a:r>
              <a:rPr sz="2600" spc="47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70" dirty="0">
                <a:solidFill>
                  <a:srgbClr val="29251D"/>
                </a:solidFill>
                <a:latin typeface="Cambria"/>
                <a:cs typeface="Cambria"/>
              </a:rPr>
              <a:t>irá</a:t>
            </a:r>
            <a:r>
              <a:rPr sz="260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600" spc="47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105" dirty="0">
                <a:solidFill>
                  <a:srgbClr val="29251D"/>
                </a:solidFill>
                <a:latin typeface="Cambria"/>
                <a:cs typeface="Cambria"/>
              </a:rPr>
              <a:t>función</a:t>
            </a:r>
            <a:r>
              <a:rPr sz="2600" spc="47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-25" dirty="0">
                <a:solidFill>
                  <a:srgbClr val="29251D"/>
                </a:solidFill>
                <a:latin typeface="Cambria"/>
                <a:cs typeface="Cambria"/>
              </a:rPr>
              <a:t>de </a:t>
            </a:r>
            <a:r>
              <a:rPr sz="2600" spc="7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600" spc="2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base</a:t>
            </a:r>
            <a:r>
              <a:rPr sz="2600" spc="2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600" spc="2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spc="70" dirty="0">
                <a:solidFill>
                  <a:srgbClr val="29251D"/>
                </a:solidFill>
                <a:latin typeface="Cambria"/>
                <a:cs typeface="Cambria"/>
              </a:rPr>
              <a:t>cotización</a:t>
            </a:r>
            <a:r>
              <a:rPr sz="2600" spc="2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600" spc="2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600" spc="2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elija</a:t>
            </a:r>
            <a:r>
              <a:rPr sz="2600" spc="2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dentro</a:t>
            </a:r>
            <a:r>
              <a:rPr sz="2600" spc="2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spc="-25" dirty="0">
                <a:solidFill>
                  <a:srgbClr val="29251D"/>
                </a:solidFill>
                <a:latin typeface="Cambria"/>
                <a:cs typeface="Cambria"/>
              </a:rPr>
              <a:t>del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tramo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rendimientos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600" spc="3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-10" dirty="0">
                <a:solidFill>
                  <a:srgbClr val="29251D"/>
                </a:solidFill>
                <a:latin typeface="Cambria"/>
                <a:cs typeface="Cambria"/>
              </a:rPr>
              <a:t>corresponda.</a:t>
            </a:r>
            <a:endParaRPr sz="2600">
              <a:latin typeface="Cambria"/>
              <a:cs typeface="Cambria"/>
            </a:endParaRPr>
          </a:p>
          <a:p>
            <a:pPr marL="12700" marR="10795" algn="just">
              <a:lnSpc>
                <a:spcPct val="125000"/>
              </a:lnSpc>
            </a:pPr>
            <a:r>
              <a:rPr sz="2600" spc="12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600" spc="5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600" spc="5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momento</a:t>
            </a:r>
            <a:r>
              <a:rPr sz="2600" spc="5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600" spc="5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7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600" spc="5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75" dirty="0">
                <a:solidFill>
                  <a:srgbClr val="29251D"/>
                </a:solidFill>
                <a:latin typeface="Cambria"/>
                <a:cs typeface="Cambria"/>
              </a:rPr>
              <a:t>regularización,</a:t>
            </a:r>
            <a:r>
              <a:rPr sz="2600" spc="5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7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600" spc="5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base</a:t>
            </a:r>
            <a:r>
              <a:rPr sz="2600" spc="5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-25" dirty="0">
                <a:solidFill>
                  <a:srgbClr val="29251D"/>
                </a:solidFill>
                <a:latin typeface="Cambria"/>
                <a:cs typeface="Cambria"/>
              </a:rPr>
              <a:t>de </a:t>
            </a:r>
            <a:r>
              <a:rPr sz="2600" spc="70" dirty="0">
                <a:solidFill>
                  <a:srgbClr val="29251D"/>
                </a:solidFill>
                <a:latin typeface="Cambria"/>
                <a:cs typeface="Cambria"/>
              </a:rPr>
              <a:t>cotización</a:t>
            </a:r>
            <a:r>
              <a:rPr sz="2600" spc="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600" spc="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600" spc="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tenía</a:t>
            </a:r>
            <a:r>
              <a:rPr sz="2600" spc="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durante</a:t>
            </a:r>
            <a:r>
              <a:rPr sz="2600" spc="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spc="7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600" spc="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spc="60" dirty="0">
                <a:solidFill>
                  <a:srgbClr val="29251D"/>
                </a:solidFill>
                <a:latin typeface="Cambria"/>
                <a:cs typeface="Cambria"/>
              </a:rPr>
              <a:t>situación</a:t>
            </a:r>
            <a:r>
              <a:rPr sz="2600" spc="7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spc="-25" dirty="0">
                <a:solidFill>
                  <a:srgbClr val="29251D"/>
                </a:solidFill>
                <a:latin typeface="Cambria"/>
                <a:cs typeface="Cambria"/>
              </a:rPr>
              <a:t>de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baja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entenderá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como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spc="70" dirty="0">
                <a:solidFill>
                  <a:srgbClr val="29251D"/>
                </a:solidFill>
                <a:latin typeface="Cambria"/>
                <a:cs typeface="Cambria"/>
              </a:rPr>
              <a:t>definitiva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y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spc="55" dirty="0">
                <a:solidFill>
                  <a:srgbClr val="29251D"/>
                </a:solidFill>
                <a:latin typeface="Cambria"/>
                <a:cs typeface="Cambria"/>
              </a:rPr>
              <a:t>no</a:t>
            </a:r>
            <a:r>
              <a:rPr sz="2600" spc="3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600" spc="-20" dirty="0">
                <a:solidFill>
                  <a:srgbClr val="29251D"/>
                </a:solidFill>
                <a:latin typeface="Cambria"/>
                <a:cs typeface="Cambria"/>
              </a:rPr>
              <a:t>será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objeto</a:t>
            </a:r>
            <a:r>
              <a:rPr sz="2600" spc="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600" spc="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600" spc="60" dirty="0">
                <a:solidFill>
                  <a:srgbClr val="29251D"/>
                </a:solidFill>
                <a:latin typeface="Cambria"/>
                <a:cs typeface="Cambria"/>
              </a:rPr>
              <a:t>regularización.</a:t>
            </a:r>
            <a:endParaRPr sz="2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07227" y="73914"/>
            <a:ext cx="11881485" cy="17113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842385" marR="5080" indent="-3830320">
              <a:lnSpc>
                <a:spcPts val="6350"/>
              </a:lnSpc>
              <a:spcBef>
                <a:spcPts val="775"/>
              </a:spcBef>
            </a:pPr>
            <a:r>
              <a:rPr sz="5750" spc="335" dirty="0">
                <a:solidFill>
                  <a:srgbClr val="2E523D"/>
                </a:solidFill>
              </a:rPr>
              <a:t>Mantenimiento</a:t>
            </a:r>
            <a:r>
              <a:rPr sz="5750" spc="630" dirty="0">
                <a:solidFill>
                  <a:srgbClr val="2E523D"/>
                </a:solidFill>
              </a:rPr>
              <a:t> </a:t>
            </a:r>
            <a:r>
              <a:rPr sz="5750" spc="280" dirty="0">
                <a:solidFill>
                  <a:srgbClr val="2E523D"/>
                </a:solidFill>
              </a:rPr>
              <a:t>de</a:t>
            </a:r>
            <a:r>
              <a:rPr sz="5750" spc="635" dirty="0">
                <a:solidFill>
                  <a:srgbClr val="2E523D"/>
                </a:solidFill>
              </a:rPr>
              <a:t> </a:t>
            </a:r>
            <a:r>
              <a:rPr sz="5750" spc="100" dirty="0">
                <a:solidFill>
                  <a:srgbClr val="2E523D"/>
                </a:solidFill>
              </a:rPr>
              <a:t>la</a:t>
            </a:r>
            <a:r>
              <a:rPr sz="5750" spc="630" dirty="0">
                <a:solidFill>
                  <a:srgbClr val="2E523D"/>
                </a:solidFill>
              </a:rPr>
              <a:t> </a:t>
            </a:r>
            <a:r>
              <a:rPr sz="5750" spc="365" dirty="0">
                <a:solidFill>
                  <a:srgbClr val="2E523D"/>
                </a:solidFill>
              </a:rPr>
              <a:t>base</a:t>
            </a:r>
            <a:r>
              <a:rPr sz="5750" spc="630" dirty="0">
                <a:solidFill>
                  <a:srgbClr val="2E523D"/>
                </a:solidFill>
              </a:rPr>
              <a:t> </a:t>
            </a:r>
            <a:r>
              <a:rPr sz="5750" spc="254" dirty="0">
                <a:solidFill>
                  <a:srgbClr val="2E523D"/>
                </a:solidFill>
              </a:rPr>
              <a:t>de </a:t>
            </a:r>
            <a:r>
              <a:rPr sz="5750" spc="365" dirty="0">
                <a:solidFill>
                  <a:srgbClr val="2E523D"/>
                </a:solidFill>
              </a:rPr>
              <a:t>cotización</a:t>
            </a:r>
            <a:endParaRPr sz="5750"/>
          </a:p>
        </p:txBody>
      </p:sp>
      <p:grpSp>
        <p:nvGrpSpPr>
          <p:cNvPr id="4" name="object 4"/>
          <p:cNvGrpSpPr/>
          <p:nvPr/>
        </p:nvGrpSpPr>
        <p:grpSpPr>
          <a:xfrm>
            <a:off x="360932" y="218426"/>
            <a:ext cx="17792700" cy="9915525"/>
            <a:chOff x="360932" y="218426"/>
            <a:chExt cx="17792700" cy="9915525"/>
          </a:xfrm>
        </p:grpSpPr>
        <p:sp>
          <p:nvSpPr>
            <p:cNvPr id="5" name="object 5"/>
            <p:cNvSpPr/>
            <p:nvPr/>
          </p:nvSpPr>
          <p:spPr>
            <a:xfrm>
              <a:off x="2108024" y="1872077"/>
              <a:ext cx="14163675" cy="9525"/>
            </a:xfrm>
            <a:custGeom>
              <a:avLst/>
              <a:gdLst/>
              <a:ahLst/>
              <a:cxnLst/>
              <a:rect l="l" t="t" r="r" b="b"/>
              <a:pathLst>
                <a:path w="14163675" h="9525">
                  <a:moveTo>
                    <a:pt x="14163675" y="0"/>
                  </a:moveTo>
                  <a:lnTo>
                    <a:pt x="14163675" y="9525"/>
                  </a:lnTo>
                  <a:lnTo>
                    <a:pt x="0" y="9525"/>
                  </a:lnTo>
                  <a:lnTo>
                    <a:pt x="0" y="0"/>
                  </a:lnTo>
                  <a:lnTo>
                    <a:pt x="14163675" y="0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932" y="9038116"/>
              <a:ext cx="2495549" cy="10953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1350" y="218426"/>
              <a:ext cx="1602105" cy="1602105"/>
            </a:xfrm>
            <a:custGeom>
              <a:avLst/>
              <a:gdLst/>
              <a:ahLst/>
              <a:cxnLst/>
              <a:rect l="l" t="t" r="r" b="b"/>
              <a:pathLst>
                <a:path w="1602105" h="1602105">
                  <a:moveTo>
                    <a:pt x="939698" y="876782"/>
                  </a:moveTo>
                  <a:lnTo>
                    <a:pt x="930897" y="824484"/>
                  </a:lnTo>
                  <a:lnTo>
                    <a:pt x="904278" y="784682"/>
                  </a:lnTo>
                  <a:lnTo>
                    <a:pt x="863015" y="759371"/>
                  </a:lnTo>
                  <a:lnTo>
                    <a:pt x="809269" y="750938"/>
                  </a:lnTo>
                  <a:lnTo>
                    <a:pt x="797001" y="751166"/>
                  </a:lnTo>
                  <a:lnTo>
                    <a:pt x="785876" y="751865"/>
                  </a:lnTo>
                  <a:lnTo>
                    <a:pt x="775919" y="753046"/>
                  </a:lnTo>
                  <a:lnTo>
                    <a:pt x="767168" y="754684"/>
                  </a:lnTo>
                  <a:lnTo>
                    <a:pt x="757174" y="756767"/>
                  </a:lnTo>
                  <a:lnTo>
                    <a:pt x="764679" y="675919"/>
                  </a:lnTo>
                  <a:lnTo>
                    <a:pt x="911771" y="675919"/>
                  </a:lnTo>
                  <a:lnTo>
                    <a:pt x="911771" y="601751"/>
                  </a:lnTo>
                  <a:lnTo>
                    <a:pt x="687997" y="601751"/>
                  </a:lnTo>
                  <a:lnTo>
                    <a:pt x="672579" y="811771"/>
                  </a:lnTo>
                  <a:lnTo>
                    <a:pt x="707161" y="830529"/>
                  </a:lnTo>
                  <a:lnTo>
                    <a:pt x="713193" y="828967"/>
                  </a:lnTo>
                  <a:lnTo>
                    <a:pt x="720039" y="827405"/>
                  </a:lnTo>
                  <a:lnTo>
                    <a:pt x="761593" y="821524"/>
                  </a:lnTo>
                  <a:lnTo>
                    <a:pt x="769264" y="821359"/>
                  </a:lnTo>
                  <a:lnTo>
                    <a:pt x="805357" y="825258"/>
                  </a:lnTo>
                  <a:lnTo>
                    <a:pt x="831138" y="836980"/>
                  </a:lnTo>
                  <a:lnTo>
                    <a:pt x="846607" y="856513"/>
                  </a:lnTo>
                  <a:lnTo>
                    <a:pt x="851763" y="883869"/>
                  </a:lnTo>
                  <a:lnTo>
                    <a:pt x="846836" y="912545"/>
                  </a:lnTo>
                  <a:lnTo>
                    <a:pt x="831977" y="932992"/>
                  </a:lnTo>
                  <a:lnTo>
                    <a:pt x="807110" y="945222"/>
                  </a:lnTo>
                  <a:lnTo>
                    <a:pt x="772172" y="949286"/>
                  </a:lnTo>
                  <a:lnTo>
                    <a:pt x="758583" y="948817"/>
                  </a:lnTo>
                  <a:lnTo>
                    <a:pt x="715924" y="941793"/>
                  </a:lnTo>
                  <a:lnTo>
                    <a:pt x="675894" y="928255"/>
                  </a:lnTo>
                  <a:lnTo>
                    <a:pt x="664248" y="922616"/>
                  </a:lnTo>
                  <a:lnTo>
                    <a:pt x="664248" y="998042"/>
                  </a:lnTo>
                  <a:lnTo>
                    <a:pt x="687133" y="1007656"/>
                  </a:lnTo>
                  <a:lnTo>
                    <a:pt x="713308" y="1014564"/>
                  </a:lnTo>
                  <a:lnTo>
                    <a:pt x="742772" y="1018730"/>
                  </a:lnTo>
                  <a:lnTo>
                    <a:pt x="775512" y="1020127"/>
                  </a:lnTo>
                  <a:lnTo>
                    <a:pt x="812685" y="1017790"/>
                  </a:lnTo>
                  <a:lnTo>
                    <a:pt x="873607" y="999210"/>
                  </a:lnTo>
                  <a:lnTo>
                    <a:pt x="915784" y="962571"/>
                  </a:lnTo>
                  <a:lnTo>
                    <a:pt x="922972" y="949286"/>
                  </a:lnTo>
                  <a:lnTo>
                    <a:pt x="929068" y="938034"/>
                  </a:lnTo>
                  <a:lnTo>
                    <a:pt x="937044" y="909447"/>
                  </a:lnTo>
                  <a:lnTo>
                    <a:pt x="939698" y="876782"/>
                  </a:lnTo>
                  <a:close/>
                </a:path>
                <a:path w="1602105" h="1602105">
                  <a:moveTo>
                    <a:pt x="1601863" y="800938"/>
                  </a:moveTo>
                  <a:lnTo>
                    <a:pt x="1600403" y="752208"/>
                  </a:lnTo>
                  <a:lnTo>
                    <a:pt x="1596059" y="704253"/>
                  </a:lnTo>
                  <a:lnTo>
                    <a:pt x="1588935" y="657136"/>
                  </a:lnTo>
                  <a:lnTo>
                    <a:pt x="1579105" y="610946"/>
                  </a:lnTo>
                  <a:lnTo>
                    <a:pt x="1566659" y="565785"/>
                  </a:lnTo>
                  <a:lnTo>
                    <a:pt x="1554353" y="529577"/>
                  </a:lnTo>
                  <a:lnTo>
                    <a:pt x="1554353" y="800938"/>
                  </a:lnTo>
                  <a:lnTo>
                    <a:pt x="1552867" y="848512"/>
                  </a:lnTo>
                  <a:lnTo>
                    <a:pt x="1548472" y="895324"/>
                  </a:lnTo>
                  <a:lnTo>
                    <a:pt x="1541259" y="941260"/>
                  </a:lnTo>
                  <a:lnTo>
                    <a:pt x="1531302" y="986243"/>
                  </a:lnTo>
                  <a:lnTo>
                    <a:pt x="1518716" y="1030185"/>
                  </a:lnTo>
                  <a:lnTo>
                    <a:pt x="1503565" y="1072984"/>
                  </a:lnTo>
                  <a:lnTo>
                    <a:pt x="1485950" y="1114577"/>
                  </a:lnTo>
                  <a:lnTo>
                    <a:pt x="1465961" y="1154849"/>
                  </a:lnTo>
                  <a:lnTo>
                    <a:pt x="1443672" y="1193723"/>
                  </a:lnTo>
                  <a:lnTo>
                    <a:pt x="1419199" y="1231112"/>
                  </a:lnTo>
                  <a:lnTo>
                    <a:pt x="1392605" y="1266913"/>
                  </a:lnTo>
                  <a:lnTo>
                    <a:pt x="1363992" y="1301064"/>
                  </a:lnTo>
                  <a:lnTo>
                    <a:pt x="1333449" y="1333449"/>
                  </a:lnTo>
                  <a:lnTo>
                    <a:pt x="1301051" y="1363992"/>
                  </a:lnTo>
                  <a:lnTo>
                    <a:pt x="1266913" y="1392605"/>
                  </a:lnTo>
                  <a:lnTo>
                    <a:pt x="1231099" y="1419199"/>
                  </a:lnTo>
                  <a:lnTo>
                    <a:pt x="1193711" y="1443685"/>
                  </a:lnTo>
                  <a:lnTo>
                    <a:pt x="1154836" y="1465961"/>
                  </a:lnTo>
                  <a:lnTo>
                    <a:pt x="1114564" y="1485963"/>
                  </a:lnTo>
                  <a:lnTo>
                    <a:pt x="1072972" y="1503578"/>
                  </a:lnTo>
                  <a:lnTo>
                    <a:pt x="1030173" y="1518729"/>
                  </a:lnTo>
                  <a:lnTo>
                    <a:pt x="986231" y="1531315"/>
                  </a:lnTo>
                  <a:lnTo>
                    <a:pt x="941247" y="1541272"/>
                  </a:lnTo>
                  <a:lnTo>
                    <a:pt x="895311" y="1548485"/>
                  </a:lnTo>
                  <a:lnTo>
                    <a:pt x="848512" y="1552879"/>
                  </a:lnTo>
                  <a:lnTo>
                    <a:pt x="800925" y="1554365"/>
                  </a:lnTo>
                  <a:lnTo>
                    <a:pt x="753351" y="1552879"/>
                  </a:lnTo>
                  <a:lnTo>
                    <a:pt x="706551" y="1548485"/>
                  </a:lnTo>
                  <a:lnTo>
                    <a:pt x="660603" y="1541272"/>
                  </a:lnTo>
                  <a:lnTo>
                    <a:pt x="615632" y="1531315"/>
                  </a:lnTo>
                  <a:lnTo>
                    <a:pt x="571690" y="1518729"/>
                  </a:lnTo>
                  <a:lnTo>
                    <a:pt x="528878" y="1503578"/>
                  </a:lnTo>
                  <a:lnTo>
                    <a:pt x="487299" y="1485963"/>
                  </a:lnTo>
                  <a:lnTo>
                    <a:pt x="447027" y="1465961"/>
                  </a:lnTo>
                  <a:lnTo>
                    <a:pt x="408139" y="1443685"/>
                  </a:lnTo>
                  <a:lnTo>
                    <a:pt x="370763" y="1419199"/>
                  </a:lnTo>
                  <a:lnTo>
                    <a:pt x="334949" y="1392605"/>
                  </a:lnTo>
                  <a:lnTo>
                    <a:pt x="300799" y="1363992"/>
                  </a:lnTo>
                  <a:lnTo>
                    <a:pt x="268414" y="1333449"/>
                  </a:lnTo>
                  <a:lnTo>
                    <a:pt x="237871" y="1301064"/>
                  </a:lnTo>
                  <a:lnTo>
                    <a:pt x="209257" y="1266913"/>
                  </a:lnTo>
                  <a:lnTo>
                    <a:pt x="182664" y="1231112"/>
                  </a:lnTo>
                  <a:lnTo>
                    <a:pt x="158178" y="1193723"/>
                  </a:lnTo>
                  <a:lnTo>
                    <a:pt x="135902" y="1154849"/>
                  </a:lnTo>
                  <a:lnTo>
                    <a:pt x="115912" y="1114577"/>
                  </a:lnTo>
                  <a:lnTo>
                    <a:pt x="98298" y="1072984"/>
                  </a:lnTo>
                  <a:lnTo>
                    <a:pt x="83146" y="1030185"/>
                  </a:lnTo>
                  <a:lnTo>
                    <a:pt x="70548" y="986243"/>
                  </a:lnTo>
                  <a:lnTo>
                    <a:pt x="60604" y="941260"/>
                  </a:lnTo>
                  <a:lnTo>
                    <a:pt x="53378" y="895324"/>
                  </a:lnTo>
                  <a:lnTo>
                    <a:pt x="48983" y="848512"/>
                  </a:lnTo>
                  <a:lnTo>
                    <a:pt x="47498" y="800938"/>
                  </a:lnTo>
                  <a:lnTo>
                    <a:pt x="48983" y="753364"/>
                  </a:lnTo>
                  <a:lnTo>
                    <a:pt x="53378" y="706551"/>
                  </a:lnTo>
                  <a:lnTo>
                    <a:pt x="60604" y="660615"/>
                  </a:lnTo>
                  <a:lnTo>
                    <a:pt x="70548" y="615632"/>
                  </a:lnTo>
                  <a:lnTo>
                    <a:pt x="83146" y="571703"/>
                  </a:lnTo>
                  <a:lnTo>
                    <a:pt x="98298" y="528891"/>
                  </a:lnTo>
                  <a:lnTo>
                    <a:pt x="115912" y="487311"/>
                  </a:lnTo>
                  <a:lnTo>
                    <a:pt x="135902" y="447027"/>
                  </a:lnTo>
                  <a:lnTo>
                    <a:pt x="158178" y="408152"/>
                  </a:lnTo>
                  <a:lnTo>
                    <a:pt x="182664" y="370763"/>
                  </a:lnTo>
                  <a:lnTo>
                    <a:pt x="209257" y="334962"/>
                  </a:lnTo>
                  <a:lnTo>
                    <a:pt x="237871" y="300812"/>
                  </a:lnTo>
                  <a:lnTo>
                    <a:pt x="268414" y="268427"/>
                  </a:lnTo>
                  <a:lnTo>
                    <a:pt x="300799" y="237883"/>
                  </a:lnTo>
                  <a:lnTo>
                    <a:pt x="334949" y="209270"/>
                  </a:lnTo>
                  <a:lnTo>
                    <a:pt x="370763" y="182676"/>
                  </a:lnTo>
                  <a:lnTo>
                    <a:pt x="408139" y="158191"/>
                  </a:lnTo>
                  <a:lnTo>
                    <a:pt x="447027" y="135915"/>
                  </a:lnTo>
                  <a:lnTo>
                    <a:pt x="487299" y="115925"/>
                  </a:lnTo>
                  <a:lnTo>
                    <a:pt x="528878" y="98298"/>
                  </a:lnTo>
                  <a:lnTo>
                    <a:pt x="571690" y="83159"/>
                  </a:lnTo>
                  <a:lnTo>
                    <a:pt x="615632" y="70561"/>
                  </a:lnTo>
                  <a:lnTo>
                    <a:pt x="660603" y="60604"/>
                  </a:lnTo>
                  <a:lnTo>
                    <a:pt x="706551" y="53390"/>
                  </a:lnTo>
                  <a:lnTo>
                    <a:pt x="753351" y="48996"/>
                  </a:lnTo>
                  <a:lnTo>
                    <a:pt x="800925" y="47510"/>
                  </a:lnTo>
                  <a:lnTo>
                    <a:pt x="848512" y="48996"/>
                  </a:lnTo>
                  <a:lnTo>
                    <a:pt x="895311" y="53390"/>
                  </a:lnTo>
                  <a:lnTo>
                    <a:pt x="941247" y="60604"/>
                  </a:lnTo>
                  <a:lnTo>
                    <a:pt x="986231" y="70561"/>
                  </a:lnTo>
                  <a:lnTo>
                    <a:pt x="1030173" y="83159"/>
                  </a:lnTo>
                  <a:lnTo>
                    <a:pt x="1072972" y="98298"/>
                  </a:lnTo>
                  <a:lnTo>
                    <a:pt x="1114564" y="115925"/>
                  </a:lnTo>
                  <a:lnTo>
                    <a:pt x="1154836" y="135915"/>
                  </a:lnTo>
                  <a:lnTo>
                    <a:pt x="1193711" y="158191"/>
                  </a:lnTo>
                  <a:lnTo>
                    <a:pt x="1231099" y="182676"/>
                  </a:lnTo>
                  <a:lnTo>
                    <a:pt x="1266913" y="209270"/>
                  </a:lnTo>
                  <a:lnTo>
                    <a:pt x="1301051" y="237883"/>
                  </a:lnTo>
                  <a:lnTo>
                    <a:pt x="1333449" y="268427"/>
                  </a:lnTo>
                  <a:lnTo>
                    <a:pt x="1363992" y="300812"/>
                  </a:lnTo>
                  <a:lnTo>
                    <a:pt x="1392605" y="334962"/>
                  </a:lnTo>
                  <a:lnTo>
                    <a:pt x="1419199" y="370763"/>
                  </a:lnTo>
                  <a:lnTo>
                    <a:pt x="1443672" y="408152"/>
                  </a:lnTo>
                  <a:lnTo>
                    <a:pt x="1465961" y="447027"/>
                  </a:lnTo>
                  <a:lnTo>
                    <a:pt x="1485950" y="487311"/>
                  </a:lnTo>
                  <a:lnTo>
                    <a:pt x="1503565" y="528891"/>
                  </a:lnTo>
                  <a:lnTo>
                    <a:pt x="1518716" y="571703"/>
                  </a:lnTo>
                  <a:lnTo>
                    <a:pt x="1531302" y="615632"/>
                  </a:lnTo>
                  <a:lnTo>
                    <a:pt x="1541259" y="660615"/>
                  </a:lnTo>
                  <a:lnTo>
                    <a:pt x="1548472" y="706551"/>
                  </a:lnTo>
                  <a:lnTo>
                    <a:pt x="1552867" y="753364"/>
                  </a:lnTo>
                  <a:lnTo>
                    <a:pt x="1554353" y="800938"/>
                  </a:lnTo>
                  <a:lnTo>
                    <a:pt x="1554353" y="529577"/>
                  </a:lnTo>
                  <a:lnTo>
                    <a:pt x="1534248" y="478840"/>
                  </a:lnTo>
                  <a:lnTo>
                    <a:pt x="1514449" y="437222"/>
                  </a:lnTo>
                  <a:lnTo>
                    <a:pt x="1492377" y="396963"/>
                  </a:lnTo>
                  <a:lnTo>
                    <a:pt x="1468094" y="358152"/>
                  </a:lnTo>
                  <a:lnTo>
                    <a:pt x="1441704" y="320852"/>
                  </a:lnTo>
                  <a:lnTo>
                    <a:pt x="1413294" y="285165"/>
                  </a:lnTo>
                  <a:lnTo>
                    <a:pt x="1382928" y="251167"/>
                  </a:lnTo>
                  <a:lnTo>
                    <a:pt x="1350708" y="218948"/>
                  </a:lnTo>
                  <a:lnTo>
                    <a:pt x="1316710" y="188582"/>
                  </a:lnTo>
                  <a:lnTo>
                    <a:pt x="1281010" y="160159"/>
                  </a:lnTo>
                  <a:lnTo>
                    <a:pt x="1243723" y="133769"/>
                  </a:lnTo>
                  <a:lnTo>
                    <a:pt x="1204899" y="109499"/>
                  </a:lnTo>
                  <a:lnTo>
                    <a:pt x="1164640" y="87414"/>
                  </a:lnTo>
                  <a:lnTo>
                    <a:pt x="1123035" y="67614"/>
                  </a:lnTo>
                  <a:lnTo>
                    <a:pt x="1080147" y="50190"/>
                  </a:lnTo>
                  <a:lnTo>
                    <a:pt x="1036078" y="35204"/>
                  </a:lnTo>
                  <a:lnTo>
                    <a:pt x="990917" y="22758"/>
                  </a:lnTo>
                  <a:lnTo>
                    <a:pt x="944740" y="12928"/>
                  </a:lnTo>
                  <a:lnTo>
                    <a:pt x="897623" y="5803"/>
                  </a:lnTo>
                  <a:lnTo>
                    <a:pt x="849655" y="1473"/>
                  </a:lnTo>
                  <a:lnTo>
                    <a:pt x="800925" y="0"/>
                  </a:lnTo>
                  <a:lnTo>
                    <a:pt x="752208" y="1473"/>
                  </a:lnTo>
                  <a:lnTo>
                    <a:pt x="704240" y="5803"/>
                  </a:lnTo>
                  <a:lnTo>
                    <a:pt x="657123" y="12928"/>
                  </a:lnTo>
                  <a:lnTo>
                    <a:pt x="610946" y="22758"/>
                  </a:lnTo>
                  <a:lnTo>
                    <a:pt x="565772" y="35204"/>
                  </a:lnTo>
                  <a:lnTo>
                    <a:pt x="521703" y="50190"/>
                  </a:lnTo>
                  <a:lnTo>
                    <a:pt x="478828" y="67614"/>
                  </a:lnTo>
                  <a:lnTo>
                    <a:pt x="437210" y="87414"/>
                  </a:lnTo>
                  <a:lnTo>
                    <a:pt x="396963" y="109499"/>
                  </a:lnTo>
                  <a:lnTo>
                    <a:pt x="358140" y="133769"/>
                  </a:lnTo>
                  <a:lnTo>
                    <a:pt x="320840" y="160159"/>
                  </a:lnTo>
                  <a:lnTo>
                    <a:pt x="285153" y="188582"/>
                  </a:lnTo>
                  <a:lnTo>
                    <a:pt x="251155" y="218948"/>
                  </a:lnTo>
                  <a:lnTo>
                    <a:pt x="218935" y="251167"/>
                  </a:lnTo>
                  <a:lnTo>
                    <a:pt x="188569" y="285165"/>
                  </a:lnTo>
                  <a:lnTo>
                    <a:pt x="160147" y="320852"/>
                  </a:lnTo>
                  <a:lnTo>
                    <a:pt x="133756" y="358152"/>
                  </a:lnTo>
                  <a:lnTo>
                    <a:pt x="109486" y="396963"/>
                  </a:lnTo>
                  <a:lnTo>
                    <a:pt x="87401" y="437222"/>
                  </a:lnTo>
                  <a:lnTo>
                    <a:pt x="67602" y="478840"/>
                  </a:lnTo>
                  <a:lnTo>
                    <a:pt x="50177" y="521716"/>
                  </a:lnTo>
                  <a:lnTo>
                    <a:pt x="35191" y="565785"/>
                  </a:lnTo>
                  <a:lnTo>
                    <a:pt x="22745" y="610946"/>
                  </a:lnTo>
                  <a:lnTo>
                    <a:pt x="12915" y="657136"/>
                  </a:lnTo>
                  <a:lnTo>
                    <a:pt x="5791" y="704253"/>
                  </a:lnTo>
                  <a:lnTo>
                    <a:pt x="1460" y="752208"/>
                  </a:lnTo>
                  <a:lnTo>
                    <a:pt x="0" y="800938"/>
                  </a:lnTo>
                  <a:lnTo>
                    <a:pt x="1460" y="849668"/>
                  </a:lnTo>
                  <a:lnTo>
                    <a:pt x="5791" y="897623"/>
                  </a:lnTo>
                  <a:lnTo>
                    <a:pt x="12915" y="944740"/>
                  </a:lnTo>
                  <a:lnTo>
                    <a:pt x="22745" y="990930"/>
                  </a:lnTo>
                  <a:lnTo>
                    <a:pt x="35191" y="1036091"/>
                  </a:lnTo>
                  <a:lnTo>
                    <a:pt x="50177" y="1080160"/>
                  </a:lnTo>
                  <a:lnTo>
                    <a:pt x="67602" y="1123035"/>
                  </a:lnTo>
                  <a:lnTo>
                    <a:pt x="87401" y="1164653"/>
                  </a:lnTo>
                  <a:lnTo>
                    <a:pt x="109486" y="1204912"/>
                  </a:lnTo>
                  <a:lnTo>
                    <a:pt x="133756" y="1243723"/>
                  </a:lnTo>
                  <a:lnTo>
                    <a:pt x="160147" y="1281023"/>
                  </a:lnTo>
                  <a:lnTo>
                    <a:pt x="188569" y="1316710"/>
                  </a:lnTo>
                  <a:lnTo>
                    <a:pt x="218935" y="1350708"/>
                  </a:lnTo>
                  <a:lnTo>
                    <a:pt x="251155" y="1382941"/>
                  </a:lnTo>
                  <a:lnTo>
                    <a:pt x="285153" y="1413294"/>
                  </a:lnTo>
                  <a:lnTo>
                    <a:pt x="320840" y="1441716"/>
                  </a:lnTo>
                  <a:lnTo>
                    <a:pt x="358140" y="1468107"/>
                  </a:lnTo>
                  <a:lnTo>
                    <a:pt x="396963" y="1492377"/>
                  </a:lnTo>
                  <a:lnTo>
                    <a:pt x="437210" y="1514462"/>
                  </a:lnTo>
                  <a:lnTo>
                    <a:pt x="478828" y="1534261"/>
                  </a:lnTo>
                  <a:lnTo>
                    <a:pt x="521703" y="1551686"/>
                  </a:lnTo>
                  <a:lnTo>
                    <a:pt x="565772" y="1566672"/>
                  </a:lnTo>
                  <a:lnTo>
                    <a:pt x="610946" y="1579118"/>
                  </a:lnTo>
                  <a:lnTo>
                    <a:pt x="657123" y="1588947"/>
                  </a:lnTo>
                  <a:lnTo>
                    <a:pt x="704240" y="1596072"/>
                  </a:lnTo>
                  <a:lnTo>
                    <a:pt x="752208" y="1600403"/>
                  </a:lnTo>
                  <a:lnTo>
                    <a:pt x="800925" y="1601876"/>
                  </a:lnTo>
                  <a:lnTo>
                    <a:pt x="849655" y="1600403"/>
                  </a:lnTo>
                  <a:lnTo>
                    <a:pt x="897623" y="1596072"/>
                  </a:lnTo>
                  <a:lnTo>
                    <a:pt x="944740" y="1588947"/>
                  </a:lnTo>
                  <a:lnTo>
                    <a:pt x="990917" y="1579118"/>
                  </a:lnTo>
                  <a:lnTo>
                    <a:pt x="1036078" y="1566672"/>
                  </a:lnTo>
                  <a:lnTo>
                    <a:pt x="1072286" y="1554365"/>
                  </a:lnTo>
                  <a:lnTo>
                    <a:pt x="1123035" y="1534261"/>
                  </a:lnTo>
                  <a:lnTo>
                    <a:pt x="1164640" y="1514462"/>
                  </a:lnTo>
                  <a:lnTo>
                    <a:pt x="1204899" y="1492377"/>
                  </a:lnTo>
                  <a:lnTo>
                    <a:pt x="1243723" y="1468107"/>
                  </a:lnTo>
                  <a:lnTo>
                    <a:pt x="1281010" y="1441716"/>
                  </a:lnTo>
                  <a:lnTo>
                    <a:pt x="1316710" y="1413294"/>
                  </a:lnTo>
                  <a:lnTo>
                    <a:pt x="1350708" y="1382941"/>
                  </a:lnTo>
                  <a:lnTo>
                    <a:pt x="1382928" y="1350708"/>
                  </a:lnTo>
                  <a:lnTo>
                    <a:pt x="1413294" y="1316710"/>
                  </a:lnTo>
                  <a:lnTo>
                    <a:pt x="1441704" y="1281023"/>
                  </a:lnTo>
                  <a:lnTo>
                    <a:pt x="1468094" y="1243723"/>
                  </a:lnTo>
                  <a:lnTo>
                    <a:pt x="1492377" y="1204912"/>
                  </a:lnTo>
                  <a:lnTo>
                    <a:pt x="1514449" y="1164653"/>
                  </a:lnTo>
                  <a:lnTo>
                    <a:pt x="1534248" y="1123035"/>
                  </a:lnTo>
                  <a:lnTo>
                    <a:pt x="1551686" y="1080160"/>
                  </a:lnTo>
                  <a:lnTo>
                    <a:pt x="1566659" y="1036091"/>
                  </a:lnTo>
                  <a:lnTo>
                    <a:pt x="1579105" y="990930"/>
                  </a:lnTo>
                  <a:lnTo>
                    <a:pt x="1588935" y="944740"/>
                  </a:lnTo>
                  <a:lnTo>
                    <a:pt x="1596059" y="897623"/>
                  </a:lnTo>
                  <a:lnTo>
                    <a:pt x="1600403" y="849668"/>
                  </a:lnTo>
                  <a:lnTo>
                    <a:pt x="1601863" y="800938"/>
                  </a:lnTo>
                  <a:close/>
                </a:path>
              </a:pathLst>
            </a:custGeom>
            <a:solidFill>
              <a:srgbClr val="2E5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0956" y="2007725"/>
              <a:ext cx="17792700" cy="7058025"/>
            </a:xfrm>
            <a:custGeom>
              <a:avLst/>
              <a:gdLst/>
              <a:ahLst/>
              <a:cxnLst/>
              <a:rect l="l" t="t" r="r" b="b"/>
              <a:pathLst>
                <a:path w="17792700" h="7058025">
                  <a:moveTo>
                    <a:pt x="17652651" y="7058025"/>
                  </a:moveTo>
                  <a:lnTo>
                    <a:pt x="139998" y="7058025"/>
                  </a:lnTo>
                  <a:lnTo>
                    <a:pt x="95816" y="7050874"/>
                  </a:lnTo>
                  <a:lnTo>
                    <a:pt x="57393" y="7030975"/>
                  </a:lnTo>
                  <a:lnTo>
                    <a:pt x="27062" y="7000657"/>
                  </a:lnTo>
                  <a:lnTo>
                    <a:pt x="7154" y="6962251"/>
                  </a:lnTo>
                  <a:lnTo>
                    <a:pt x="0" y="6918088"/>
                  </a:lnTo>
                  <a:lnTo>
                    <a:pt x="0" y="139937"/>
                  </a:lnTo>
                  <a:lnTo>
                    <a:pt x="7154" y="95774"/>
                  </a:lnTo>
                  <a:lnTo>
                    <a:pt x="27062" y="57368"/>
                  </a:lnTo>
                  <a:lnTo>
                    <a:pt x="57393" y="27050"/>
                  </a:lnTo>
                  <a:lnTo>
                    <a:pt x="95816" y="7151"/>
                  </a:lnTo>
                  <a:lnTo>
                    <a:pt x="139998" y="0"/>
                  </a:lnTo>
                  <a:lnTo>
                    <a:pt x="17652651" y="0"/>
                  </a:lnTo>
                  <a:lnTo>
                    <a:pt x="17696833" y="7151"/>
                  </a:lnTo>
                  <a:lnTo>
                    <a:pt x="17735256" y="27050"/>
                  </a:lnTo>
                  <a:lnTo>
                    <a:pt x="17765587" y="57368"/>
                  </a:lnTo>
                  <a:lnTo>
                    <a:pt x="17785495" y="95774"/>
                  </a:lnTo>
                  <a:lnTo>
                    <a:pt x="17792650" y="139937"/>
                  </a:lnTo>
                  <a:lnTo>
                    <a:pt x="17792650" y="6918088"/>
                  </a:lnTo>
                  <a:lnTo>
                    <a:pt x="17785495" y="6962251"/>
                  </a:lnTo>
                  <a:lnTo>
                    <a:pt x="17765587" y="7000657"/>
                  </a:lnTo>
                  <a:lnTo>
                    <a:pt x="17735256" y="7030975"/>
                  </a:lnTo>
                  <a:lnTo>
                    <a:pt x="17696833" y="7050874"/>
                  </a:lnTo>
                  <a:lnTo>
                    <a:pt x="17652651" y="7058025"/>
                  </a:lnTo>
                  <a:close/>
                </a:path>
              </a:pathLst>
            </a:custGeom>
            <a:solidFill>
              <a:srgbClr val="ABAE9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52390" y="2092171"/>
            <a:ext cx="281114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b="1" spc="-10" dirty="0">
                <a:solidFill>
                  <a:srgbClr val="2E523D"/>
                </a:solidFill>
                <a:latin typeface="Times New Roman"/>
                <a:cs typeface="Times New Roman"/>
              </a:rPr>
              <a:t>SUPUESTOS</a:t>
            </a:r>
            <a:endParaRPr sz="365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94933" y="3630282"/>
            <a:ext cx="66675" cy="1323975"/>
            <a:chOff x="694933" y="3630282"/>
            <a:chExt cx="66675" cy="13239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933" y="3630282"/>
              <a:ext cx="66675" cy="666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933" y="4887582"/>
              <a:ext cx="66675" cy="666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5978" y="3354692"/>
            <a:ext cx="17033240" cy="254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95" algn="just">
              <a:lnSpc>
                <a:spcPct val="114599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Los</a:t>
            </a:r>
            <a:r>
              <a:rPr sz="2400" spc="3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trabajadores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autónomos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que</a:t>
            </a:r>
            <a:r>
              <a:rPr sz="2400" spc="3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estén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alta</a:t>
            </a:r>
            <a:r>
              <a:rPr sz="2400" spc="3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-295" dirty="0">
                <a:solidFill>
                  <a:srgbClr val="FFFFFF"/>
                </a:solidFill>
                <a:latin typeface="Cambria"/>
                <a:cs typeface="Cambria"/>
              </a:rPr>
              <a:t>31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3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diciembre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2022.</a:t>
            </a:r>
            <a:r>
              <a:rPr sz="2400" spc="3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hasta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que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no</a:t>
            </a:r>
            <a:r>
              <a:rPr sz="2400" spc="3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ejerciten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la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opción</a:t>
            </a:r>
            <a:r>
              <a:rPr sz="2400" spc="3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cotizar</a:t>
            </a:r>
            <a:r>
              <a:rPr sz="2400" spc="3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por</a:t>
            </a:r>
            <a:r>
              <a:rPr sz="2400" spc="3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mbria"/>
                <a:cs typeface="Cambria"/>
              </a:rPr>
              <a:t>sus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rendimientos,</a:t>
            </a:r>
            <a:r>
              <a:rPr sz="2400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seguirán</a:t>
            </a:r>
            <a:r>
              <a:rPr sz="24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cotizando</a:t>
            </a:r>
            <a:r>
              <a:rPr sz="2400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durante</a:t>
            </a:r>
            <a:r>
              <a:rPr sz="24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el</a:t>
            </a:r>
            <a:r>
              <a:rPr sz="2400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año</a:t>
            </a:r>
            <a:r>
              <a:rPr sz="24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ambria"/>
                <a:cs typeface="Cambria"/>
              </a:rPr>
              <a:t>2023</a:t>
            </a:r>
            <a:r>
              <a:rPr sz="2400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mbria"/>
                <a:cs typeface="Cambria"/>
              </a:rPr>
              <a:t>sobre</a:t>
            </a:r>
            <a:r>
              <a:rPr sz="24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la</a:t>
            </a:r>
            <a:r>
              <a:rPr sz="2400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base</a:t>
            </a:r>
            <a:r>
              <a:rPr sz="24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que</a:t>
            </a:r>
            <a:r>
              <a:rPr sz="2400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tengan</a:t>
            </a:r>
            <a:r>
              <a:rPr sz="24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4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mbria"/>
                <a:cs typeface="Cambria"/>
              </a:rPr>
              <a:t>diciembre</a:t>
            </a:r>
            <a:r>
              <a:rPr sz="2400" spc="6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mbria"/>
                <a:cs typeface="Cambria"/>
              </a:rPr>
              <a:t>2022.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Cambria"/>
              <a:cs typeface="Cambria"/>
            </a:endParaRPr>
          </a:p>
          <a:p>
            <a:pPr marL="12700" marR="5080" algn="just">
              <a:lnSpc>
                <a:spcPct val="114599"/>
              </a:lnSpc>
            </a:pP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Los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trabajadores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autónomos</a:t>
            </a:r>
            <a:r>
              <a:rPr sz="2400" spc="8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que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spc="5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spc="-295" dirty="0">
                <a:solidFill>
                  <a:srgbClr val="FFFFFF"/>
                </a:solidFill>
                <a:latin typeface="Cambria"/>
                <a:cs typeface="Cambria"/>
              </a:rPr>
              <a:t>31</a:t>
            </a:r>
            <a:r>
              <a:rPr sz="2400" spc="8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diciembre</a:t>
            </a:r>
            <a:r>
              <a:rPr sz="2400" spc="8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vinieren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cotizando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por</a:t>
            </a:r>
            <a:r>
              <a:rPr sz="2400" spc="8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spc="50" dirty="0">
                <a:solidFill>
                  <a:srgbClr val="FFFFFF"/>
                </a:solidFill>
                <a:latin typeface="Cambria"/>
                <a:cs typeface="Cambria"/>
              </a:rPr>
              <a:t>una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base</a:t>
            </a:r>
            <a:r>
              <a:rPr sz="2400" spc="8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cotización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superior</a:t>
            </a:r>
            <a:r>
              <a:rPr sz="2400" spc="8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spc="5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la</a:t>
            </a:r>
            <a:r>
              <a:rPr sz="2400" spc="80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que</a:t>
            </a:r>
            <a:r>
              <a:rPr sz="2400" spc="75" dirty="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sz="2400" spc="-25" dirty="0">
                <a:solidFill>
                  <a:srgbClr val="FFFFFF"/>
                </a:solidFill>
                <a:latin typeface="Cambria"/>
                <a:cs typeface="Cambria"/>
              </a:rPr>
              <a:t>les </a:t>
            </a:r>
            <a:r>
              <a:rPr sz="2400" spc="-10" dirty="0">
                <a:solidFill>
                  <a:srgbClr val="FFFFFF"/>
                </a:solidFill>
                <a:latin typeface="Cambria"/>
                <a:cs typeface="Cambria"/>
              </a:rPr>
              <a:t>correspondiera</a:t>
            </a:r>
            <a:r>
              <a:rPr sz="2400" spc="10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en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Cambria"/>
                <a:cs typeface="Cambria"/>
              </a:rPr>
              <a:t>función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sus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rendimientos,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podrán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mantener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dicha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base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cotización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aunque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sus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rendimientos</a:t>
            </a:r>
            <a:r>
              <a:rPr sz="2400" spc="1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mbria"/>
                <a:cs typeface="Cambria"/>
              </a:rPr>
              <a:t>determinen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la</a:t>
            </a:r>
            <a:r>
              <a:rPr sz="2400" spc="1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aplicación</a:t>
            </a:r>
            <a:r>
              <a:rPr sz="2400" spc="1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1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Cambria"/>
                <a:cs typeface="Cambria"/>
              </a:rPr>
              <a:t>una</a:t>
            </a:r>
            <a:r>
              <a:rPr sz="2400" spc="1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base</a:t>
            </a:r>
            <a:r>
              <a:rPr sz="2400" spc="1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de</a:t>
            </a:r>
            <a:r>
              <a:rPr sz="2400" spc="1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FFFFFF"/>
                </a:solidFill>
                <a:latin typeface="Cambria"/>
                <a:cs typeface="Cambria"/>
              </a:rPr>
              <a:t>cotización</a:t>
            </a:r>
            <a:r>
              <a:rPr sz="2400" spc="1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mbria"/>
                <a:cs typeface="Cambria"/>
              </a:rPr>
              <a:t>inferior.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4588" y="7265733"/>
            <a:ext cx="1433639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0" dirty="0">
                <a:solidFill>
                  <a:srgbClr val="204734"/>
                </a:solidFill>
                <a:latin typeface="Arial Black"/>
                <a:cs typeface="Arial Black"/>
              </a:rPr>
              <a:t>Federación</a:t>
            </a:r>
            <a:r>
              <a:rPr sz="3200" spc="-204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3200" spc="-180" dirty="0">
                <a:solidFill>
                  <a:srgbClr val="204734"/>
                </a:solidFill>
                <a:latin typeface="Arial Black"/>
                <a:cs typeface="Arial Black"/>
              </a:rPr>
              <a:t>Nacional</a:t>
            </a:r>
            <a:r>
              <a:rPr sz="3200" spc="-204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3200" spc="-200" dirty="0">
                <a:solidFill>
                  <a:srgbClr val="204734"/>
                </a:solidFill>
                <a:latin typeface="Arial Black"/>
                <a:cs typeface="Arial Black"/>
              </a:rPr>
              <a:t>de</a:t>
            </a:r>
            <a:r>
              <a:rPr sz="3200" spc="-204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3200" spc="-254" dirty="0">
                <a:solidFill>
                  <a:srgbClr val="204734"/>
                </a:solidFill>
                <a:latin typeface="Arial Black"/>
                <a:cs typeface="Arial Black"/>
              </a:rPr>
              <a:t>Asociaciones</a:t>
            </a:r>
            <a:r>
              <a:rPr sz="3200" spc="-200" dirty="0">
                <a:solidFill>
                  <a:srgbClr val="204734"/>
                </a:solidFill>
                <a:latin typeface="Arial Black"/>
                <a:cs typeface="Arial Black"/>
              </a:rPr>
              <a:t> de</a:t>
            </a:r>
            <a:r>
              <a:rPr sz="3200" spc="-204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3200" spc="-180" dirty="0">
                <a:solidFill>
                  <a:srgbClr val="204734"/>
                </a:solidFill>
                <a:latin typeface="Arial Black"/>
                <a:cs typeface="Arial Black"/>
              </a:rPr>
              <a:t>Trabajadores</a:t>
            </a:r>
            <a:r>
              <a:rPr sz="3200" spc="-204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3200" spc="-150" dirty="0">
                <a:solidFill>
                  <a:srgbClr val="204734"/>
                </a:solidFill>
                <a:latin typeface="Arial Black"/>
                <a:cs typeface="Arial Black"/>
              </a:rPr>
              <a:t>Autónomos,</a:t>
            </a:r>
            <a:r>
              <a:rPr sz="3200" spc="-200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3200" spc="-370" dirty="0">
                <a:solidFill>
                  <a:srgbClr val="204734"/>
                </a:solidFill>
                <a:latin typeface="Arial Black"/>
                <a:cs typeface="Arial Black"/>
              </a:rPr>
              <a:t>ATA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10375" y="8331827"/>
            <a:ext cx="317690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1869" marR="5080" indent="-979805">
              <a:lnSpc>
                <a:spcPct val="113300"/>
              </a:lnSpc>
              <a:spcBef>
                <a:spcPts val="100"/>
              </a:spcBef>
            </a:pPr>
            <a:r>
              <a:rPr sz="1600" spc="-120" dirty="0">
                <a:solidFill>
                  <a:srgbClr val="204734"/>
                </a:solidFill>
                <a:latin typeface="Arial Black"/>
                <a:cs typeface="Arial Black"/>
              </a:rPr>
              <a:t>Calle</a:t>
            </a:r>
            <a:r>
              <a:rPr sz="1600" spc="-105" dirty="0">
                <a:solidFill>
                  <a:srgbClr val="204734"/>
                </a:solidFill>
                <a:latin typeface="Arial Black"/>
                <a:cs typeface="Arial Black"/>
              </a:rPr>
              <a:t> Diego</a:t>
            </a:r>
            <a:r>
              <a:rPr sz="1600" spc="-100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1600" spc="-105" dirty="0">
                <a:solidFill>
                  <a:srgbClr val="204734"/>
                </a:solidFill>
                <a:latin typeface="Arial Black"/>
                <a:cs typeface="Arial Black"/>
              </a:rPr>
              <a:t>de</a:t>
            </a:r>
            <a:r>
              <a:rPr sz="1600" spc="-100" dirty="0">
                <a:solidFill>
                  <a:srgbClr val="204734"/>
                </a:solidFill>
                <a:latin typeface="Arial Black"/>
                <a:cs typeface="Arial Black"/>
              </a:rPr>
              <a:t> León,</a:t>
            </a:r>
            <a:r>
              <a:rPr sz="1600" spc="-105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1600" spc="-135" dirty="0">
                <a:solidFill>
                  <a:srgbClr val="204734"/>
                </a:solidFill>
                <a:latin typeface="Arial Black"/>
                <a:cs typeface="Arial Black"/>
              </a:rPr>
              <a:t>50,</a:t>
            </a:r>
            <a:r>
              <a:rPr sz="1600" spc="-100" dirty="0">
                <a:solidFill>
                  <a:srgbClr val="204734"/>
                </a:solidFill>
                <a:latin typeface="Arial Black"/>
                <a:cs typeface="Arial Black"/>
              </a:rPr>
              <a:t> </a:t>
            </a:r>
            <a:r>
              <a:rPr sz="1600" spc="-30" dirty="0">
                <a:solidFill>
                  <a:srgbClr val="204734"/>
                </a:solidFill>
                <a:latin typeface="Arial Black"/>
                <a:cs typeface="Arial Black"/>
              </a:rPr>
              <a:t>Madrid </a:t>
            </a:r>
            <a:r>
              <a:rPr sz="1600" spc="-20" dirty="0">
                <a:solidFill>
                  <a:srgbClr val="204734"/>
                </a:solidFill>
                <a:latin typeface="Arial Black"/>
                <a:cs typeface="Arial Black"/>
                <a:hlinkClick r:id="rId2"/>
              </a:rPr>
              <a:t>www.ata.es</a:t>
            </a:r>
            <a:endParaRPr sz="160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0904" y="2233802"/>
            <a:ext cx="8000999" cy="34956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8408988" y="944563"/>
            <a:ext cx="9726612" cy="1928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4400" b="0" kern="1200" spc="-105">
                <a:solidFill>
                  <a:schemeClr val="tx1"/>
                </a:solidFill>
                <a:latin typeface="+mj-lt"/>
                <a:cs typeface="+mj-cs"/>
              </a:rPr>
              <a:t>Í</a:t>
            </a:r>
            <a:r>
              <a:rPr lang="en-US" sz="4400" b="0" kern="1200" cap="small" spc="-105">
                <a:solidFill>
                  <a:schemeClr val="tx1"/>
                </a:solidFill>
                <a:latin typeface="+mj-lt"/>
                <a:cs typeface="+mj-cs"/>
              </a:rPr>
              <a:t>n</a:t>
            </a:r>
            <a:r>
              <a:rPr lang="en-US" sz="4400" b="0" kern="1200" spc="-105">
                <a:solidFill>
                  <a:schemeClr val="tx1"/>
                </a:solidFill>
                <a:latin typeface="+mj-lt"/>
                <a:cs typeface="+mj-cs"/>
              </a:rPr>
              <a:t>dice</a:t>
            </a:r>
            <a:endParaRPr lang="en-US" sz="4400" kern="120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6" name="object 6"/>
          <p:cNvSpPr txBox="1">
            <a:spLocks/>
          </p:cNvSpPr>
          <p:nvPr/>
        </p:nvSpPr>
        <p:spPr>
          <a:xfrm>
            <a:off x="7448146" y="3619500"/>
            <a:ext cx="9879734" cy="5716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165100" lvl="8" algn="l" rtl="0">
              <a:lnSpc>
                <a:spcPct val="90000"/>
              </a:lnSpc>
              <a:spcBef>
                <a:spcPts val="2320"/>
              </a:spcBef>
              <a:tabLst>
                <a:tab pos="394335" algn="l"/>
              </a:tabLst>
            </a:pPr>
            <a:r>
              <a:rPr lang="en-US" sz="3000" kern="1200" spc="-14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Nuevo</a:t>
            </a:r>
            <a:r>
              <a:rPr lang="en-US" sz="3000" kern="1200" spc="-7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spc="-4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Régimen</a:t>
            </a:r>
            <a:r>
              <a:rPr lang="en-US" sz="3000" kern="1200" spc="-1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spc="-18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3000" kern="1200" spc="-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Autónomos</a:t>
            </a:r>
            <a:r>
              <a:rPr lang="en-US" sz="30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165100" lvl="8" algn="l" rtl="0">
              <a:lnSpc>
                <a:spcPct val="90000"/>
              </a:lnSpc>
              <a:spcBef>
                <a:spcPts val="2320"/>
              </a:spcBef>
              <a:tabLst>
                <a:tab pos="394335" algn="l"/>
              </a:tabLst>
            </a:pP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Autónomo</a:t>
            </a:r>
            <a:r>
              <a:rPr lang="en-US" sz="30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persona 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Fisica</a:t>
            </a:r>
            <a:r>
              <a:rPr lang="en-US" sz="30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165100" lvl="8" algn="l" rtl="0">
              <a:lnSpc>
                <a:spcPct val="90000"/>
              </a:lnSpc>
              <a:spcBef>
                <a:spcPts val="2320"/>
              </a:spcBef>
              <a:tabLst>
                <a:tab pos="394335" algn="l"/>
              </a:tabLst>
            </a:pPr>
            <a:r>
              <a:rPr lang="en-US" sz="30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2" action="ppaction://hlinksldjump"/>
              </a:rPr>
              <a:t>Estimacion</a:t>
            </a:r>
            <a:r>
              <a:rPr lang="en-US" sz="30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 action="ppaction://hlinksldjump"/>
              </a:rPr>
              <a:t> 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2" action="ppaction://hlinksldjump"/>
              </a:rPr>
              <a:t>Directa</a:t>
            </a:r>
            <a:endParaRPr lang="en-US" sz="3000" kern="1200" spc="-1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65100" lvl="8" algn="l" rtl="0">
              <a:lnSpc>
                <a:spcPct val="90000"/>
              </a:lnSpc>
              <a:spcBef>
                <a:spcPts val="2320"/>
              </a:spcBef>
              <a:tabLst>
                <a:tab pos="394335" algn="l"/>
              </a:tabLst>
            </a:pPr>
            <a:r>
              <a:rPr lang="en-US" sz="30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sldjump"/>
              </a:rPr>
              <a:t>Estimacion</a:t>
            </a:r>
            <a:r>
              <a:rPr lang="en-US" sz="30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sldjump"/>
              </a:rPr>
              <a:t>Objetiva</a:t>
            </a:r>
            <a:endParaRPr lang="en-US" sz="3000" kern="1200" spc="-1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65100" lvl="8" algn="l" rtl="0">
              <a:lnSpc>
                <a:spcPct val="90000"/>
              </a:lnSpc>
              <a:spcBef>
                <a:spcPts val="2320"/>
              </a:spcBef>
              <a:tabLst>
                <a:tab pos="394335" algn="l"/>
              </a:tabLst>
            </a:pP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4" action="ppaction://hlinksldjump"/>
              </a:rPr>
              <a:t>Autónomos</a:t>
            </a:r>
            <a:r>
              <a:rPr lang="en-US" sz="3000" kern="1200" spc="-1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action="ppaction://hlinksldjump"/>
              </a:rPr>
              <a:t> 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4" action="ppaction://hlinksldjump"/>
              </a:rPr>
              <a:t>Societarios</a:t>
            </a:r>
            <a:endParaRPr 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3700" indent="-228600" algn="l" rtl="0">
              <a:lnSpc>
                <a:spcPct val="90000"/>
              </a:lnSpc>
              <a:spcBef>
                <a:spcPts val="2220"/>
              </a:spcBef>
              <a:buFont typeface="Arial" panose="020B0604020202020204" pitchFamily="34" charset="0"/>
              <a:buChar char="•"/>
              <a:tabLst>
                <a:tab pos="394335" algn="l"/>
              </a:tabLst>
            </a:pPr>
            <a:r>
              <a:rPr lang="en-US" sz="3000" kern="1200" spc="7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Tarifa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plana</a:t>
            </a:r>
            <a:r>
              <a:rPr lang="en-US" sz="3000" kern="1200" spc="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</a:t>
            </a:r>
            <a:r>
              <a:rPr lang="en-US" sz="3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</a:t>
            </a:r>
            <a:r>
              <a:rPr lang="en-US" sz="3000" kern="1200" spc="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bonificaciones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</a:t>
            </a:r>
            <a:r>
              <a:rPr lang="en-US" sz="3000" kern="1200" spc="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spc="-3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reducciones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spc="-18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3000" kern="1200" spc="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cuota</a:t>
            </a:r>
            <a:endParaRPr 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3700" indent="-228600" algn="l" rtl="0">
              <a:lnSpc>
                <a:spcPct val="90000"/>
              </a:lnSpc>
              <a:spcBef>
                <a:spcPts val="2220"/>
              </a:spcBef>
              <a:buFont typeface="Arial" panose="020B0604020202020204" pitchFamily="34" charset="0"/>
              <a:buChar char="•"/>
              <a:tabLst>
                <a:tab pos="394335" algn="l"/>
              </a:tabLst>
            </a:pP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Pluriactividad</a:t>
            </a:r>
            <a:endParaRPr 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3700" indent="-228600" algn="l" rtl="0">
              <a:lnSpc>
                <a:spcPct val="90000"/>
              </a:lnSpc>
              <a:spcBef>
                <a:spcPts val="2220"/>
              </a:spcBef>
              <a:buFont typeface="Arial" panose="020B0604020202020204" pitchFamily="34" charset="0"/>
              <a:buChar char="•"/>
              <a:tabLst>
                <a:tab pos="394335" algn="l"/>
              </a:tabLst>
            </a:pP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Prestaciones</a:t>
            </a:r>
            <a:endParaRPr 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3700" indent="-228600" algn="l" rtl="0">
              <a:lnSpc>
                <a:spcPct val="90000"/>
              </a:lnSpc>
              <a:spcBef>
                <a:spcPts val="2220"/>
              </a:spcBef>
              <a:buFont typeface="Arial" panose="020B0604020202020204" pitchFamily="34" charset="0"/>
              <a:buChar char="•"/>
              <a:tabLst>
                <a:tab pos="394335" algn="l"/>
              </a:tabLst>
            </a:pPr>
            <a:r>
              <a:rPr lang="en-US" sz="3000" kern="1200" spc="-2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Mantenimiento</a:t>
            </a:r>
            <a:r>
              <a:rPr lang="en-US" sz="3000" kern="1200" spc="-7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spc="-18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3000" kern="1200" spc="-3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sz="30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</a:t>
            </a:r>
            <a:r>
              <a:rPr lang="en-US" sz="3000" kern="1200" spc="-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kern="1200" spc="-1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cotización</a:t>
            </a:r>
            <a:endParaRPr lang="en-US" sz="3000" kern="1200" spc="-1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3700" indent="-228600" algn="l" rtl="0">
              <a:lnSpc>
                <a:spcPct val="90000"/>
              </a:lnSpc>
              <a:spcBef>
                <a:spcPts val="2220"/>
              </a:spcBef>
              <a:buFont typeface="Arial" panose="020B0604020202020204" pitchFamily="34" charset="0"/>
              <a:buChar char="•"/>
              <a:tabLst>
                <a:tab pos="394335" algn="l"/>
              </a:tabLst>
            </a:pPr>
            <a:endParaRPr 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object 3" descr="Imagen de la pantalla de un celular en la mano&#10;&#10;Descripción generada automáticamente con confianza media"/>
          <p:cNvPicPr/>
          <p:nvPr/>
        </p:nvPicPr>
        <p:blipFill rotWithShape="1">
          <a:blip r:embed="rId5" cstate="print"/>
          <a:srcRect r="2" b="1250"/>
          <a:stretch/>
        </p:blipFill>
        <p:spPr>
          <a:xfrm>
            <a:off x="20" y="10"/>
            <a:ext cx="6953366" cy="10286990"/>
          </a:xfrm>
          <a:prstGeom prst="rect">
            <a:avLst/>
          </a:prstGeom>
          <a:effectLst/>
        </p:spPr>
      </p:pic>
      <p:sp>
        <p:nvSpPr>
          <p:cNvPr id="2" name="object 2"/>
          <p:cNvSpPr/>
          <p:nvPr/>
        </p:nvSpPr>
        <p:spPr>
          <a:xfrm>
            <a:off x="16622529" y="1251717"/>
            <a:ext cx="636905" cy="285750"/>
          </a:xfrm>
          <a:custGeom>
            <a:avLst/>
            <a:gdLst/>
            <a:ahLst/>
            <a:cxnLst/>
            <a:rect l="l" t="t" r="r" b="b"/>
            <a:pathLst>
              <a:path w="636905" h="285750">
                <a:moveTo>
                  <a:pt x="496054" y="285749"/>
                </a:moveTo>
                <a:lnTo>
                  <a:pt x="479153" y="268623"/>
                </a:lnTo>
                <a:lnTo>
                  <a:pt x="591529" y="154743"/>
                </a:lnTo>
                <a:lnTo>
                  <a:pt x="0" y="154743"/>
                </a:lnTo>
                <a:lnTo>
                  <a:pt x="0" y="130705"/>
                </a:lnTo>
                <a:lnTo>
                  <a:pt x="591529" y="130705"/>
                </a:lnTo>
                <a:lnTo>
                  <a:pt x="479153" y="17126"/>
                </a:lnTo>
                <a:lnTo>
                  <a:pt x="496054" y="0"/>
                </a:lnTo>
                <a:lnTo>
                  <a:pt x="636895" y="142724"/>
                </a:lnTo>
                <a:lnTo>
                  <a:pt x="496054" y="285749"/>
                </a:lnTo>
                <a:close/>
              </a:path>
            </a:pathLst>
          </a:custGeom>
          <a:solidFill>
            <a:srgbClr val="29251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 descr="Código QR&#10;&#10;Descripción generada automáticamente con confianza baja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331" y="9084402"/>
            <a:ext cx="2390774" cy="10477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FEBFB9FA-74F6-215F-C3F5-97A8E6D93756}"/>
                  </a:ext>
                </a:extLst>
              </p14:cNvPr>
              <p14:cNvContentPartPr/>
              <p14:nvPr/>
            </p14:nvContentPartPr>
            <p14:xfrm>
              <a:off x="2376969" y="-422529"/>
              <a:ext cx="360" cy="360"/>
            </p14:xfrm>
          </p:contentPart>
        </mc:Choice>
        <mc:Fallback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FEBFB9FA-74F6-215F-C3F5-97A8E6D937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68329" y="-43152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88550"/>
            <a:ext cx="18287999" cy="10286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9341" y="12"/>
              <a:ext cx="17184370" cy="2209424"/>
            </a:xfrm>
            <a:custGeom>
              <a:avLst/>
              <a:gdLst/>
              <a:ahLst/>
              <a:cxnLst/>
              <a:rect l="l" t="t" r="r" b="b"/>
              <a:pathLst>
                <a:path w="17184370" h="2486025">
                  <a:moveTo>
                    <a:pt x="17184205" y="0"/>
                  </a:moveTo>
                  <a:lnTo>
                    <a:pt x="16809568" y="0"/>
                  </a:lnTo>
                  <a:lnTo>
                    <a:pt x="16809568" y="530148"/>
                  </a:lnTo>
                  <a:lnTo>
                    <a:pt x="16809568" y="1955863"/>
                  </a:lnTo>
                  <a:lnTo>
                    <a:pt x="16801643" y="1906714"/>
                  </a:lnTo>
                  <a:lnTo>
                    <a:pt x="16779532" y="1863852"/>
                  </a:lnTo>
                  <a:lnTo>
                    <a:pt x="16745738" y="1829930"/>
                  </a:lnTo>
                  <a:lnTo>
                    <a:pt x="16702761" y="1807629"/>
                  </a:lnTo>
                  <a:lnTo>
                    <a:pt x="16657346" y="1800288"/>
                  </a:lnTo>
                  <a:lnTo>
                    <a:pt x="16702761" y="1807514"/>
                  </a:lnTo>
                  <a:lnTo>
                    <a:pt x="16745738" y="1829600"/>
                  </a:lnTo>
                  <a:lnTo>
                    <a:pt x="16779532" y="1863356"/>
                  </a:lnTo>
                  <a:lnTo>
                    <a:pt x="16801643" y="1906282"/>
                  </a:lnTo>
                  <a:lnTo>
                    <a:pt x="16809568" y="1955863"/>
                  </a:lnTo>
                  <a:lnTo>
                    <a:pt x="16809568" y="530148"/>
                  </a:lnTo>
                  <a:lnTo>
                    <a:pt x="16801643" y="579742"/>
                  </a:lnTo>
                  <a:lnTo>
                    <a:pt x="16779532" y="622668"/>
                  </a:lnTo>
                  <a:lnTo>
                    <a:pt x="16745738" y="656412"/>
                  </a:lnTo>
                  <a:lnTo>
                    <a:pt x="16702761" y="678497"/>
                  </a:lnTo>
                  <a:lnTo>
                    <a:pt x="16653117" y="686422"/>
                  </a:lnTo>
                  <a:lnTo>
                    <a:pt x="16702761" y="678395"/>
                  </a:lnTo>
                  <a:lnTo>
                    <a:pt x="16745738" y="656082"/>
                  </a:lnTo>
                  <a:lnTo>
                    <a:pt x="16779532" y="622160"/>
                  </a:lnTo>
                  <a:lnTo>
                    <a:pt x="16801643" y="579297"/>
                  </a:lnTo>
                  <a:lnTo>
                    <a:pt x="16809568" y="530148"/>
                  </a:lnTo>
                  <a:lnTo>
                    <a:pt x="16809568" y="0"/>
                  </a:lnTo>
                  <a:lnTo>
                    <a:pt x="16801580" y="0"/>
                  </a:lnTo>
                  <a:lnTo>
                    <a:pt x="16801580" y="480898"/>
                  </a:lnTo>
                  <a:lnTo>
                    <a:pt x="16787991" y="454571"/>
                  </a:lnTo>
                  <a:lnTo>
                    <a:pt x="16801529" y="480568"/>
                  </a:lnTo>
                  <a:lnTo>
                    <a:pt x="16801580" y="480898"/>
                  </a:lnTo>
                  <a:lnTo>
                    <a:pt x="16801580" y="0"/>
                  </a:lnTo>
                  <a:lnTo>
                    <a:pt x="16779380" y="0"/>
                  </a:lnTo>
                  <a:lnTo>
                    <a:pt x="16779380" y="437984"/>
                  </a:lnTo>
                  <a:lnTo>
                    <a:pt x="16762997" y="421551"/>
                  </a:lnTo>
                  <a:lnTo>
                    <a:pt x="16779202" y="437642"/>
                  </a:lnTo>
                  <a:lnTo>
                    <a:pt x="16779380" y="437984"/>
                  </a:lnTo>
                  <a:lnTo>
                    <a:pt x="16779380" y="0"/>
                  </a:lnTo>
                  <a:lnTo>
                    <a:pt x="16745369" y="0"/>
                  </a:lnTo>
                  <a:lnTo>
                    <a:pt x="16745369" y="404025"/>
                  </a:lnTo>
                  <a:lnTo>
                    <a:pt x="16729609" y="395859"/>
                  </a:lnTo>
                  <a:lnTo>
                    <a:pt x="16745230" y="403885"/>
                  </a:lnTo>
                  <a:lnTo>
                    <a:pt x="16745369" y="404025"/>
                  </a:lnTo>
                  <a:lnTo>
                    <a:pt x="16745369" y="0"/>
                  </a:lnTo>
                  <a:lnTo>
                    <a:pt x="16702431" y="0"/>
                  </a:lnTo>
                  <a:lnTo>
                    <a:pt x="16702431" y="381863"/>
                  </a:lnTo>
                  <a:lnTo>
                    <a:pt x="16653104" y="373900"/>
                  </a:lnTo>
                  <a:lnTo>
                    <a:pt x="16702316" y="381800"/>
                  </a:lnTo>
                  <a:lnTo>
                    <a:pt x="16702431" y="0"/>
                  </a:lnTo>
                  <a:lnTo>
                    <a:pt x="679145" y="0"/>
                  </a:lnTo>
                  <a:lnTo>
                    <a:pt x="679145" y="530148"/>
                  </a:lnTo>
                  <a:lnTo>
                    <a:pt x="679145" y="1955863"/>
                  </a:lnTo>
                  <a:lnTo>
                    <a:pt x="671106" y="1906714"/>
                  </a:lnTo>
                  <a:lnTo>
                    <a:pt x="648766" y="1863852"/>
                  </a:lnTo>
                  <a:lnTo>
                    <a:pt x="614807" y="1829930"/>
                  </a:lnTo>
                  <a:lnTo>
                    <a:pt x="571893" y="1807629"/>
                  </a:lnTo>
                  <a:lnTo>
                    <a:pt x="527608" y="1800402"/>
                  </a:lnTo>
                  <a:lnTo>
                    <a:pt x="571893" y="1807514"/>
                  </a:lnTo>
                  <a:lnTo>
                    <a:pt x="614807" y="1829600"/>
                  </a:lnTo>
                  <a:lnTo>
                    <a:pt x="648766" y="1863356"/>
                  </a:lnTo>
                  <a:lnTo>
                    <a:pt x="671106" y="1906282"/>
                  </a:lnTo>
                  <a:lnTo>
                    <a:pt x="679145" y="1955863"/>
                  </a:lnTo>
                  <a:lnTo>
                    <a:pt x="679145" y="530148"/>
                  </a:lnTo>
                  <a:lnTo>
                    <a:pt x="671220" y="579742"/>
                  </a:lnTo>
                  <a:lnTo>
                    <a:pt x="649109" y="622668"/>
                  </a:lnTo>
                  <a:lnTo>
                    <a:pt x="615315" y="656412"/>
                  </a:lnTo>
                  <a:lnTo>
                    <a:pt x="572338" y="678497"/>
                  </a:lnTo>
                  <a:lnTo>
                    <a:pt x="522693" y="686422"/>
                  </a:lnTo>
                  <a:lnTo>
                    <a:pt x="572338" y="678395"/>
                  </a:lnTo>
                  <a:lnTo>
                    <a:pt x="615315" y="656082"/>
                  </a:lnTo>
                  <a:lnTo>
                    <a:pt x="649109" y="622160"/>
                  </a:lnTo>
                  <a:lnTo>
                    <a:pt x="671220" y="579297"/>
                  </a:lnTo>
                  <a:lnTo>
                    <a:pt x="679145" y="530148"/>
                  </a:lnTo>
                  <a:lnTo>
                    <a:pt x="671106" y="481012"/>
                  </a:lnTo>
                  <a:lnTo>
                    <a:pt x="648766" y="438137"/>
                  </a:lnTo>
                  <a:lnTo>
                    <a:pt x="614807" y="404215"/>
                  </a:lnTo>
                  <a:lnTo>
                    <a:pt x="571893" y="381914"/>
                  </a:lnTo>
                  <a:lnTo>
                    <a:pt x="522693" y="373888"/>
                  </a:lnTo>
                  <a:lnTo>
                    <a:pt x="571893" y="381800"/>
                  </a:lnTo>
                  <a:lnTo>
                    <a:pt x="614807" y="403885"/>
                  </a:lnTo>
                  <a:lnTo>
                    <a:pt x="648766" y="437642"/>
                  </a:lnTo>
                  <a:lnTo>
                    <a:pt x="671106" y="480568"/>
                  </a:lnTo>
                  <a:lnTo>
                    <a:pt x="679145" y="530148"/>
                  </a:lnTo>
                  <a:lnTo>
                    <a:pt x="679145" y="0"/>
                  </a:lnTo>
                  <a:lnTo>
                    <a:pt x="473481" y="0"/>
                  </a:lnTo>
                  <a:lnTo>
                    <a:pt x="473481" y="2104212"/>
                  </a:lnTo>
                  <a:lnTo>
                    <a:pt x="430568" y="2082126"/>
                  </a:lnTo>
                  <a:lnTo>
                    <a:pt x="473481" y="2104212"/>
                  </a:lnTo>
                  <a:lnTo>
                    <a:pt x="473481" y="0"/>
                  </a:lnTo>
                  <a:lnTo>
                    <a:pt x="396608" y="0"/>
                  </a:lnTo>
                  <a:lnTo>
                    <a:pt x="396608" y="2048370"/>
                  </a:lnTo>
                  <a:lnTo>
                    <a:pt x="374269" y="2005457"/>
                  </a:lnTo>
                  <a:lnTo>
                    <a:pt x="396608" y="2048370"/>
                  </a:lnTo>
                  <a:lnTo>
                    <a:pt x="396608" y="0"/>
                  </a:lnTo>
                  <a:lnTo>
                    <a:pt x="0" y="0"/>
                  </a:lnTo>
                  <a:lnTo>
                    <a:pt x="0" y="2486012"/>
                  </a:lnTo>
                  <a:lnTo>
                    <a:pt x="17184205" y="2486012"/>
                  </a:lnTo>
                  <a:lnTo>
                    <a:pt x="17184205" y="2112137"/>
                  </a:lnTo>
                  <a:lnTo>
                    <a:pt x="17184205" y="1799602"/>
                  </a:lnTo>
                  <a:lnTo>
                    <a:pt x="17184205" y="686422"/>
                  </a:lnTo>
                  <a:lnTo>
                    <a:pt x="17184205" y="373888"/>
                  </a:lnTo>
                  <a:lnTo>
                    <a:pt x="17184205" y="0"/>
                  </a:lnTo>
                  <a:close/>
                </a:path>
              </a:pathLst>
            </a:custGeom>
            <a:solidFill>
              <a:srgbClr val="E6E8EF">
                <a:alpha val="6862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67802" y="188550"/>
            <a:ext cx="14352394" cy="1204541"/>
          </a:xfrm>
          <a:prstGeom prst="rect">
            <a:avLst/>
          </a:prstGeom>
        </p:spPr>
        <p:txBody>
          <a:bodyPr vert="horz" wrap="square" lIns="0" tIns="248012" rIns="0" bIns="0" rtlCol="0">
            <a:spAutoFit/>
          </a:bodyPr>
          <a:lstStyle/>
          <a:p>
            <a:pPr marL="1259205">
              <a:lnSpc>
                <a:spcPct val="100000"/>
              </a:lnSpc>
              <a:spcBef>
                <a:spcPts val="125"/>
              </a:spcBef>
            </a:pPr>
            <a:r>
              <a:rPr sz="6200" b="0" dirty="0">
                <a:solidFill>
                  <a:srgbClr val="2E523D"/>
                </a:solidFill>
                <a:latin typeface="Lucida Sans"/>
                <a:cs typeface="Lucida Sans"/>
              </a:rPr>
              <a:t>Nuevo</a:t>
            </a:r>
            <a:r>
              <a:rPr sz="6200" b="0" spc="525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sz="6200" b="0" spc="365" dirty="0" err="1">
                <a:solidFill>
                  <a:srgbClr val="2E523D"/>
                </a:solidFill>
                <a:latin typeface="Lucida Sans"/>
                <a:cs typeface="Lucida Sans"/>
              </a:rPr>
              <a:t>Régi</a:t>
            </a:r>
            <a:r>
              <a:rPr sz="6200" b="0" cap="small" spc="365" dirty="0" err="1">
                <a:solidFill>
                  <a:srgbClr val="2E523D"/>
                </a:solidFill>
                <a:latin typeface="Lucida Sans"/>
                <a:cs typeface="Lucida Sans"/>
              </a:rPr>
              <a:t>m</a:t>
            </a:r>
            <a:r>
              <a:rPr sz="6200" b="0" spc="365" dirty="0" err="1">
                <a:solidFill>
                  <a:srgbClr val="2E523D"/>
                </a:solidFill>
                <a:latin typeface="Lucida Sans"/>
                <a:cs typeface="Lucida Sans"/>
              </a:rPr>
              <a:t>e</a:t>
            </a:r>
            <a:r>
              <a:rPr sz="6200" b="0" cap="small" spc="365" dirty="0" err="1">
                <a:solidFill>
                  <a:srgbClr val="2E523D"/>
                </a:solidFill>
                <a:latin typeface="Lucida Sans"/>
                <a:cs typeface="Lucida Sans"/>
              </a:rPr>
              <a:t>n</a:t>
            </a:r>
            <a:r>
              <a:rPr lang="es-ES" sz="6200" b="0" cap="small" spc="530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lang="es-ES" sz="6200" b="0" spc="110" dirty="0">
                <a:solidFill>
                  <a:srgbClr val="2E523D"/>
                </a:solidFill>
                <a:latin typeface="Lucida Sans"/>
                <a:cs typeface="Lucida Sans"/>
              </a:rPr>
              <a:t>d</a:t>
            </a:r>
            <a:r>
              <a:rPr sz="6200" b="0" spc="110" dirty="0">
                <a:solidFill>
                  <a:srgbClr val="2E523D"/>
                </a:solidFill>
                <a:latin typeface="Lucida Sans"/>
                <a:cs typeface="Lucida Sans"/>
              </a:rPr>
              <a:t>e</a:t>
            </a:r>
            <a:r>
              <a:rPr sz="6200" b="0" spc="525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sz="6200" b="0" spc="455" dirty="0">
                <a:solidFill>
                  <a:srgbClr val="2E523D"/>
                </a:solidFill>
                <a:latin typeface="Lucida Sans"/>
                <a:cs typeface="Lucida Sans"/>
              </a:rPr>
              <a:t>Autó</a:t>
            </a:r>
            <a:r>
              <a:rPr sz="6200" b="0" cap="small" spc="455" dirty="0">
                <a:solidFill>
                  <a:srgbClr val="2E523D"/>
                </a:solidFill>
                <a:latin typeface="Lucida Sans"/>
                <a:cs typeface="Lucida Sans"/>
              </a:rPr>
              <a:t>nomo</a:t>
            </a:r>
            <a:r>
              <a:rPr sz="6200" b="0" spc="455" dirty="0">
                <a:solidFill>
                  <a:srgbClr val="2E523D"/>
                </a:solidFill>
                <a:latin typeface="Lucida Sans"/>
                <a:cs typeface="Lucida Sans"/>
              </a:rPr>
              <a:t>s</a:t>
            </a:r>
            <a:endParaRPr sz="6200" dirty="0">
              <a:latin typeface="Lucida Sans"/>
              <a:cs typeface="Lucida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7625" y="421273"/>
            <a:ext cx="17059275" cy="9029700"/>
            <a:chOff x="427625" y="421273"/>
            <a:chExt cx="17059275" cy="9029700"/>
          </a:xfrm>
        </p:grpSpPr>
        <p:sp>
          <p:nvSpPr>
            <p:cNvPr id="7" name="object 7"/>
            <p:cNvSpPr/>
            <p:nvPr/>
          </p:nvSpPr>
          <p:spPr>
            <a:xfrm>
              <a:off x="427625" y="2668767"/>
              <a:ext cx="17059275" cy="6781800"/>
            </a:xfrm>
            <a:custGeom>
              <a:avLst/>
              <a:gdLst/>
              <a:ahLst/>
              <a:cxnLst/>
              <a:rect l="l" t="t" r="r" b="b"/>
              <a:pathLst>
                <a:path w="17059275" h="6781800">
                  <a:moveTo>
                    <a:pt x="16721266" y="6781783"/>
                  </a:moveTo>
                  <a:lnTo>
                    <a:pt x="337906" y="6781783"/>
                  </a:lnTo>
                  <a:lnTo>
                    <a:pt x="292144" y="6778690"/>
                  </a:lnTo>
                  <a:lnTo>
                    <a:pt x="248225" y="6769684"/>
                  </a:lnTo>
                  <a:lnTo>
                    <a:pt x="206558" y="6755171"/>
                  </a:lnTo>
                  <a:lnTo>
                    <a:pt x="167548" y="6735558"/>
                  </a:lnTo>
                  <a:lnTo>
                    <a:pt x="131603" y="6711253"/>
                  </a:lnTo>
                  <a:lnTo>
                    <a:pt x="99130" y="6682661"/>
                  </a:lnTo>
                  <a:lnTo>
                    <a:pt x="70536" y="6650192"/>
                  </a:lnTo>
                  <a:lnTo>
                    <a:pt x="46229" y="6614250"/>
                  </a:lnTo>
                  <a:lnTo>
                    <a:pt x="26614" y="6575244"/>
                  </a:lnTo>
                  <a:lnTo>
                    <a:pt x="12100" y="6533581"/>
                  </a:lnTo>
                  <a:lnTo>
                    <a:pt x="3092" y="6489667"/>
                  </a:lnTo>
                  <a:lnTo>
                    <a:pt x="0" y="6443909"/>
                  </a:lnTo>
                  <a:lnTo>
                    <a:pt x="0" y="337873"/>
                  </a:lnTo>
                  <a:lnTo>
                    <a:pt x="3092" y="292116"/>
                  </a:lnTo>
                  <a:lnTo>
                    <a:pt x="12100" y="248201"/>
                  </a:lnTo>
                  <a:lnTo>
                    <a:pt x="26614" y="206538"/>
                  </a:lnTo>
                  <a:lnTo>
                    <a:pt x="46229" y="167532"/>
                  </a:lnTo>
                  <a:lnTo>
                    <a:pt x="70536" y="131590"/>
                  </a:lnTo>
                  <a:lnTo>
                    <a:pt x="99130" y="99121"/>
                  </a:lnTo>
                  <a:lnTo>
                    <a:pt x="131603" y="70530"/>
                  </a:lnTo>
                  <a:lnTo>
                    <a:pt x="167548" y="46224"/>
                  </a:lnTo>
                  <a:lnTo>
                    <a:pt x="206558" y="26611"/>
                  </a:lnTo>
                  <a:lnTo>
                    <a:pt x="248225" y="12098"/>
                  </a:lnTo>
                  <a:lnTo>
                    <a:pt x="292144" y="3092"/>
                  </a:lnTo>
                  <a:lnTo>
                    <a:pt x="337906" y="0"/>
                  </a:lnTo>
                  <a:lnTo>
                    <a:pt x="16721266" y="0"/>
                  </a:lnTo>
                  <a:lnTo>
                    <a:pt x="16767028" y="3092"/>
                  </a:lnTo>
                  <a:lnTo>
                    <a:pt x="16810947" y="12098"/>
                  </a:lnTo>
                  <a:lnTo>
                    <a:pt x="16852614" y="26611"/>
                  </a:lnTo>
                  <a:lnTo>
                    <a:pt x="16891624" y="46224"/>
                  </a:lnTo>
                  <a:lnTo>
                    <a:pt x="16927569" y="70530"/>
                  </a:lnTo>
                  <a:lnTo>
                    <a:pt x="16960042" y="99121"/>
                  </a:lnTo>
                  <a:lnTo>
                    <a:pt x="16988636" y="131590"/>
                  </a:lnTo>
                  <a:lnTo>
                    <a:pt x="17012943" y="167532"/>
                  </a:lnTo>
                  <a:lnTo>
                    <a:pt x="17032558" y="206538"/>
                  </a:lnTo>
                  <a:lnTo>
                    <a:pt x="17047072" y="248201"/>
                  </a:lnTo>
                  <a:lnTo>
                    <a:pt x="17056080" y="292116"/>
                  </a:lnTo>
                  <a:lnTo>
                    <a:pt x="17059172" y="337873"/>
                  </a:lnTo>
                  <a:lnTo>
                    <a:pt x="17059172" y="6443909"/>
                  </a:lnTo>
                  <a:lnTo>
                    <a:pt x="17056080" y="6489667"/>
                  </a:lnTo>
                  <a:lnTo>
                    <a:pt x="17047072" y="6533581"/>
                  </a:lnTo>
                  <a:lnTo>
                    <a:pt x="17032558" y="6575244"/>
                  </a:lnTo>
                  <a:lnTo>
                    <a:pt x="17012943" y="6614250"/>
                  </a:lnTo>
                  <a:lnTo>
                    <a:pt x="16988636" y="6650192"/>
                  </a:lnTo>
                  <a:lnTo>
                    <a:pt x="16960042" y="6682661"/>
                  </a:lnTo>
                  <a:lnTo>
                    <a:pt x="16927569" y="6711253"/>
                  </a:lnTo>
                  <a:lnTo>
                    <a:pt x="16891624" y="6735558"/>
                  </a:lnTo>
                  <a:lnTo>
                    <a:pt x="16852614" y="6755171"/>
                  </a:lnTo>
                  <a:lnTo>
                    <a:pt x="16810947" y="6769684"/>
                  </a:lnTo>
                  <a:lnTo>
                    <a:pt x="16767028" y="6778690"/>
                  </a:lnTo>
                  <a:lnTo>
                    <a:pt x="16721266" y="6781783"/>
                  </a:lnTo>
                  <a:close/>
                </a:path>
              </a:pathLst>
            </a:custGeom>
            <a:solidFill>
              <a:srgbClr val="E6E8EF">
                <a:alpha val="627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4011" y="421283"/>
              <a:ext cx="1217930" cy="1217930"/>
            </a:xfrm>
            <a:custGeom>
              <a:avLst/>
              <a:gdLst/>
              <a:ahLst/>
              <a:cxnLst/>
              <a:rect l="l" t="t" r="r" b="b"/>
              <a:pathLst>
                <a:path w="1217930" h="1217930">
                  <a:moveTo>
                    <a:pt x="664756" y="457314"/>
                  </a:moveTo>
                  <a:lnTo>
                    <a:pt x="610285" y="457314"/>
                  </a:lnTo>
                  <a:lnTo>
                    <a:pt x="509257" y="537768"/>
                  </a:lnTo>
                  <a:lnTo>
                    <a:pt x="541248" y="577672"/>
                  </a:lnTo>
                  <a:lnTo>
                    <a:pt x="577354" y="548843"/>
                  </a:lnTo>
                  <a:lnTo>
                    <a:pt x="581088" y="545706"/>
                  </a:lnTo>
                  <a:lnTo>
                    <a:pt x="586143" y="541045"/>
                  </a:lnTo>
                  <a:lnTo>
                    <a:pt x="592493" y="534911"/>
                  </a:lnTo>
                  <a:lnTo>
                    <a:pt x="600151" y="527316"/>
                  </a:lnTo>
                  <a:lnTo>
                    <a:pt x="599198" y="559930"/>
                  </a:lnTo>
                  <a:lnTo>
                    <a:pt x="598563" y="589699"/>
                  </a:lnTo>
                  <a:lnTo>
                    <a:pt x="598563" y="770864"/>
                  </a:lnTo>
                  <a:lnTo>
                    <a:pt x="664756" y="770864"/>
                  </a:lnTo>
                  <a:lnTo>
                    <a:pt x="664756" y="527316"/>
                  </a:lnTo>
                  <a:lnTo>
                    <a:pt x="664756" y="457314"/>
                  </a:lnTo>
                  <a:close/>
                </a:path>
                <a:path w="1217930" h="1217930">
                  <a:moveTo>
                    <a:pt x="1217409" y="608711"/>
                  </a:moveTo>
                  <a:lnTo>
                    <a:pt x="1215580" y="561200"/>
                  </a:lnTo>
                  <a:lnTo>
                    <a:pt x="1210170" y="514680"/>
                  </a:lnTo>
                  <a:lnTo>
                    <a:pt x="1201305" y="469277"/>
                  </a:lnTo>
                  <a:lnTo>
                    <a:pt x="1189151" y="425145"/>
                  </a:lnTo>
                  <a:lnTo>
                    <a:pt x="1181303" y="403275"/>
                  </a:lnTo>
                  <a:lnTo>
                    <a:pt x="1181303" y="608711"/>
                  </a:lnTo>
                  <a:lnTo>
                    <a:pt x="1179410" y="655599"/>
                  </a:lnTo>
                  <a:lnTo>
                    <a:pt x="1173797" y="701471"/>
                  </a:lnTo>
                  <a:lnTo>
                    <a:pt x="1164640" y="746150"/>
                  </a:lnTo>
                  <a:lnTo>
                    <a:pt x="1152067" y="789508"/>
                  </a:lnTo>
                  <a:lnTo>
                    <a:pt x="1136243" y="831380"/>
                  </a:lnTo>
                  <a:lnTo>
                    <a:pt x="1117307" y="871639"/>
                  </a:lnTo>
                  <a:lnTo>
                    <a:pt x="1095400" y="910120"/>
                  </a:lnTo>
                  <a:lnTo>
                    <a:pt x="1070686" y="946670"/>
                  </a:lnTo>
                  <a:lnTo>
                    <a:pt x="1043305" y="981151"/>
                  </a:lnTo>
                  <a:lnTo>
                    <a:pt x="1013409" y="1013421"/>
                  </a:lnTo>
                  <a:lnTo>
                    <a:pt x="981151" y="1043317"/>
                  </a:lnTo>
                  <a:lnTo>
                    <a:pt x="946670" y="1070686"/>
                  </a:lnTo>
                  <a:lnTo>
                    <a:pt x="910107" y="1095400"/>
                  </a:lnTo>
                  <a:lnTo>
                    <a:pt x="871639" y="1117307"/>
                  </a:lnTo>
                  <a:lnTo>
                    <a:pt x="831380" y="1136243"/>
                  </a:lnTo>
                  <a:lnTo>
                    <a:pt x="789508" y="1152067"/>
                  </a:lnTo>
                  <a:lnTo>
                    <a:pt x="746150" y="1164640"/>
                  </a:lnTo>
                  <a:lnTo>
                    <a:pt x="701459" y="1173797"/>
                  </a:lnTo>
                  <a:lnTo>
                    <a:pt x="655599" y="1179410"/>
                  </a:lnTo>
                  <a:lnTo>
                    <a:pt x="608698" y="1181315"/>
                  </a:lnTo>
                  <a:lnTo>
                    <a:pt x="561809" y="1179410"/>
                  </a:lnTo>
                  <a:lnTo>
                    <a:pt x="515937" y="1173797"/>
                  </a:lnTo>
                  <a:lnTo>
                    <a:pt x="471258" y="1164640"/>
                  </a:lnTo>
                  <a:lnTo>
                    <a:pt x="427901" y="1152067"/>
                  </a:lnTo>
                  <a:lnTo>
                    <a:pt x="386029" y="1136243"/>
                  </a:lnTo>
                  <a:lnTo>
                    <a:pt x="345770" y="1117307"/>
                  </a:lnTo>
                  <a:lnTo>
                    <a:pt x="307289" y="1095400"/>
                  </a:lnTo>
                  <a:lnTo>
                    <a:pt x="270738" y="1070686"/>
                  </a:lnTo>
                  <a:lnTo>
                    <a:pt x="236258" y="1043317"/>
                  </a:lnTo>
                  <a:lnTo>
                    <a:pt x="203987" y="1013421"/>
                  </a:lnTo>
                  <a:lnTo>
                    <a:pt x="174091" y="981151"/>
                  </a:lnTo>
                  <a:lnTo>
                    <a:pt x="146723" y="946670"/>
                  </a:lnTo>
                  <a:lnTo>
                    <a:pt x="122008" y="910120"/>
                  </a:lnTo>
                  <a:lnTo>
                    <a:pt x="100101" y="871639"/>
                  </a:lnTo>
                  <a:lnTo>
                    <a:pt x="81165" y="831380"/>
                  </a:lnTo>
                  <a:lnTo>
                    <a:pt x="65341" y="789508"/>
                  </a:lnTo>
                  <a:lnTo>
                    <a:pt x="52768" y="746150"/>
                  </a:lnTo>
                  <a:lnTo>
                    <a:pt x="43611" y="701471"/>
                  </a:lnTo>
                  <a:lnTo>
                    <a:pt x="37998" y="655599"/>
                  </a:lnTo>
                  <a:lnTo>
                    <a:pt x="36093" y="608711"/>
                  </a:lnTo>
                  <a:lnTo>
                    <a:pt x="37998" y="561809"/>
                  </a:lnTo>
                  <a:lnTo>
                    <a:pt x="43611" y="515937"/>
                  </a:lnTo>
                  <a:lnTo>
                    <a:pt x="52768" y="471258"/>
                  </a:lnTo>
                  <a:lnTo>
                    <a:pt x="65341" y="427901"/>
                  </a:lnTo>
                  <a:lnTo>
                    <a:pt x="81165" y="386029"/>
                  </a:lnTo>
                  <a:lnTo>
                    <a:pt x="100101" y="345770"/>
                  </a:lnTo>
                  <a:lnTo>
                    <a:pt x="122008" y="307301"/>
                  </a:lnTo>
                  <a:lnTo>
                    <a:pt x="146723" y="270738"/>
                  </a:lnTo>
                  <a:lnTo>
                    <a:pt x="174091" y="236258"/>
                  </a:lnTo>
                  <a:lnTo>
                    <a:pt x="203987" y="204000"/>
                  </a:lnTo>
                  <a:lnTo>
                    <a:pt x="236258" y="174104"/>
                  </a:lnTo>
                  <a:lnTo>
                    <a:pt x="270738" y="146723"/>
                  </a:lnTo>
                  <a:lnTo>
                    <a:pt x="307289" y="122008"/>
                  </a:lnTo>
                  <a:lnTo>
                    <a:pt x="345770" y="100101"/>
                  </a:lnTo>
                  <a:lnTo>
                    <a:pt x="386029" y="81165"/>
                  </a:lnTo>
                  <a:lnTo>
                    <a:pt x="427901" y="65341"/>
                  </a:lnTo>
                  <a:lnTo>
                    <a:pt x="471258" y="52768"/>
                  </a:lnTo>
                  <a:lnTo>
                    <a:pt x="515937" y="43611"/>
                  </a:lnTo>
                  <a:lnTo>
                    <a:pt x="561809" y="37998"/>
                  </a:lnTo>
                  <a:lnTo>
                    <a:pt x="608698" y="36106"/>
                  </a:lnTo>
                  <a:lnTo>
                    <a:pt x="655599" y="37998"/>
                  </a:lnTo>
                  <a:lnTo>
                    <a:pt x="701459" y="43611"/>
                  </a:lnTo>
                  <a:lnTo>
                    <a:pt x="746150" y="52768"/>
                  </a:lnTo>
                  <a:lnTo>
                    <a:pt x="789508" y="65341"/>
                  </a:lnTo>
                  <a:lnTo>
                    <a:pt x="831380" y="81165"/>
                  </a:lnTo>
                  <a:lnTo>
                    <a:pt x="871639" y="100101"/>
                  </a:lnTo>
                  <a:lnTo>
                    <a:pt x="910107" y="122008"/>
                  </a:lnTo>
                  <a:lnTo>
                    <a:pt x="946670" y="146723"/>
                  </a:lnTo>
                  <a:lnTo>
                    <a:pt x="981151" y="174104"/>
                  </a:lnTo>
                  <a:lnTo>
                    <a:pt x="1013409" y="204000"/>
                  </a:lnTo>
                  <a:lnTo>
                    <a:pt x="1043305" y="236258"/>
                  </a:lnTo>
                  <a:lnTo>
                    <a:pt x="1070686" y="270738"/>
                  </a:lnTo>
                  <a:lnTo>
                    <a:pt x="1095400" y="307301"/>
                  </a:lnTo>
                  <a:lnTo>
                    <a:pt x="1117307" y="345770"/>
                  </a:lnTo>
                  <a:lnTo>
                    <a:pt x="1136243" y="386029"/>
                  </a:lnTo>
                  <a:lnTo>
                    <a:pt x="1152067" y="427901"/>
                  </a:lnTo>
                  <a:lnTo>
                    <a:pt x="1164640" y="471258"/>
                  </a:lnTo>
                  <a:lnTo>
                    <a:pt x="1173797" y="515937"/>
                  </a:lnTo>
                  <a:lnTo>
                    <a:pt x="1179410" y="561809"/>
                  </a:lnTo>
                  <a:lnTo>
                    <a:pt x="1181303" y="608711"/>
                  </a:lnTo>
                  <a:lnTo>
                    <a:pt x="1181303" y="403275"/>
                  </a:lnTo>
                  <a:lnTo>
                    <a:pt x="1155458" y="341210"/>
                  </a:lnTo>
                  <a:lnTo>
                    <a:pt x="1134198" y="301688"/>
                  </a:lnTo>
                  <a:lnTo>
                    <a:pt x="1110183" y="263969"/>
                  </a:lnTo>
                  <a:lnTo>
                    <a:pt x="1083538" y="228180"/>
                  </a:lnTo>
                  <a:lnTo>
                    <a:pt x="1054404" y="194487"/>
                  </a:lnTo>
                  <a:lnTo>
                    <a:pt x="1022921" y="163004"/>
                  </a:lnTo>
                  <a:lnTo>
                    <a:pt x="989215" y="133870"/>
                  </a:lnTo>
                  <a:lnTo>
                    <a:pt x="953439" y="107226"/>
                  </a:lnTo>
                  <a:lnTo>
                    <a:pt x="915720" y="83210"/>
                  </a:lnTo>
                  <a:lnTo>
                    <a:pt x="876185" y="61950"/>
                  </a:lnTo>
                  <a:lnTo>
                    <a:pt x="835037" y="43611"/>
                  </a:lnTo>
                  <a:lnTo>
                    <a:pt x="814120" y="36106"/>
                  </a:lnTo>
                  <a:lnTo>
                    <a:pt x="792264" y="28257"/>
                  </a:lnTo>
                  <a:lnTo>
                    <a:pt x="748131" y="16090"/>
                  </a:lnTo>
                  <a:lnTo>
                    <a:pt x="702729" y="7239"/>
                  </a:lnTo>
                  <a:lnTo>
                    <a:pt x="656209" y="1828"/>
                  </a:lnTo>
                  <a:lnTo>
                    <a:pt x="608698" y="0"/>
                  </a:lnTo>
                  <a:lnTo>
                    <a:pt x="561200" y="1828"/>
                  </a:lnTo>
                  <a:lnTo>
                    <a:pt x="514680" y="7239"/>
                  </a:lnTo>
                  <a:lnTo>
                    <a:pt x="469277" y="16090"/>
                  </a:lnTo>
                  <a:lnTo>
                    <a:pt x="425145" y="28257"/>
                  </a:lnTo>
                  <a:lnTo>
                    <a:pt x="382409" y="43586"/>
                  </a:lnTo>
                  <a:lnTo>
                    <a:pt x="341210" y="61950"/>
                  </a:lnTo>
                  <a:lnTo>
                    <a:pt x="301688" y="83210"/>
                  </a:lnTo>
                  <a:lnTo>
                    <a:pt x="263969" y="107226"/>
                  </a:lnTo>
                  <a:lnTo>
                    <a:pt x="228180" y="133870"/>
                  </a:lnTo>
                  <a:lnTo>
                    <a:pt x="194487" y="163004"/>
                  </a:lnTo>
                  <a:lnTo>
                    <a:pt x="163004" y="194487"/>
                  </a:lnTo>
                  <a:lnTo>
                    <a:pt x="133870" y="228180"/>
                  </a:lnTo>
                  <a:lnTo>
                    <a:pt x="107226" y="263969"/>
                  </a:lnTo>
                  <a:lnTo>
                    <a:pt x="83210" y="301688"/>
                  </a:lnTo>
                  <a:lnTo>
                    <a:pt x="61950" y="341210"/>
                  </a:lnTo>
                  <a:lnTo>
                    <a:pt x="43586" y="382422"/>
                  </a:lnTo>
                  <a:lnTo>
                    <a:pt x="28257" y="425145"/>
                  </a:lnTo>
                  <a:lnTo>
                    <a:pt x="16090" y="469277"/>
                  </a:lnTo>
                  <a:lnTo>
                    <a:pt x="7239" y="514680"/>
                  </a:lnTo>
                  <a:lnTo>
                    <a:pt x="1828" y="561200"/>
                  </a:lnTo>
                  <a:lnTo>
                    <a:pt x="0" y="608711"/>
                  </a:lnTo>
                  <a:lnTo>
                    <a:pt x="1828" y="656209"/>
                  </a:lnTo>
                  <a:lnTo>
                    <a:pt x="7239" y="702729"/>
                  </a:lnTo>
                  <a:lnTo>
                    <a:pt x="16090" y="748131"/>
                  </a:lnTo>
                  <a:lnTo>
                    <a:pt x="28257" y="792264"/>
                  </a:lnTo>
                  <a:lnTo>
                    <a:pt x="43586" y="834999"/>
                  </a:lnTo>
                  <a:lnTo>
                    <a:pt x="61950" y="876198"/>
                  </a:lnTo>
                  <a:lnTo>
                    <a:pt x="83210" y="915720"/>
                  </a:lnTo>
                  <a:lnTo>
                    <a:pt x="107226" y="953439"/>
                  </a:lnTo>
                  <a:lnTo>
                    <a:pt x="133870" y="989228"/>
                  </a:lnTo>
                  <a:lnTo>
                    <a:pt x="163004" y="1022921"/>
                  </a:lnTo>
                  <a:lnTo>
                    <a:pt x="194487" y="1054404"/>
                  </a:lnTo>
                  <a:lnTo>
                    <a:pt x="228180" y="1083538"/>
                  </a:lnTo>
                  <a:lnTo>
                    <a:pt x="263969" y="1110183"/>
                  </a:lnTo>
                  <a:lnTo>
                    <a:pt x="301688" y="1134198"/>
                  </a:lnTo>
                  <a:lnTo>
                    <a:pt x="341210" y="1155458"/>
                  </a:lnTo>
                  <a:lnTo>
                    <a:pt x="382371" y="1173797"/>
                  </a:lnTo>
                  <a:lnTo>
                    <a:pt x="425145" y="1189151"/>
                  </a:lnTo>
                  <a:lnTo>
                    <a:pt x="469277" y="1201318"/>
                  </a:lnTo>
                  <a:lnTo>
                    <a:pt x="514680" y="1210170"/>
                  </a:lnTo>
                  <a:lnTo>
                    <a:pt x="561200" y="1215580"/>
                  </a:lnTo>
                  <a:lnTo>
                    <a:pt x="608698" y="1217409"/>
                  </a:lnTo>
                  <a:lnTo>
                    <a:pt x="656209" y="1215580"/>
                  </a:lnTo>
                  <a:lnTo>
                    <a:pt x="702729" y="1210170"/>
                  </a:lnTo>
                  <a:lnTo>
                    <a:pt x="748131" y="1201318"/>
                  </a:lnTo>
                  <a:lnTo>
                    <a:pt x="792264" y="1189151"/>
                  </a:lnTo>
                  <a:lnTo>
                    <a:pt x="834986" y="1173822"/>
                  </a:lnTo>
                  <a:lnTo>
                    <a:pt x="876185" y="1155458"/>
                  </a:lnTo>
                  <a:lnTo>
                    <a:pt x="915720" y="1134198"/>
                  </a:lnTo>
                  <a:lnTo>
                    <a:pt x="953439" y="1110183"/>
                  </a:lnTo>
                  <a:lnTo>
                    <a:pt x="989215" y="1083538"/>
                  </a:lnTo>
                  <a:lnTo>
                    <a:pt x="1022921" y="1054404"/>
                  </a:lnTo>
                  <a:lnTo>
                    <a:pt x="1054404" y="1022921"/>
                  </a:lnTo>
                  <a:lnTo>
                    <a:pt x="1083538" y="989228"/>
                  </a:lnTo>
                  <a:lnTo>
                    <a:pt x="1110183" y="953439"/>
                  </a:lnTo>
                  <a:lnTo>
                    <a:pt x="1134198" y="915720"/>
                  </a:lnTo>
                  <a:lnTo>
                    <a:pt x="1155458" y="876198"/>
                  </a:lnTo>
                  <a:lnTo>
                    <a:pt x="1173822" y="834999"/>
                  </a:lnTo>
                  <a:lnTo>
                    <a:pt x="1189151" y="792264"/>
                  </a:lnTo>
                  <a:lnTo>
                    <a:pt x="1201305" y="748131"/>
                  </a:lnTo>
                  <a:lnTo>
                    <a:pt x="1210170" y="702729"/>
                  </a:lnTo>
                  <a:lnTo>
                    <a:pt x="1215580" y="656209"/>
                  </a:lnTo>
                  <a:lnTo>
                    <a:pt x="1217409" y="608711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2846" y="5009196"/>
              <a:ext cx="76200" cy="76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058" y="5918833"/>
              <a:ext cx="85725" cy="857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06790" y="7295197"/>
              <a:ext cx="76200" cy="1905000"/>
            </a:xfrm>
            <a:custGeom>
              <a:avLst/>
              <a:gdLst/>
              <a:ahLst/>
              <a:cxnLst/>
              <a:rect l="l" t="t" r="r" b="b"/>
              <a:pathLst>
                <a:path w="76200" h="1905000">
                  <a:moveTo>
                    <a:pt x="76200" y="1828800"/>
                  </a:moveTo>
                  <a:lnTo>
                    <a:pt x="0" y="1828800"/>
                  </a:lnTo>
                  <a:lnTo>
                    <a:pt x="0" y="1905000"/>
                  </a:lnTo>
                  <a:lnTo>
                    <a:pt x="76200" y="1905000"/>
                  </a:lnTo>
                  <a:lnTo>
                    <a:pt x="76200" y="1828800"/>
                  </a:lnTo>
                  <a:close/>
                </a:path>
                <a:path w="76200" h="1905000">
                  <a:moveTo>
                    <a:pt x="76200" y="914400"/>
                  </a:moveTo>
                  <a:lnTo>
                    <a:pt x="0" y="914400"/>
                  </a:lnTo>
                  <a:lnTo>
                    <a:pt x="0" y="990600"/>
                  </a:lnTo>
                  <a:lnTo>
                    <a:pt x="76200" y="990600"/>
                  </a:lnTo>
                  <a:lnTo>
                    <a:pt x="76200" y="914400"/>
                  </a:lnTo>
                  <a:close/>
                </a:path>
                <a:path w="76200" h="19050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27244" y="2890823"/>
            <a:ext cx="15819755" cy="642620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11430">
              <a:lnSpc>
                <a:spcPct val="115399"/>
              </a:lnSpc>
              <a:spcBef>
                <a:spcPts val="100"/>
              </a:spcBef>
            </a:pPr>
            <a:r>
              <a:rPr sz="2600" dirty="0">
                <a:latin typeface="Palatino Linotype"/>
                <a:cs typeface="Palatino Linotype"/>
              </a:rPr>
              <a:t>El</a:t>
            </a:r>
            <a:r>
              <a:rPr sz="2600" spc="-8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nuevo</a:t>
            </a:r>
            <a:r>
              <a:rPr sz="2600" spc="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sistema</a:t>
            </a:r>
            <a:r>
              <a:rPr sz="2600" spc="50" dirty="0">
                <a:latin typeface="Palatino Linotype"/>
                <a:cs typeface="Palatino Linotype"/>
              </a:rPr>
              <a:t> </a:t>
            </a:r>
            <a:r>
              <a:rPr sz="2600" spc="-40" dirty="0">
                <a:latin typeface="Palatino Linotype"/>
                <a:cs typeface="Palatino Linotype"/>
              </a:rPr>
              <a:t>de</a:t>
            </a:r>
            <a:r>
              <a:rPr sz="2600" spc="5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cotización</a:t>
            </a:r>
            <a:r>
              <a:rPr sz="2600" spc="5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para</a:t>
            </a:r>
            <a:r>
              <a:rPr sz="2600" spc="50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autónomos</a:t>
            </a:r>
            <a:r>
              <a:rPr sz="2600" spc="5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entra</a:t>
            </a:r>
            <a:r>
              <a:rPr sz="2600" spc="5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5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vigor</a:t>
            </a:r>
            <a:r>
              <a:rPr sz="2600" spc="5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el</a:t>
            </a:r>
            <a:r>
              <a:rPr sz="2600" spc="45" dirty="0">
                <a:latin typeface="Palatino Linotype"/>
                <a:cs typeface="Palatino Linotype"/>
              </a:rPr>
              <a:t> </a:t>
            </a:r>
            <a:r>
              <a:rPr sz="2600" b="1" spc="-635" dirty="0">
                <a:latin typeface="Cambria"/>
                <a:cs typeface="Cambria"/>
              </a:rPr>
              <a:t>1</a:t>
            </a:r>
            <a:r>
              <a:rPr sz="2600" b="1" spc="290" dirty="0">
                <a:latin typeface="Cambria"/>
                <a:cs typeface="Cambria"/>
              </a:rPr>
              <a:t> </a:t>
            </a:r>
            <a:r>
              <a:rPr sz="2600" b="1" spc="-35" dirty="0">
                <a:latin typeface="Cambria"/>
                <a:cs typeface="Cambria"/>
              </a:rPr>
              <a:t>de</a:t>
            </a:r>
            <a:r>
              <a:rPr sz="2600" b="1" spc="120" dirty="0">
                <a:latin typeface="Cambria"/>
                <a:cs typeface="Cambria"/>
              </a:rPr>
              <a:t> </a:t>
            </a:r>
            <a:r>
              <a:rPr sz="2600" b="1" spc="-30" dirty="0">
                <a:latin typeface="Cambria"/>
                <a:cs typeface="Cambria"/>
              </a:rPr>
              <a:t>enero</a:t>
            </a:r>
            <a:r>
              <a:rPr sz="2600" b="1" spc="120" dirty="0">
                <a:latin typeface="Cambria"/>
                <a:cs typeface="Cambria"/>
              </a:rPr>
              <a:t> </a:t>
            </a:r>
            <a:r>
              <a:rPr sz="2600" b="1" spc="-35" dirty="0">
                <a:latin typeface="Cambria"/>
                <a:cs typeface="Cambria"/>
              </a:rPr>
              <a:t>de</a:t>
            </a:r>
            <a:r>
              <a:rPr sz="2600" b="1" spc="120" dirty="0">
                <a:latin typeface="Cambria"/>
                <a:cs typeface="Cambria"/>
              </a:rPr>
              <a:t> </a:t>
            </a:r>
            <a:r>
              <a:rPr sz="2600" b="1" spc="-25" dirty="0">
                <a:latin typeface="Cambria"/>
                <a:cs typeface="Cambria"/>
              </a:rPr>
              <a:t>2023.</a:t>
            </a:r>
            <a:r>
              <a:rPr sz="2600" b="1" spc="135" dirty="0">
                <a:latin typeface="Cambria"/>
                <a:cs typeface="Cambria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Este</a:t>
            </a:r>
            <a:r>
              <a:rPr sz="2600" spc="6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nuevo</a:t>
            </a:r>
            <a:r>
              <a:rPr sz="2600" spc="6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sistema</a:t>
            </a:r>
            <a:r>
              <a:rPr sz="2600" spc="60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es </a:t>
            </a:r>
            <a:r>
              <a:rPr sz="2600" spc="-45" dirty="0">
                <a:latin typeface="Palatino Linotype"/>
                <a:cs typeface="Palatino Linotype"/>
              </a:rPr>
              <a:t>muy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distinto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al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actual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y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por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ello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nos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vamos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a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centrar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los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20" dirty="0">
                <a:latin typeface="Palatino Linotype"/>
                <a:cs typeface="Palatino Linotype"/>
              </a:rPr>
              <a:t>principales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cambios.</a:t>
            </a:r>
            <a:endParaRPr sz="2600" dirty="0">
              <a:latin typeface="Palatino Linotype"/>
              <a:cs typeface="Palatino Linotype"/>
            </a:endParaRPr>
          </a:p>
          <a:p>
            <a:pPr marL="12700" marR="10160">
              <a:lnSpc>
                <a:spcPct val="115399"/>
              </a:lnSpc>
            </a:pPr>
            <a:r>
              <a:rPr sz="2600" spc="190" dirty="0">
                <a:latin typeface="Palatino Linotype"/>
                <a:cs typeface="Palatino Linotype"/>
              </a:rPr>
              <a:t>--</a:t>
            </a:r>
            <a:r>
              <a:rPr sz="2600" spc="285" dirty="0">
                <a:latin typeface="Palatino Linotype"/>
                <a:cs typeface="Palatino Linotype"/>
              </a:rPr>
              <a:t>&gt;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Con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respecto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a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la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base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cotización,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el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55" dirty="0">
                <a:latin typeface="Palatino Linotype"/>
                <a:cs typeface="Palatino Linotype"/>
                <a:hlinkClick r:id="rId5"/>
              </a:rPr>
              <a:t>RD-</a:t>
            </a:r>
            <a:r>
              <a:rPr sz="2600" dirty="0">
                <a:latin typeface="Palatino Linotype"/>
                <a:cs typeface="Palatino Linotype"/>
                <a:hlinkClick r:id="rId5"/>
              </a:rPr>
              <a:t>L</a:t>
            </a:r>
            <a:r>
              <a:rPr sz="2600" spc="-15" dirty="0">
                <a:latin typeface="Palatino Linotype"/>
                <a:cs typeface="Palatino Linotype"/>
                <a:hlinkClick r:id="rId5"/>
              </a:rPr>
              <a:t> </a:t>
            </a:r>
            <a:r>
              <a:rPr sz="2600" dirty="0">
                <a:latin typeface="Palatino Linotype"/>
                <a:cs typeface="Palatino Linotype"/>
                <a:hlinkClick r:id="rId5"/>
              </a:rPr>
              <a:t>13/2022</a:t>
            </a:r>
            <a:r>
              <a:rPr sz="2600" spc="-15" dirty="0">
                <a:latin typeface="Palatino Linotype"/>
                <a:cs typeface="Palatino Linotype"/>
                <a:hlinkClick r:id="rId5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ha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65" dirty="0">
                <a:latin typeface="Palatino Linotype"/>
                <a:cs typeface="Palatino Linotype"/>
              </a:rPr>
              <a:t>aprobado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unas</a:t>
            </a:r>
            <a:r>
              <a:rPr sz="2600" spc="-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tablas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rendimientos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función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los</a:t>
            </a:r>
            <a:r>
              <a:rPr sz="2600" spc="-14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cuales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el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autónomo</a:t>
            </a:r>
            <a:r>
              <a:rPr sz="2600" spc="-55" dirty="0">
                <a:latin typeface="Palatino Linotype"/>
                <a:cs typeface="Palatino Linotype"/>
              </a:rPr>
              <a:t> </a:t>
            </a:r>
            <a:r>
              <a:rPr sz="2600" spc="-20" dirty="0">
                <a:latin typeface="Palatino Linotype"/>
                <a:cs typeface="Palatino Linotype"/>
              </a:rPr>
              <a:t>elegirá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su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base</a:t>
            </a:r>
            <a:r>
              <a:rPr sz="2600" spc="-55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cotización.</a:t>
            </a:r>
            <a:endParaRPr sz="2600" dirty="0">
              <a:latin typeface="Palatino Linotype"/>
              <a:cs typeface="Palatino Linotype"/>
            </a:endParaRPr>
          </a:p>
          <a:p>
            <a:pPr marL="573405" marR="10160">
              <a:lnSpc>
                <a:spcPct val="115399"/>
              </a:lnSpc>
            </a:pP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este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spc="-45" dirty="0">
                <a:latin typeface="Palatino Linotype"/>
                <a:cs typeface="Palatino Linotype"/>
              </a:rPr>
              <a:t>punto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nos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encontramos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con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la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primera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dificultad</a:t>
            </a:r>
            <a:r>
              <a:rPr sz="2600" spc="4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para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entender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el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sistema,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spc="-55" dirty="0">
                <a:latin typeface="Palatino Linotype"/>
                <a:cs typeface="Palatino Linotype"/>
              </a:rPr>
              <a:t>¿Qué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spc="-20" dirty="0">
                <a:latin typeface="Palatino Linotype"/>
                <a:cs typeface="Palatino Linotype"/>
              </a:rPr>
              <a:t>rendimientos</a:t>
            </a:r>
            <a:r>
              <a:rPr sz="2600" spc="3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de </a:t>
            </a:r>
            <a:r>
              <a:rPr sz="2600" dirty="0">
                <a:latin typeface="Palatino Linotype"/>
                <a:cs typeface="Palatino Linotype"/>
              </a:rPr>
              <a:t>la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spc="-40" dirty="0">
                <a:latin typeface="Palatino Linotype"/>
                <a:cs typeface="Palatino Linotype"/>
              </a:rPr>
              <a:t>actividad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spc="-90" dirty="0">
                <a:latin typeface="Palatino Linotype"/>
                <a:cs typeface="Palatino Linotype"/>
              </a:rPr>
              <a:t>del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autónomo </a:t>
            </a:r>
            <a:r>
              <a:rPr sz="2600" dirty="0">
                <a:latin typeface="Palatino Linotype"/>
                <a:cs typeface="Palatino Linotype"/>
              </a:rPr>
              <a:t>se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tienen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cuenta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para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saber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spc="-85" dirty="0">
                <a:latin typeface="Palatino Linotype"/>
                <a:cs typeface="Palatino Linotype"/>
              </a:rPr>
              <a:t>que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tramo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nos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encontramos?</a:t>
            </a:r>
            <a:endParaRPr sz="2600" dirty="0">
              <a:latin typeface="Palatino Linotype"/>
              <a:cs typeface="Palatino Linotype"/>
            </a:endParaRPr>
          </a:p>
          <a:p>
            <a:pPr marL="1134745" marR="5080">
              <a:lnSpc>
                <a:spcPct val="115399"/>
              </a:lnSpc>
            </a:pPr>
            <a:r>
              <a:rPr sz="2600" b="1" u="heavy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Autónomo</a:t>
            </a:r>
            <a:r>
              <a:rPr sz="2600" b="1" u="heavy" spc="12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600" b="1" spc="-25" dirty="0">
                <a:latin typeface="Cambria"/>
                <a:cs typeface="Cambria"/>
              </a:rPr>
              <a:t>p</a:t>
            </a:r>
            <a:r>
              <a:rPr sz="2600" b="1" u="heavy" spc="-2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ersona</a:t>
            </a:r>
            <a:r>
              <a:rPr sz="2600" b="1" u="heavy" spc="12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física:</a:t>
            </a:r>
            <a:r>
              <a:rPr sz="2600" b="1" spc="150" dirty="0">
                <a:latin typeface="Cambria"/>
                <a:cs typeface="Cambria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Tiene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que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calcular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su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30" dirty="0">
                <a:latin typeface="Palatino Linotype"/>
                <a:cs typeface="Palatino Linotype"/>
              </a:rPr>
              <a:t>rendimiento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60" dirty="0">
                <a:latin typeface="Palatino Linotype"/>
                <a:cs typeface="Palatino Linotype"/>
              </a:rPr>
              <a:t>computable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que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se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obtiene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teniendo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en </a:t>
            </a:r>
            <a:r>
              <a:rPr sz="2600" dirty="0">
                <a:latin typeface="Palatino Linotype"/>
                <a:cs typeface="Palatino Linotype"/>
              </a:rPr>
              <a:t>cuenta</a:t>
            </a:r>
            <a:r>
              <a:rPr sz="2600" spc="-6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siguiente:</a:t>
            </a:r>
            <a:endParaRPr sz="2600" dirty="0">
              <a:latin typeface="Palatino Linotype"/>
              <a:cs typeface="Palatino Linotype"/>
            </a:endParaRPr>
          </a:p>
          <a:p>
            <a:pPr marL="1292860">
              <a:lnSpc>
                <a:spcPct val="100000"/>
              </a:lnSpc>
              <a:spcBef>
                <a:spcPts val="475"/>
              </a:spcBef>
            </a:pPr>
            <a:r>
              <a:rPr sz="2600" spc="-40" dirty="0">
                <a:latin typeface="Palatino Linotype"/>
                <a:cs typeface="Palatino Linotype"/>
              </a:rPr>
              <a:t>Autónomos</a:t>
            </a:r>
            <a:r>
              <a:rPr sz="2600" spc="-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75" dirty="0">
                <a:latin typeface="Palatino Linotype"/>
                <a:cs typeface="Palatino Linotype"/>
              </a:rPr>
              <a:t> 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estimación</a:t>
            </a:r>
            <a:r>
              <a:rPr sz="2600" b="1" u="heavy" spc="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directa:</a:t>
            </a:r>
            <a:endParaRPr sz="2600" dirty="0">
              <a:latin typeface="Cambria"/>
              <a:cs typeface="Cambria"/>
            </a:endParaRPr>
          </a:p>
          <a:p>
            <a:pPr marL="1696085" marR="7620">
              <a:lnSpc>
                <a:spcPct val="115399"/>
              </a:lnSpc>
              <a:tabLst>
                <a:tab pos="2732405" algn="l"/>
                <a:tab pos="3309620" algn="l"/>
                <a:tab pos="5364480" algn="l"/>
                <a:tab pos="6296025" algn="l"/>
                <a:tab pos="7822565" algn="l"/>
                <a:tab pos="8470265" algn="l"/>
                <a:tab pos="8879840" algn="l"/>
                <a:tab pos="10494645" algn="l"/>
                <a:tab pos="11142345" algn="l"/>
                <a:tab pos="11780520" algn="l"/>
                <a:tab pos="13545819" algn="l"/>
                <a:tab pos="15632430" algn="l"/>
              </a:tabLst>
            </a:pPr>
            <a:r>
              <a:rPr sz="2600" spc="-10" dirty="0">
                <a:latin typeface="Palatino Linotype"/>
                <a:cs typeface="Palatino Linotype"/>
              </a:rPr>
              <a:t>Todos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los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rendimientos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netos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obtenidos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por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el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autónomo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por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sus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actividades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profesionales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10" dirty="0">
                <a:latin typeface="Palatino Linotype"/>
                <a:cs typeface="Palatino Linotype"/>
              </a:rPr>
              <a:t>o </a:t>
            </a:r>
            <a:r>
              <a:rPr sz="2600" dirty="0">
                <a:latin typeface="Palatino Linotype"/>
                <a:cs typeface="Palatino Linotype"/>
              </a:rPr>
              <a:t>económicas,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cada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año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natural</a:t>
            </a:r>
            <a:endParaRPr sz="2600" dirty="0">
              <a:latin typeface="Palatino Linotype"/>
              <a:cs typeface="Palatino Linotype"/>
            </a:endParaRPr>
          </a:p>
          <a:p>
            <a:pPr marL="1696085" marR="10160">
              <a:lnSpc>
                <a:spcPct val="115399"/>
              </a:lnSpc>
            </a:pPr>
            <a:r>
              <a:rPr sz="2600" dirty="0">
                <a:latin typeface="Palatino Linotype"/>
                <a:cs typeface="Palatino Linotype"/>
              </a:rPr>
              <a:t>A</a:t>
            </a:r>
            <a:r>
              <a:rPr sz="2600" spc="10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anterior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hay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que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restarle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los</a:t>
            </a:r>
            <a:r>
              <a:rPr sz="2600" spc="10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gastos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spc="-75" dirty="0">
                <a:latin typeface="Palatino Linotype"/>
                <a:cs typeface="Palatino Linotype"/>
              </a:rPr>
              <a:t>deducibles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spc="-40" dirty="0">
                <a:latin typeface="Palatino Linotype"/>
                <a:cs typeface="Palatino Linotype"/>
              </a:rPr>
              <a:t>de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spc="-30" dirty="0">
                <a:latin typeface="Palatino Linotype"/>
                <a:cs typeface="Palatino Linotype"/>
              </a:rPr>
              <a:t>acuerdo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con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previsto</a:t>
            </a:r>
            <a:r>
              <a:rPr sz="2600" spc="10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las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normas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del </a:t>
            </a:r>
            <a:r>
              <a:rPr sz="2600" spc="-20" dirty="0">
                <a:latin typeface="Palatino Linotype"/>
                <a:cs typeface="Palatino Linotype"/>
              </a:rPr>
              <a:t>IRPF</a:t>
            </a:r>
            <a:r>
              <a:rPr lang="es-ES" sz="2600" spc="-20" dirty="0">
                <a:latin typeface="Palatino Linotype"/>
                <a:cs typeface="Palatino Linotype"/>
              </a:rPr>
              <a:t>      </a:t>
            </a:r>
            <a:endParaRPr sz="2600" dirty="0">
              <a:latin typeface="Palatino Linotype"/>
              <a:cs typeface="Palatino Linotype"/>
            </a:endParaRPr>
          </a:p>
          <a:p>
            <a:pPr marL="1696085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latin typeface="Palatino Linotype"/>
                <a:cs typeface="Palatino Linotype"/>
              </a:rPr>
              <a:t>Sumarle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la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cuota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autónomos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y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restarle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un</a:t>
            </a:r>
            <a:r>
              <a:rPr sz="2600" spc="-25" dirty="0">
                <a:latin typeface="Palatino Linotype"/>
                <a:cs typeface="Palatino Linotype"/>
              </a:rPr>
              <a:t> 7%</a:t>
            </a:r>
            <a:endParaRPr sz="2600" dirty="0">
              <a:latin typeface="Palatino Linotype"/>
              <a:cs typeface="Palatino Linotype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33976" y="9583699"/>
            <a:ext cx="1381123" cy="600073"/>
          </a:xfrm>
          <a:prstGeom prst="rect">
            <a:avLst/>
          </a:prstGeom>
        </p:spPr>
      </p:pic>
      <p:pic>
        <p:nvPicPr>
          <p:cNvPr id="15" name="Imagen 14" descr="Imagen que contiene dibujo, cuarto&#10;&#10;Descripción generada automáticamente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E72F398-13A8-9EEF-D14E-E5F28752E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457" y="674348"/>
            <a:ext cx="1134834" cy="591258"/>
          </a:xfrm>
          <a:prstGeom prst="rect">
            <a:avLst/>
          </a:prstGeom>
        </p:spPr>
      </p:pic>
      <p:sp>
        <p:nvSpPr>
          <p:cNvPr id="16" name="CuadroTexto 15">
            <a:hlinkClick r:id="rId8"/>
            <a:extLst>
              <a:ext uri="{FF2B5EF4-FFF2-40B4-BE49-F238E27FC236}">
                <a16:creationId xmlns:a16="http://schemas.microsoft.com/office/drawing/2014/main" id="{EE4CDE0A-D3E0-9780-59C2-29112DDEF643}"/>
              </a:ext>
            </a:extLst>
          </p:cNvPr>
          <p:cNvSpPr txBox="1"/>
          <p:nvPr/>
        </p:nvSpPr>
        <p:spPr>
          <a:xfrm>
            <a:off x="3581400" y="8420100"/>
            <a:ext cx="58674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n>
                  <a:solidFill>
                    <a:schemeClr val="accent1"/>
                  </a:solidFill>
                </a:ln>
              </a:rPr>
              <a:t>GASTOS DEDUCIBLES EN ESTIMACION DIRECTA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4994" y="1291408"/>
            <a:ext cx="14573250" cy="9525"/>
          </a:xfrm>
          <a:custGeom>
            <a:avLst/>
            <a:gdLst/>
            <a:ahLst/>
            <a:cxnLst/>
            <a:rect l="l" t="t" r="r" b="b"/>
            <a:pathLst>
              <a:path w="14573250" h="9525">
                <a:moveTo>
                  <a:pt x="14573250" y="0"/>
                </a:moveTo>
                <a:lnTo>
                  <a:pt x="14573250" y="9525"/>
                </a:lnTo>
                <a:lnTo>
                  <a:pt x="0" y="9525"/>
                </a:lnTo>
                <a:lnTo>
                  <a:pt x="0" y="0"/>
                </a:lnTo>
                <a:lnTo>
                  <a:pt x="14573250" y="0"/>
                </a:lnTo>
                <a:close/>
              </a:path>
            </a:pathLst>
          </a:custGeom>
          <a:solidFill>
            <a:srgbClr val="2047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814" y="51853"/>
            <a:ext cx="1217930" cy="1217930"/>
          </a:xfrm>
          <a:custGeom>
            <a:avLst/>
            <a:gdLst/>
            <a:ahLst/>
            <a:cxnLst/>
            <a:rect l="l" t="t" r="r" b="b"/>
            <a:pathLst>
              <a:path w="1217930" h="1217930">
                <a:moveTo>
                  <a:pt x="664768" y="457327"/>
                </a:moveTo>
                <a:lnTo>
                  <a:pt x="610298" y="457327"/>
                </a:lnTo>
                <a:lnTo>
                  <a:pt x="509257" y="537768"/>
                </a:lnTo>
                <a:lnTo>
                  <a:pt x="541248" y="577672"/>
                </a:lnTo>
                <a:lnTo>
                  <a:pt x="577354" y="548855"/>
                </a:lnTo>
                <a:lnTo>
                  <a:pt x="581101" y="545706"/>
                </a:lnTo>
                <a:lnTo>
                  <a:pt x="586143" y="541058"/>
                </a:lnTo>
                <a:lnTo>
                  <a:pt x="592493" y="534911"/>
                </a:lnTo>
                <a:lnTo>
                  <a:pt x="600163" y="527316"/>
                </a:lnTo>
                <a:lnTo>
                  <a:pt x="599211" y="559943"/>
                </a:lnTo>
                <a:lnTo>
                  <a:pt x="598576" y="589711"/>
                </a:lnTo>
                <a:lnTo>
                  <a:pt x="598576" y="770864"/>
                </a:lnTo>
                <a:lnTo>
                  <a:pt x="664768" y="770864"/>
                </a:lnTo>
                <a:lnTo>
                  <a:pt x="664768" y="527316"/>
                </a:lnTo>
                <a:lnTo>
                  <a:pt x="664768" y="457327"/>
                </a:lnTo>
                <a:close/>
              </a:path>
              <a:path w="1217930" h="1217930">
                <a:moveTo>
                  <a:pt x="1217422" y="608711"/>
                </a:moveTo>
                <a:lnTo>
                  <a:pt x="1215580" y="561200"/>
                </a:lnTo>
                <a:lnTo>
                  <a:pt x="1210170" y="514680"/>
                </a:lnTo>
                <a:lnTo>
                  <a:pt x="1201318" y="469290"/>
                </a:lnTo>
                <a:lnTo>
                  <a:pt x="1189151" y="425157"/>
                </a:lnTo>
                <a:lnTo>
                  <a:pt x="1181315" y="403313"/>
                </a:lnTo>
                <a:lnTo>
                  <a:pt x="1181315" y="608711"/>
                </a:lnTo>
                <a:lnTo>
                  <a:pt x="1179410" y="655612"/>
                </a:lnTo>
                <a:lnTo>
                  <a:pt x="1173810" y="701471"/>
                </a:lnTo>
                <a:lnTo>
                  <a:pt x="1164640" y="746163"/>
                </a:lnTo>
                <a:lnTo>
                  <a:pt x="1152080" y="789508"/>
                </a:lnTo>
                <a:lnTo>
                  <a:pt x="1136243" y="831392"/>
                </a:lnTo>
                <a:lnTo>
                  <a:pt x="1117307" y="871639"/>
                </a:lnTo>
                <a:lnTo>
                  <a:pt x="1095413" y="910120"/>
                </a:lnTo>
                <a:lnTo>
                  <a:pt x="1070698" y="946670"/>
                </a:lnTo>
                <a:lnTo>
                  <a:pt x="1043317" y="981163"/>
                </a:lnTo>
                <a:lnTo>
                  <a:pt x="1013421" y="1013421"/>
                </a:lnTo>
                <a:lnTo>
                  <a:pt x="981151" y="1043317"/>
                </a:lnTo>
                <a:lnTo>
                  <a:pt x="946670" y="1070698"/>
                </a:lnTo>
                <a:lnTo>
                  <a:pt x="910120" y="1095413"/>
                </a:lnTo>
                <a:lnTo>
                  <a:pt x="871639" y="1117307"/>
                </a:lnTo>
                <a:lnTo>
                  <a:pt x="831392" y="1136243"/>
                </a:lnTo>
                <a:lnTo>
                  <a:pt x="789508" y="1152080"/>
                </a:lnTo>
                <a:lnTo>
                  <a:pt x="746150" y="1164640"/>
                </a:lnTo>
                <a:lnTo>
                  <a:pt x="701471" y="1173810"/>
                </a:lnTo>
                <a:lnTo>
                  <a:pt x="655599" y="1179410"/>
                </a:lnTo>
                <a:lnTo>
                  <a:pt x="608711" y="1181315"/>
                </a:lnTo>
                <a:lnTo>
                  <a:pt x="561809" y="1179410"/>
                </a:lnTo>
                <a:lnTo>
                  <a:pt x="515950" y="1173810"/>
                </a:lnTo>
                <a:lnTo>
                  <a:pt x="471258" y="1164640"/>
                </a:lnTo>
                <a:lnTo>
                  <a:pt x="427901" y="1152080"/>
                </a:lnTo>
                <a:lnTo>
                  <a:pt x="386029" y="1136243"/>
                </a:lnTo>
                <a:lnTo>
                  <a:pt x="345782" y="1117307"/>
                </a:lnTo>
                <a:lnTo>
                  <a:pt x="307301" y="1095413"/>
                </a:lnTo>
                <a:lnTo>
                  <a:pt x="270751" y="1070698"/>
                </a:lnTo>
                <a:lnTo>
                  <a:pt x="236258" y="1043317"/>
                </a:lnTo>
                <a:lnTo>
                  <a:pt x="204000" y="1013421"/>
                </a:lnTo>
                <a:lnTo>
                  <a:pt x="174104" y="981163"/>
                </a:lnTo>
                <a:lnTo>
                  <a:pt x="146723" y="946670"/>
                </a:lnTo>
                <a:lnTo>
                  <a:pt x="122008" y="910120"/>
                </a:lnTo>
                <a:lnTo>
                  <a:pt x="100114" y="871639"/>
                </a:lnTo>
                <a:lnTo>
                  <a:pt x="81165" y="831392"/>
                </a:lnTo>
                <a:lnTo>
                  <a:pt x="65341" y="789508"/>
                </a:lnTo>
                <a:lnTo>
                  <a:pt x="52768" y="746163"/>
                </a:lnTo>
                <a:lnTo>
                  <a:pt x="43611" y="701471"/>
                </a:lnTo>
                <a:lnTo>
                  <a:pt x="38011" y="655612"/>
                </a:lnTo>
                <a:lnTo>
                  <a:pt x="36106" y="608711"/>
                </a:lnTo>
                <a:lnTo>
                  <a:pt x="38011" y="561809"/>
                </a:lnTo>
                <a:lnTo>
                  <a:pt x="43611" y="515950"/>
                </a:lnTo>
                <a:lnTo>
                  <a:pt x="52768" y="471271"/>
                </a:lnTo>
                <a:lnTo>
                  <a:pt x="65341" y="427913"/>
                </a:lnTo>
                <a:lnTo>
                  <a:pt x="81165" y="386029"/>
                </a:lnTo>
                <a:lnTo>
                  <a:pt x="100114" y="345782"/>
                </a:lnTo>
                <a:lnTo>
                  <a:pt x="122008" y="307301"/>
                </a:lnTo>
                <a:lnTo>
                  <a:pt x="146723" y="270751"/>
                </a:lnTo>
                <a:lnTo>
                  <a:pt x="174104" y="236258"/>
                </a:lnTo>
                <a:lnTo>
                  <a:pt x="204000" y="204000"/>
                </a:lnTo>
                <a:lnTo>
                  <a:pt x="236258" y="174104"/>
                </a:lnTo>
                <a:lnTo>
                  <a:pt x="270751" y="146723"/>
                </a:lnTo>
                <a:lnTo>
                  <a:pt x="307301" y="122008"/>
                </a:lnTo>
                <a:lnTo>
                  <a:pt x="345782" y="100114"/>
                </a:lnTo>
                <a:lnTo>
                  <a:pt x="386029" y="81178"/>
                </a:lnTo>
                <a:lnTo>
                  <a:pt x="427901" y="65341"/>
                </a:lnTo>
                <a:lnTo>
                  <a:pt x="471258" y="52781"/>
                </a:lnTo>
                <a:lnTo>
                  <a:pt x="515950" y="43611"/>
                </a:lnTo>
                <a:lnTo>
                  <a:pt x="561809" y="38011"/>
                </a:lnTo>
                <a:lnTo>
                  <a:pt x="608711" y="36106"/>
                </a:lnTo>
                <a:lnTo>
                  <a:pt x="655599" y="38011"/>
                </a:lnTo>
                <a:lnTo>
                  <a:pt x="701471" y="43611"/>
                </a:lnTo>
                <a:lnTo>
                  <a:pt x="746150" y="52781"/>
                </a:lnTo>
                <a:lnTo>
                  <a:pt x="789508" y="65341"/>
                </a:lnTo>
                <a:lnTo>
                  <a:pt x="831392" y="81178"/>
                </a:lnTo>
                <a:lnTo>
                  <a:pt x="871639" y="100114"/>
                </a:lnTo>
                <a:lnTo>
                  <a:pt x="910120" y="122008"/>
                </a:lnTo>
                <a:lnTo>
                  <a:pt x="946670" y="146723"/>
                </a:lnTo>
                <a:lnTo>
                  <a:pt x="981151" y="174104"/>
                </a:lnTo>
                <a:lnTo>
                  <a:pt x="1013421" y="204000"/>
                </a:lnTo>
                <a:lnTo>
                  <a:pt x="1043317" y="236258"/>
                </a:lnTo>
                <a:lnTo>
                  <a:pt x="1070698" y="270751"/>
                </a:lnTo>
                <a:lnTo>
                  <a:pt x="1095413" y="307301"/>
                </a:lnTo>
                <a:lnTo>
                  <a:pt x="1117307" y="345782"/>
                </a:lnTo>
                <a:lnTo>
                  <a:pt x="1136243" y="386029"/>
                </a:lnTo>
                <a:lnTo>
                  <a:pt x="1152080" y="427913"/>
                </a:lnTo>
                <a:lnTo>
                  <a:pt x="1164640" y="471271"/>
                </a:lnTo>
                <a:lnTo>
                  <a:pt x="1173810" y="515950"/>
                </a:lnTo>
                <a:lnTo>
                  <a:pt x="1179410" y="561809"/>
                </a:lnTo>
                <a:lnTo>
                  <a:pt x="1181315" y="608711"/>
                </a:lnTo>
                <a:lnTo>
                  <a:pt x="1181315" y="403313"/>
                </a:lnTo>
                <a:lnTo>
                  <a:pt x="1155471" y="341223"/>
                </a:lnTo>
                <a:lnTo>
                  <a:pt x="1134211" y="301688"/>
                </a:lnTo>
                <a:lnTo>
                  <a:pt x="1110183" y="263969"/>
                </a:lnTo>
                <a:lnTo>
                  <a:pt x="1083538" y="228193"/>
                </a:lnTo>
                <a:lnTo>
                  <a:pt x="1054404" y="194487"/>
                </a:lnTo>
                <a:lnTo>
                  <a:pt x="1022921" y="163004"/>
                </a:lnTo>
                <a:lnTo>
                  <a:pt x="989228" y="133883"/>
                </a:lnTo>
                <a:lnTo>
                  <a:pt x="953452" y="107238"/>
                </a:lnTo>
                <a:lnTo>
                  <a:pt x="915720" y="83210"/>
                </a:lnTo>
                <a:lnTo>
                  <a:pt x="876198" y="61950"/>
                </a:lnTo>
                <a:lnTo>
                  <a:pt x="835050" y="43611"/>
                </a:lnTo>
                <a:lnTo>
                  <a:pt x="814133" y="36106"/>
                </a:lnTo>
                <a:lnTo>
                  <a:pt x="792264" y="28257"/>
                </a:lnTo>
                <a:lnTo>
                  <a:pt x="748131" y="16103"/>
                </a:lnTo>
                <a:lnTo>
                  <a:pt x="702741" y="7251"/>
                </a:lnTo>
                <a:lnTo>
                  <a:pt x="656221" y="1841"/>
                </a:lnTo>
                <a:lnTo>
                  <a:pt x="608711" y="0"/>
                </a:lnTo>
                <a:lnTo>
                  <a:pt x="561200" y="1841"/>
                </a:lnTo>
                <a:lnTo>
                  <a:pt x="514680" y="7251"/>
                </a:lnTo>
                <a:lnTo>
                  <a:pt x="469290" y="16103"/>
                </a:lnTo>
                <a:lnTo>
                  <a:pt x="425157" y="28257"/>
                </a:lnTo>
                <a:lnTo>
                  <a:pt x="382422" y="43586"/>
                </a:lnTo>
                <a:lnTo>
                  <a:pt x="341223" y="61950"/>
                </a:lnTo>
                <a:lnTo>
                  <a:pt x="301688" y="83210"/>
                </a:lnTo>
                <a:lnTo>
                  <a:pt x="263969" y="107238"/>
                </a:lnTo>
                <a:lnTo>
                  <a:pt x="228193" y="133883"/>
                </a:lnTo>
                <a:lnTo>
                  <a:pt x="194487" y="163004"/>
                </a:lnTo>
                <a:lnTo>
                  <a:pt x="163004" y="194487"/>
                </a:lnTo>
                <a:lnTo>
                  <a:pt x="133870" y="228193"/>
                </a:lnTo>
                <a:lnTo>
                  <a:pt x="107226" y="263969"/>
                </a:lnTo>
                <a:lnTo>
                  <a:pt x="83210" y="301688"/>
                </a:lnTo>
                <a:lnTo>
                  <a:pt x="61950" y="341223"/>
                </a:lnTo>
                <a:lnTo>
                  <a:pt x="43586" y="382422"/>
                </a:lnTo>
                <a:lnTo>
                  <a:pt x="28257" y="425157"/>
                </a:lnTo>
                <a:lnTo>
                  <a:pt x="16103" y="469290"/>
                </a:lnTo>
                <a:lnTo>
                  <a:pt x="7251" y="514680"/>
                </a:lnTo>
                <a:lnTo>
                  <a:pt x="1828" y="561200"/>
                </a:lnTo>
                <a:lnTo>
                  <a:pt x="0" y="608711"/>
                </a:lnTo>
                <a:lnTo>
                  <a:pt x="1828" y="656221"/>
                </a:lnTo>
                <a:lnTo>
                  <a:pt x="7251" y="702741"/>
                </a:lnTo>
                <a:lnTo>
                  <a:pt x="16103" y="748131"/>
                </a:lnTo>
                <a:lnTo>
                  <a:pt x="28257" y="792264"/>
                </a:lnTo>
                <a:lnTo>
                  <a:pt x="43586" y="834999"/>
                </a:lnTo>
                <a:lnTo>
                  <a:pt x="61950" y="876198"/>
                </a:lnTo>
                <a:lnTo>
                  <a:pt x="83210" y="915733"/>
                </a:lnTo>
                <a:lnTo>
                  <a:pt x="107226" y="953452"/>
                </a:lnTo>
                <a:lnTo>
                  <a:pt x="133870" y="989228"/>
                </a:lnTo>
                <a:lnTo>
                  <a:pt x="163004" y="1022934"/>
                </a:lnTo>
                <a:lnTo>
                  <a:pt x="194487" y="1054417"/>
                </a:lnTo>
                <a:lnTo>
                  <a:pt x="228193" y="1083551"/>
                </a:lnTo>
                <a:lnTo>
                  <a:pt x="263969" y="1110183"/>
                </a:lnTo>
                <a:lnTo>
                  <a:pt x="301688" y="1134211"/>
                </a:lnTo>
                <a:lnTo>
                  <a:pt x="341223" y="1155471"/>
                </a:lnTo>
                <a:lnTo>
                  <a:pt x="382371" y="1173810"/>
                </a:lnTo>
                <a:lnTo>
                  <a:pt x="425157" y="1189164"/>
                </a:lnTo>
                <a:lnTo>
                  <a:pt x="469290" y="1201318"/>
                </a:lnTo>
                <a:lnTo>
                  <a:pt x="514680" y="1210170"/>
                </a:lnTo>
                <a:lnTo>
                  <a:pt x="561200" y="1215580"/>
                </a:lnTo>
                <a:lnTo>
                  <a:pt x="608711" y="1217422"/>
                </a:lnTo>
                <a:lnTo>
                  <a:pt x="656221" y="1215580"/>
                </a:lnTo>
                <a:lnTo>
                  <a:pt x="702741" y="1210170"/>
                </a:lnTo>
                <a:lnTo>
                  <a:pt x="748131" y="1201318"/>
                </a:lnTo>
                <a:lnTo>
                  <a:pt x="792264" y="1189164"/>
                </a:lnTo>
                <a:lnTo>
                  <a:pt x="814133" y="1181315"/>
                </a:lnTo>
                <a:lnTo>
                  <a:pt x="834999" y="1173835"/>
                </a:lnTo>
                <a:lnTo>
                  <a:pt x="876198" y="1155471"/>
                </a:lnTo>
                <a:lnTo>
                  <a:pt x="915720" y="1134211"/>
                </a:lnTo>
                <a:lnTo>
                  <a:pt x="953452" y="1110183"/>
                </a:lnTo>
                <a:lnTo>
                  <a:pt x="989228" y="1083551"/>
                </a:lnTo>
                <a:lnTo>
                  <a:pt x="1022921" y="1054417"/>
                </a:lnTo>
                <a:lnTo>
                  <a:pt x="1054404" y="1022934"/>
                </a:lnTo>
                <a:lnTo>
                  <a:pt x="1083538" y="989228"/>
                </a:lnTo>
                <a:lnTo>
                  <a:pt x="1110183" y="953452"/>
                </a:lnTo>
                <a:lnTo>
                  <a:pt x="1134211" y="915733"/>
                </a:lnTo>
                <a:lnTo>
                  <a:pt x="1155471" y="876198"/>
                </a:lnTo>
                <a:lnTo>
                  <a:pt x="1173822" y="834999"/>
                </a:lnTo>
                <a:lnTo>
                  <a:pt x="1189151" y="792264"/>
                </a:lnTo>
                <a:lnTo>
                  <a:pt x="1201318" y="748131"/>
                </a:lnTo>
                <a:lnTo>
                  <a:pt x="1210170" y="702741"/>
                </a:lnTo>
                <a:lnTo>
                  <a:pt x="1215580" y="656221"/>
                </a:lnTo>
                <a:lnTo>
                  <a:pt x="1217422" y="608711"/>
                </a:lnTo>
                <a:close/>
              </a:path>
            </a:pathLst>
          </a:custGeom>
          <a:solidFill>
            <a:srgbClr val="2047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932" y="9038118"/>
            <a:ext cx="2495549" cy="109537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827782" y="228288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76200"/>
                </a:lnTo>
                <a:lnTo>
                  <a:pt x="0" y="0"/>
                </a:lnTo>
                <a:lnTo>
                  <a:pt x="76200" y="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7782" y="365448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76200"/>
                </a:lnTo>
                <a:lnTo>
                  <a:pt x="0" y="0"/>
                </a:lnTo>
                <a:lnTo>
                  <a:pt x="76200" y="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7782" y="456888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76200"/>
                </a:lnTo>
                <a:lnTo>
                  <a:pt x="0" y="0"/>
                </a:lnTo>
                <a:lnTo>
                  <a:pt x="76200" y="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044" y="5021327"/>
            <a:ext cx="85725" cy="8572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827782" y="594048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76200"/>
                </a:lnTo>
                <a:lnTo>
                  <a:pt x="0" y="0"/>
                </a:lnTo>
                <a:lnTo>
                  <a:pt x="76200" y="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70842" y="4736517"/>
            <a:ext cx="972756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  <a:tabLst>
                <a:tab pos="1935480" algn="l"/>
                <a:tab pos="3830320" algn="l"/>
                <a:tab pos="4973955" algn="l"/>
                <a:tab pos="5810250" algn="l"/>
                <a:tab pos="7306309" algn="l"/>
                <a:tab pos="7971790" algn="l"/>
              </a:tabLst>
            </a:pPr>
            <a:r>
              <a:rPr sz="2600" b="1" u="heavy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Autónomo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	</a:t>
            </a:r>
            <a:r>
              <a:rPr sz="2600" b="1" u="heavy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societario:</a:t>
            </a:r>
            <a:r>
              <a:rPr sz="2600" b="1" dirty="0">
                <a:latin typeface="Cambria"/>
                <a:cs typeface="Cambria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Tiene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que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calcular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su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55" dirty="0">
                <a:latin typeface="Palatino Linotype"/>
                <a:cs typeface="Palatino Linotype"/>
              </a:rPr>
              <a:t>rendimiento </a:t>
            </a:r>
            <a:r>
              <a:rPr sz="2600" spc="-65" dirty="0">
                <a:latin typeface="Palatino Linotype"/>
                <a:cs typeface="Palatino Linotype"/>
              </a:rPr>
              <a:t>computable </a:t>
            </a:r>
            <a:r>
              <a:rPr sz="2600" spc="-85" dirty="0">
                <a:latin typeface="Palatino Linotype"/>
                <a:cs typeface="Palatino Linotype"/>
              </a:rPr>
              <a:t>que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se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obtiene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spc="-40" dirty="0">
                <a:latin typeface="Palatino Linotype"/>
                <a:cs typeface="Palatino Linotype"/>
              </a:rPr>
              <a:t>teniendo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cuenta</a:t>
            </a:r>
            <a:r>
              <a:rPr sz="2600" spc="-6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</a:t>
            </a:r>
            <a:r>
              <a:rPr sz="2600" spc="-60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siguiente:</a:t>
            </a:r>
            <a:endParaRPr sz="2600" dirty="0">
              <a:latin typeface="Palatino Linotype"/>
              <a:cs typeface="Palatino Linotype"/>
            </a:endParaRPr>
          </a:p>
          <a:p>
            <a:pPr marL="574040">
              <a:lnSpc>
                <a:spcPct val="100000"/>
              </a:lnSpc>
              <a:spcBef>
                <a:spcPts val="480"/>
              </a:spcBef>
            </a:pPr>
            <a:r>
              <a:rPr sz="2600" spc="-10" dirty="0">
                <a:latin typeface="Palatino Linotype"/>
                <a:cs typeface="Palatino Linotype"/>
              </a:rPr>
              <a:t>Todos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los</a:t>
            </a:r>
            <a:r>
              <a:rPr sz="2600" spc="110" dirty="0">
                <a:latin typeface="Palatino Linotype"/>
                <a:cs typeface="Palatino Linotype"/>
              </a:rPr>
              <a:t> </a:t>
            </a:r>
            <a:r>
              <a:rPr sz="2600" spc="-20" dirty="0">
                <a:latin typeface="Palatino Linotype"/>
                <a:cs typeface="Palatino Linotype"/>
              </a:rPr>
              <a:t>rendimientos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dinerarios</a:t>
            </a:r>
            <a:r>
              <a:rPr sz="2600" spc="1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o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110" dirty="0">
                <a:latin typeface="Palatino Linotype"/>
                <a:cs typeface="Palatino Linotype"/>
              </a:rPr>
              <a:t> </a:t>
            </a:r>
            <a:r>
              <a:rPr sz="2600" spc="-20" dirty="0">
                <a:latin typeface="Palatino Linotype"/>
                <a:cs typeface="Palatino Linotype"/>
              </a:rPr>
              <a:t>especie</a:t>
            </a:r>
            <a:r>
              <a:rPr sz="2600" spc="110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que</a:t>
            </a:r>
            <a:r>
              <a:rPr sz="2600" spc="10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deriven</a:t>
            </a:r>
            <a:r>
              <a:rPr sz="2600" spc="110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de</a:t>
            </a:r>
            <a:endParaRPr sz="2600" dirty="0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28500" y="1536117"/>
            <a:ext cx="9567545" cy="32258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600" spc="-40" dirty="0">
                <a:latin typeface="Palatino Linotype"/>
                <a:cs typeface="Palatino Linotype"/>
              </a:rPr>
              <a:t>Autónomos</a:t>
            </a:r>
            <a:r>
              <a:rPr sz="2600" spc="-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75" dirty="0">
                <a:latin typeface="Palatino Linotype"/>
                <a:cs typeface="Palatino Linotype"/>
              </a:rPr>
              <a:t> </a:t>
            </a:r>
            <a:r>
              <a:rPr sz="2600" b="1" u="heavy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estimación</a:t>
            </a:r>
            <a:r>
              <a:rPr sz="2600" b="1" u="heavy" spc="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ob</a:t>
            </a:r>
            <a:r>
              <a:rPr sz="2600" b="1" spc="-10" dirty="0">
                <a:latin typeface="Cambria"/>
                <a:cs typeface="Cambria"/>
              </a:rPr>
              <a:t>je</a:t>
            </a:r>
            <a:r>
              <a:rPr sz="2600" b="1" u="heavy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tiva:</a:t>
            </a:r>
            <a:endParaRPr sz="2600">
              <a:latin typeface="Cambria"/>
              <a:cs typeface="Cambria"/>
            </a:endParaRPr>
          </a:p>
          <a:p>
            <a:pPr marL="415925" marR="5080" algn="just">
              <a:lnSpc>
                <a:spcPct val="115399"/>
              </a:lnSpc>
            </a:pPr>
            <a:r>
              <a:rPr sz="2600" dirty="0">
                <a:latin typeface="Palatino Linotype"/>
                <a:cs typeface="Palatino Linotype"/>
              </a:rPr>
              <a:t>Rendimiento</a:t>
            </a:r>
            <a:r>
              <a:rPr sz="2600" spc="3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neto</a:t>
            </a:r>
            <a:r>
              <a:rPr sz="2600" spc="3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previo</a:t>
            </a:r>
            <a:r>
              <a:rPr sz="2600" spc="3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minorado</a:t>
            </a:r>
            <a:r>
              <a:rPr sz="2600" spc="3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3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el</a:t>
            </a:r>
            <a:r>
              <a:rPr sz="2600" spc="3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caso</a:t>
            </a:r>
            <a:r>
              <a:rPr sz="2600" spc="3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de</a:t>
            </a:r>
            <a:r>
              <a:rPr sz="2600" spc="320" dirty="0">
                <a:latin typeface="Palatino Linotype"/>
                <a:cs typeface="Palatino Linotype"/>
              </a:rPr>
              <a:t> </a:t>
            </a:r>
            <a:r>
              <a:rPr sz="2600" spc="-30" dirty="0">
                <a:latin typeface="Palatino Linotype"/>
                <a:cs typeface="Palatino Linotype"/>
              </a:rPr>
              <a:t>actividades </a:t>
            </a:r>
            <a:r>
              <a:rPr sz="2600" dirty="0">
                <a:latin typeface="Palatino Linotype"/>
                <a:cs typeface="Palatino Linotype"/>
              </a:rPr>
              <a:t>agrícolas,</a:t>
            </a:r>
            <a:r>
              <a:rPr sz="2600" spc="2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forestales</a:t>
            </a:r>
            <a:r>
              <a:rPr sz="2600" spc="2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y</a:t>
            </a:r>
            <a:r>
              <a:rPr sz="2600" spc="2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ganaderas</a:t>
            </a:r>
            <a:r>
              <a:rPr sz="2600" spc="2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y</a:t>
            </a:r>
            <a:r>
              <a:rPr sz="2600" spc="2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el</a:t>
            </a:r>
            <a:r>
              <a:rPr sz="2600" spc="210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rendimiento</a:t>
            </a:r>
            <a:r>
              <a:rPr sz="2600" spc="21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neto</a:t>
            </a:r>
            <a:r>
              <a:rPr sz="2600" spc="210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previo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el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resto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supuestos</a:t>
            </a:r>
            <a:endParaRPr sz="2600">
              <a:latin typeface="Palatino Linotype"/>
              <a:cs typeface="Palatino Linotype"/>
            </a:endParaRPr>
          </a:p>
          <a:p>
            <a:pPr marL="415925" marR="5080" algn="just">
              <a:lnSpc>
                <a:spcPct val="115399"/>
              </a:lnSpc>
            </a:pPr>
            <a:r>
              <a:rPr sz="2600" dirty="0">
                <a:latin typeface="Palatino Linotype"/>
                <a:cs typeface="Palatino Linotype"/>
              </a:rPr>
              <a:t>A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anterior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hay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que</a:t>
            </a:r>
            <a:r>
              <a:rPr sz="2600" spc="8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restarle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los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gastos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65" dirty="0">
                <a:latin typeface="Palatino Linotype"/>
                <a:cs typeface="Palatino Linotype"/>
              </a:rPr>
              <a:t>deducibles</a:t>
            </a:r>
            <a:r>
              <a:rPr sz="2600" spc="8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de</a:t>
            </a:r>
            <a:r>
              <a:rPr sz="2600" spc="75" dirty="0">
                <a:latin typeface="Palatino Linotype"/>
                <a:cs typeface="Palatino Linotype"/>
              </a:rPr>
              <a:t> </a:t>
            </a:r>
            <a:r>
              <a:rPr sz="2600" spc="-35" dirty="0">
                <a:latin typeface="Palatino Linotype"/>
                <a:cs typeface="Palatino Linotype"/>
              </a:rPr>
              <a:t>acuerdo </a:t>
            </a:r>
            <a:r>
              <a:rPr sz="2600" dirty="0">
                <a:latin typeface="Palatino Linotype"/>
                <a:cs typeface="Palatino Linotype"/>
              </a:rPr>
              <a:t>con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</a:t>
            </a:r>
            <a:r>
              <a:rPr sz="2600" spc="10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previsto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1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las</a:t>
            </a:r>
            <a:r>
              <a:rPr sz="2600" spc="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normas</a:t>
            </a:r>
            <a:r>
              <a:rPr sz="2600" spc="10" dirty="0">
                <a:latin typeface="Palatino Linotype"/>
                <a:cs typeface="Palatino Linotype"/>
              </a:rPr>
              <a:t> </a:t>
            </a:r>
            <a:r>
              <a:rPr sz="2600" spc="-90" dirty="0">
                <a:latin typeface="Palatino Linotype"/>
                <a:cs typeface="Palatino Linotype"/>
              </a:rPr>
              <a:t>del</a:t>
            </a:r>
            <a:r>
              <a:rPr sz="2600" spc="10" dirty="0">
                <a:latin typeface="Palatino Linotype"/>
                <a:cs typeface="Palatino Linotype"/>
              </a:rPr>
              <a:t> </a:t>
            </a:r>
            <a:r>
              <a:rPr sz="2600" spc="-20" dirty="0">
                <a:latin typeface="Palatino Linotype"/>
                <a:cs typeface="Palatino Linotype"/>
              </a:rPr>
              <a:t>IRPF</a:t>
            </a:r>
            <a:endParaRPr sz="2600">
              <a:latin typeface="Palatino Linotype"/>
              <a:cs typeface="Palatino Linotype"/>
            </a:endParaRPr>
          </a:p>
          <a:p>
            <a:pPr marL="415925" algn="just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latin typeface="Palatino Linotype"/>
                <a:cs typeface="Palatino Linotype"/>
              </a:rPr>
              <a:t>Sumarle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la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cuota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autónomos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y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restarle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un</a:t>
            </a:r>
            <a:r>
              <a:rPr sz="2600" spc="-25" dirty="0">
                <a:latin typeface="Palatino Linotype"/>
                <a:cs typeface="Palatino Linotype"/>
              </a:rPr>
              <a:t> 7%</a:t>
            </a:r>
            <a:endParaRPr sz="2600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32222" y="6169153"/>
            <a:ext cx="91617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0225" algn="l"/>
                <a:tab pos="2066289" algn="l"/>
                <a:tab pos="2708275" algn="l"/>
                <a:tab pos="4827905" algn="l"/>
                <a:tab pos="5468620" algn="l"/>
                <a:tab pos="6701155" algn="l"/>
                <a:tab pos="8317230" algn="l"/>
                <a:tab pos="8863965" algn="l"/>
              </a:tabLst>
            </a:pPr>
            <a:r>
              <a:rPr sz="2600" spc="-25" dirty="0">
                <a:latin typeface="Palatino Linotype"/>
                <a:cs typeface="Palatino Linotype"/>
              </a:rPr>
              <a:t>tu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sociedad,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los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rendimientos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del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trabajo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10" dirty="0">
                <a:latin typeface="Palatino Linotype"/>
                <a:cs typeface="Palatino Linotype"/>
              </a:rPr>
              <a:t>derivados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25" dirty="0">
                <a:latin typeface="Palatino Linotype"/>
                <a:cs typeface="Palatino Linotype"/>
              </a:rPr>
              <a:t>de</a:t>
            </a:r>
            <a:r>
              <a:rPr sz="2600" dirty="0">
                <a:latin typeface="Palatino Linotype"/>
                <a:cs typeface="Palatino Linotype"/>
              </a:rPr>
              <a:t>	</a:t>
            </a:r>
            <a:r>
              <a:rPr sz="2600" spc="-70" dirty="0">
                <a:latin typeface="Palatino Linotype"/>
                <a:cs typeface="Palatino Linotype"/>
              </a:rPr>
              <a:t>tu</a:t>
            </a:r>
            <a:endParaRPr sz="26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32222" y="6565317"/>
            <a:ext cx="916749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2600" dirty="0">
                <a:latin typeface="Palatino Linotype"/>
                <a:cs typeface="Palatino Linotype"/>
              </a:rPr>
              <a:t>actividad</a:t>
            </a:r>
            <a:r>
              <a:rPr sz="2600" spc="145" dirty="0">
                <a:latin typeface="Palatino Linotype"/>
                <a:cs typeface="Palatino Linotype"/>
              </a:rPr>
              <a:t> 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150" dirty="0">
                <a:latin typeface="Palatino Linotype"/>
                <a:cs typeface="Palatino Linotype"/>
              </a:rPr>
              <a:t>  </a:t>
            </a:r>
            <a:r>
              <a:rPr sz="2600" dirty="0">
                <a:latin typeface="Palatino Linotype"/>
                <a:cs typeface="Palatino Linotype"/>
              </a:rPr>
              <a:t>esa</a:t>
            </a:r>
            <a:r>
              <a:rPr sz="2600" spc="150" dirty="0">
                <a:latin typeface="Palatino Linotype"/>
                <a:cs typeface="Palatino Linotype"/>
              </a:rPr>
              <a:t>  </a:t>
            </a:r>
            <a:r>
              <a:rPr sz="2600" dirty="0">
                <a:latin typeface="Palatino Linotype"/>
                <a:cs typeface="Palatino Linotype"/>
              </a:rPr>
              <a:t>empresa</a:t>
            </a:r>
            <a:r>
              <a:rPr sz="2600" spc="150" dirty="0">
                <a:latin typeface="Palatino Linotype"/>
                <a:cs typeface="Palatino Linotype"/>
              </a:rPr>
              <a:t>  </a:t>
            </a:r>
            <a:r>
              <a:rPr sz="2600" dirty="0">
                <a:latin typeface="Palatino Linotype"/>
                <a:cs typeface="Palatino Linotype"/>
              </a:rPr>
              <a:t>y</a:t>
            </a:r>
            <a:r>
              <a:rPr sz="2600" spc="145" dirty="0">
                <a:latin typeface="Palatino Linotype"/>
                <a:cs typeface="Palatino Linotype"/>
              </a:rPr>
              <a:t>  </a:t>
            </a:r>
            <a:r>
              <a:rPr sz="2600" dirty="0">
                <a:latin typeface="Palatino Linotype"/>
                <a:cs typeface="Palatino Linotype"/>
              </a:rPr>
              <a:t>los</a:t>
            </a:r>
            <a:r>
              <a:rPr sz="2600" spc="150" dirty="0">
                <a:latin typeface="Palatino Linotype"/>
                <a:cs typeface="Palatino Linotype"/>
              </a:rPr>
              <a:t>  </a:t>
            </a:r>
            <a:r>
              <a:rPr sz="2600" dirty="0">
                <a:latin typeface="Palatino Linotype"/>
                <a:cs typeface="Palatino Linotype"/>
              </a:rPr>
              <a:t>rendimientos</a:t>
            </a:r>
            <a:r>
              <a:rPr sz="2600" spc="150" dirty="0">
                <a:latin typeface="Palatino Linotype"/>
                <a:cs typeface="Palatino Linotype"/>
              </a:rPr>
              <a:t>  </a:t>
            </a:r>
            <a:r>
              <a:rPr sz="2600" dirty="0">
                <a:latin typeface="Palatino Linotype"/>
                <a:cs typeface="Palatino Linotype"/>
              </a:rPr>
              <a:t>que</a:t>
            </a:r>
            <a:r>
              <a:rPr sz="2600" spc="150" dirty="0">
                <a:latin typeface="Palatino Linotype"/>
                <a:cs typeface="Palatino Linotype"/>
              </a:rPr>
              <a:t>  </a:t>
            </a:r>
            <a:r>
              <a:rPr sz="2600" spc="-85" dirty="0">
                <a:latin typeface="Palatino Linotype"/>
                <a:cs typeface="Palatino Linotype"/>
              </a:rPr>
              <a:t>puedas </a:t>
            </a:r>
            <a:r>
              <a:rPr sz="2600" dirty="0">
                <a:latin typeface="Palatino Linotype"/>
                <a:cs typeface="Palatino Linotype"/>
              </a:rPr>
              <a:t>obtener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de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tu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propia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actividad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económica.</a:t>
            </a:r>
            <a:r>
              <a:rPr sz="2600" spc="-4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También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la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spc="-50" dirty="0">
                <a:latin typeface="Palatino Linotype"/>
                <a:cs typeface="Palatino Linotype"/>
              </a:rPr>
              <a:t>totalidad </a:t>
            </a:r>
            <a:r>
              <a:rPr sz="2600" dirty="0">
                <a:latin typeface="Palatino Linotype"/>
                <a:cs typeface="Palatino Linotype"/>
              </a:rPr>
              <a:t>de</a:t>
            </a:r>
            <a:r>
              <a:rPr sz="2600" spc="459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los</a:t>
            </a:r>
            <a:r>
              <a:rPr sz="2600" spc="459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rendimientos</a:t>
            </a:r>
            <a:r>
              <a:rPr sz="2600" spc="46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íntegros</a:t>
            </a:r>
            <a:r>
              <a:rPr sz="2600" spc="459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de</a:t>
            </a:r>
            <a:r>
              <a:rPr sz="2600" spc="46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trabajo</a:t>
            </a:r>
            <a:r>
              <a:rPr sz="2600" spc="459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o</a:t>
            </a:r>
            <a:r>
              <a:rPr sz="2600" spc="46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capital</a:t>
            </a:r>
            <a:r>
              <a:rPr sz="2600" spc="459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mobiliario, </a:t>
            </a:r>
            <a:r>
              <a:rPr sz="2600" spc="-10" dirty="0">
                <a:latin typeface="Palatino Linotype"/>
                <a:cs typeface="Palatino Linotype"/>
              </a:rPr>
              <a:t>dinerarios</a:t>
            </a:r>
            <a:r>
              <a:rPr sz="2600" spc="-114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o</a:t>
            </a:r>
            <a:r>
              <a:rPr sz="2600" spc="-5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en</a:t>
            </a:r>
            <a:r>
              <a:rPr sz="2600" spc="-50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especie,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spc="-60" dirty="0">
                <a:latin typeface="Palatino Linotype"/>
                <a:cs typeface="Palatino Linotype"/>
              </a:rPr>
              <a:t>derivados</a:t>
            </a:r>
            <a:r>
              <a:rPr sz="2600" spc="-50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su</a:t>
            </a:r>
            <a:r>
              <a:rPr sz="2600" spc="-5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condición</a:t>
            </a:r>
            <a:r>
              <a:rPr sz="2600" spc="-45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20" dirty="0">
                <a:latin typeface="Palatino Linotype"/>
                <a:cs typeface="Palatino Linotype"/>
              </a:rPr>
              <a:t> </a:t>
            </a:r>
            <a:r>
              <a:rPr sz="2600" spc="-10" dirty="0">
                <a:latin typeface="Palatino Linotype"/>
                <a:cs typeface="Palatino Linotype"/>
              </a:rPr>
              <a:t>socios.</a:t>
            </a:r>
            <a:endParaRPr sz="2600">
              <a:latin typeface="Palatino Linotype"/>
              <a:cs typeface="Palatino Linotype"/>
            </a:endParaRPr>
          </a:p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latin typeface="Palatino Linotype"/>
                <a:cs typeface="Palatino Linotype"/>
              </a:rPr>
              <a:t>Sumarle</a:t>
            </a:r>
            <a:r>
              <a:rPr sz="2600" spc="-3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la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cuota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spc="-145" dirty="0">
                <a:latin typeface="Palatino Linotype"/>
                <a:cs typeface="Palatino Linotype"/>
              </a:rPr>
              <a:t>de</a:t>
            </a:r>
            <a:r>
              <a:rPr sz="2600" spc="-15" dirty="0">
                <a:latin typeface="Palatino Linotype"/>
                <a:cs typeface="Palatino Linotype"/>
              </a:rPr>
              <a:t> </a:t>
            </a:r>
            <a:r>
              <a:rPr sz="2600" spc="-25" dirty="0">
                <a:latin typeface="Palatino Linotype"/>
                <a:cs typeface="Palatino Linotype"/>
              </a:rPr>
              <a:t>autónomos</a:t>
            </a:r>
            <a:r>
              <a:rPr sz="2600" spc="-30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y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restarle</a:t>
            </a:r>
            <a:r>
              <a:rPr sz="2600" spc="-25" dirty="0">
                <a:latin typeface="Palatino Linotype"/>
                <a:cs typeface="Palatino Linotype"/>
              </a:rPr>
              <a:t> </a:t>
            </a:r>
            <a:r>
              <a:rPr sz="2600" dirty="0">
                <a:latin typeface="Palatino Linotype"/>
                <a:cs typeface="Palatino Linotype"/>
              </a:rPr>
              <a:t>un</a:t>
            </a:r>
            <a:r>
              <a:rPr sz="2600" spc="-25" dirty="0">
                <a:latin typeface="Palatino Linotype"/>
                <a:cs typeface="Palatino Linotype"/>
              </a:rPr>
              <a:t> 3%</a:t>
            </a:r>
            <a:endParaRPr sz="26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27782" y="868368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76200"/>
                </a:moveTo>
                <a:lnTo>
                  <a:pt x="0" y="76200"/>
                </a:lnTo>
                <a:lnTo>
                  <a:pt x="0" y="0"/>
                </a:lnTo>
                <a:lnTo>
                  <a:pt x="76200" y="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1952753" y="3430218"/>
            <a:ext cx="5725160" cy="4895850"/>
            <a:chOff x="11952753" y="3430218"/>
            <a:chExt cx="5725160" cy="4895850"/>
          </a:xfrm>
        </p:grpSpPr>
        <p:sp>
          <p:nvSpPr>
            <p:cNvPr id="16" name="object 16"/>
            <p:cNvSpPr/>
            <p:nvPr/>
          </p:nvSpPr>
          <p:spPr>
            <a:xfrm>
              <a:off x="11952753" y="3430218"/>
              <a:ext cx="5725160" cy="4895850"/>
            </a:xfrm>
            <a:custGeom>
              <a:avLst/>
              <a:gdLst/>
              <a:ahLst/>
              <a:cxnLst/>
              <a:rect l="l" t="t" r="r" b="b"/>
              <a:pathLst>
                <a:path w="5725159" h="4895850">
                  <a:moveTo>
                    <a:pt x="5239117" y="4895785"/>
                  </a:moveTo>
                  <a:lnTo>
                    <a:pt x="485421" y="4895785"/>
                  </a:lnTo>
                  <a:lnTo>
                    <a:pt x="437440" y="4893408"/>
                  </a:lnTo>
                  <a:lnTo>
                    <a:pt x="390275" y="4886365"/>
                  </a:lnTo>
                  <a:lnTo>
                    <a:pt x="344242" y="4874787"/>
                  </a:lnTo>
                  <a:lnTo>
                    <a:pt x="299659" y="4858806"/>
                  </a:lnTo>
                  <a:lnTo>
                    <a:pt x="256846" y="4838552"/>
                  </a:lnTo>
                  <a:lnTo>
                    <a:pt x="216118" y="4814156"/>
                  </a:lnTo>
                  <a:lnTo>
                    <a:pt x="177796" y="4785749"/>
                  </a:lnTo>
                  <a:lnTo>
                    <a:pt x="142195" y="4753463"/>
                  </a:lnTo>
                  <a:lnTo>
                    <a:pt x="109938" y="4717831"/>
                  </a:lnTo>
                  <a:lnTo>
                    <a:pt x="81557" y="4679475"/>
                  </a:lnTo>
                  <a:lnTo>
                    <a:pt x="57182" y="4638711"/>
                  </a:lnTo>
                  <a:lnTo>
                    <a:pt x="36946" y="4595860"/>
                  </a:lnTo>
                  <a:lnTo>
                    <a:pt x="20978" y="4551238"/>
                  </a:lnTo>
                  <a:lnTo>
                    <a:pt x="9411" y="4505165"/>
                  </a:lnTo>
                  <a:lnTo>
                    <a:pt x="2374" y="4457957"/>
                  </a:lnTo>
                  <a:lnTo>
                    <a:pt x="0" y="4409934"/>
                  </a:lnTo>
                  <a:lnTo>
                    <a:pt x="0" y="485850"/>
                  </a:lnTo>
                  <a:lnTo>
                    <a:pt x="2374" y="437827"/>
                  </a:lnTo>
                  <a:lnTo>
                    <a:pt x="9411" y="390620"/>
                  </a:lnTo>
                  <a:lnTo>
                    <a:pt x="20978" y="344546"/>
                  </a:lnTo>
                  <a:lnTo>
                    <a:pt x="36946" y="299924"/>
                  </a:lnTo>
                  <a:lnTo>
                    <a:pt x="57182" y="257073"/>
                  </a:lnTo>
                  <a:lnTo>
                    <a:pt x="81557" y="216310"/>
                  </a:lnTo>
                  <a:lnTo>
                    <a:pt x="109938" y="177953"/>
                  </a:lnTo>
                  <a:lnTo>
                    <a:pt x="142195" y="142321"/>
                  </a:lnTo>
                  <a:lnTo>
                    <a:pt x="177796" y="110035"/>
                  </a:lnTo>
                  <a:lnTo>
                    <a:pt x="216118" y="81629"/>
                  </a:lnTo>
                  <a:lnTo>
                    <a:pt x="256846" y="57233"/>
                  </a:lnTo>
                  <a:lnTo>
                    <a:pt x="299659" y="36978"/>
                  </a:lnTo>
                  <a:lnTo>
                    <a:pt x="344242" y="20997"/>
                  </a:lnTo>
                  <a:lnTo>
                    <a:pt x="390275" y="9419"/>
                  </a:lnTo>
                  <a:lnTo>
                    <a:pt x="437440" y="2376"/>
                  </a:lnTo>
                  <a:lnTo>
                    <a:pt x="485421" y="0"/>
                  </a:lnTo>
                  <a:lnTo>
                    <a:pt x="5239117" y="0"/>
                  </a:lnTo>
                  <a:lnTo>
                    <a:pt x="5287084" y="2376"/>
                  </a:lnTo>
                  <a:lnTo>
                    <a:pt x="5334243" y="9419"/>
                  </a:lnTo>
                  <a:lnTo>
                    <a:pt x="5380275" y="20997"/>
                  </a:lnTo>
                  <a:lnTo>
                    <a:pt x="5424860" y="36978"/>
                  </a:lnTo>
                  <a:lnTo>
                    <a:pt x="5467680" y="57233"/>
                  </a:lnTo>
                  <a:lnTo>
                    <a:pt x="5508413" y="81629"/>
                  </a:lnTo>
                  <a:lnTo>
                    <a:pt x="5546740" y="110035"/>
                  </a:lnTo>
                  <a:lnTo>
                    <a:pt x="5582343" y="142321"/>
                  </a:lnTo>
                  <a:lnTo>
                    <a:pt x="5614586" y="177953"/>
                  </a:lnTo>
                  <a:lnTo>
                    <a:pt x="5642961" y="216310"/>
                  </a:lnTo>
                  <a:lnTo>
                    <a:pt x="5667335" y="257073"/>
                  </a:lnTo>
                  <a:lnTo>
                    <a:pt x="5687574" y="299924"/>
                  </a:lnTo>
                  <a:lnTo>
                    <a:pt x="5703547" y="344546"/>
                  </a:lnTo>
                  <a:lnTo>
                    <a:pt x="5715120" y="390620"/>
                  </a:lnTo>
                  <a:lnTo>
                    <a:pt x="5722162" y="437827"/>
                  </a:lnTo>
                  <a:lnTo>
                    <a:pt x="5724538" y="485850"/>
                  </a:lnTo>
                  <a:lnTo>
                    <a:pt x="5724538" y="4409934"/>
                  </a:lnTo>
                  <a:lnTo>
                    <a:pt x="5722162" y="4457957"/>
                  </a:lnTo>
                  <a:lnTo>
                    <a:pt x="5715120" y="4505165"/>
                  </a:lnTo>
                  <a:lnTo>
                    <a:pt x="5703547" y="4551238"/>
                  </a:lnTo>
                  <a:lnTo>
                    <a:pt x="5687574" y="4595860"/>
                  </a:lnTo>
                  <a:lnTo>
                    <a:pt x="5667335" y="4638711"/>
                  </a:lnTo>
                  <a:lnTo>
                    <a:pt x="5642961" y="4679475"/>
                  </a:lnTo>
                  <a:lnTo>
                    <a:pt x="5614586" y="4717831"/>
                  </a:lnTo>
                  <a:lnTo>
                    <a:pt x="5582343" y="4753463"/>
                  </a:lnTo>
                  <a:lnTo>
                    <a:pt x="5546740" y="4785749"/>
                  </a:lnTo>
                  <a:lnTo>
                    <a:pt x="5508413" y="4814156"/>
                  </a:lnTo>
                  <a:lnTo>
                    <a:pt x="5467680" y="4838552"/>
                  </a:lnTo>
                  <a:lnTo>
                    <a:pt x="5424860" y="4858806"/>
                  </a:lnTo>
                  <a:lnTo>
                    <a:pt x="5380275" y="4874787"/>
                  </a:lnTo>
                  <a:lnTo>
                    <a:pt x="5334243" y="4886365"/>
                  </a:lnTo>
                  <a:lnTo>
                    <a:pt x="5287084" y="4893408"/>
                  </a:lnTo>
                  <a:lnTo>
                    <a:pt x="5239117" y="4895785"/>
                  </a:lnTo>
                  <a:close/>
                </a:path>
              </a:pathLst>
            </a:custGeom>
            <a:solidFill>
              <a:srgbClr val="5DA243">
                <a:alpha val="529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65862" y="4353686"/>
              <a:ext cx="57150" cy="2724150"/>
            </a:xfrm>
            <a:custGeom>
              <a:avLst/>
              <a:gdLst/>
              <a:ahLst/>
              <a:cxnLst/>
              <a:rect l="l" t="t" r="r" b="b"/>
              <a:pathLst>
                <a:path w="57150" h="2724150">
                  <a:moveTo>
                    <a:pt x="57150" y="2667000"/>
                  </a:moveTo>
                  <a:lnTo>
                    <a:pt x="0" y="2667000"/>
                  </a:lnTo>
                  <a:lnTo>
                    <a:pt x="0" y="2724150"/>
                  </a:lnTo>
                  <a:lnTo>
                    <a:pt x="57150" y="2724150"/>
                  </a:lnTo>
                  <a:lnTo>
                    <a:pt x="57150" y="2667000"/>
                  </a:lnTo>
                  <a:close/>
                </a:path>
                <a:path w="57150" h="2724150">
                  <a:moveTo>
                    <a:pt x="57150" y="1333500"/>
                  </a:moveTo>
                  <a:lnTo>
                    <a:pt x="0" y="1333500"/>
                  </a:lnTo>
                  <a:lnTo>
                    <a:pt x="0" y="1390650"/>
                  </a:lnTo>
                  <a:lnTo>
                    <a:pt x="57150" y="1390650"/>
                  </a:lnTo>
                  <a:lnTo>
                    <a:pt x="57150" y="1333500"/>
                  </a:lnTo>
                  <a:close/>
                </a:path>
                <a:path w="57150" h="2724150">
                  <a:moveTo>
                    <a:pt x="5715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57150" y="571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3629230" y="1300936"/>
            <a:ext cx="2011045" cy="1790700"/>
          </a:xfrm>
          <a:custGeom>
            <a:avLst/>
            <a:gdLst/>
            <a:ahLst/>
            <a:cxnLst/>
            <a:rect l="l" t="t" r="r" b="b"/>
            <a:pathLst>
              <a:path w="2011044" h="1790700">
                <a:moveTo>
                  <a:pt x="631632" y="1168400"/>
                </a:moveTo>
                <a:lnTo>
                  <a:pt x="249977" y="1168400"/>
                </a:lnTo>
                <a:lnTo>
                  <a:pt x="204521" y="1155700"/>
                </a:lnTo>
                <a:lnTo>
                  <a:pt x="161952" y="1143000"/>
                </a:lnTo>
                <a:lnTo>
                  <a:pt x="122927" y="1117600"/>
                </a:lnTo>
                <a:lnTo>
                  <a:pt x="88103" y="1092200"/>
                </a:lnTo>
                <a:lnTo>
                  <a:pt x="58138" y="1054100"/>
                </a:lnTo>
                <a:lnTo>
                  <a:pt x="33688" y="1028700"/>
                </a:lnTo>
                <a:lnTo>
                  <a:pt x="15410" y="977900"/>
                </a:lnTo>
                <a:lnTo>
                  <a:pt x="3962" y="939800"/>
                </a:lnTo>
                <a:lnTo>
                  <a:pt x="0" y="889000"/>
                </a:lnTo>
                <a:lnTo>
                  <a:pt x="5242" y="838200"/>
                </a:lnTo>
                <a:lnTo>
                  <a:pt x="20645" y="787400"/>
                </a:lnTo>
                <a:lnTo>
                  <a:pt x="45715" y="736600"/>
                </a:lnTo>
                <a:lnTo>
                  <a:pt x="79965" y="698500"/>
                </a:lnTo>
                <a:lnTo>
                  <a:pt x="116782" y="660400"/>
                </a:lnTo>
                <a:lnTo>
                  <a:pt x="158136" y="635000"/>
                </a:lnTo>
                <a:lnTo>
                  <a:pt x="202979" y="622300"/>
                </a:lnTo>
                <a:lnTo>
                  <a:pt x="250268" y="609600"/>
                </a:lnTo>
                <a:lnTo>
                  <a:pt x="519193" y="609600"/>
                </a:lnTo>
                <a:lnTo>
                  <a:pt x="556081" y="596900"/>
                </a:lnTo>
                <a:lnTo>
                  <a:pt x="594719" y="596900"/>
                </a:lnTo>
                <a:lnTo>
                  <a:pt x="634947" y="584200"/>
                </a:lnTo>
                <a:lnTo>
                  <a:pt x="676605" y="584200"/>
                </a:lnTo>
                <a:lnTo>
                  <a:pt x="763572" y="558800"/>
                </a:lnTo>
                <a:lnTo>
                  <a:pt x="900747" y="520700"/>
                </a:lnTo>
                <a:lnTo>
                  <a:pt x="947625" y="495300"/>
                </a:lnTo>
                <a:lnTo>
                  <a:pt x="994813" y="482600"/>
                </a:lnTo>
                <a:lnTo>
                  <a:pt x="1136635" y="406400"/>
                </a:lnTo>
                <a:lnTo>
                  <a:pt x="1183462" y="368300"/>
                </a:lnTo>
                <a:lnTo>
                  <a:pt x="1229799" y="342900"/>
                </a:lnTo>
                <a:lnTo>
                  <a:pt x="1275484" y="304800"/>
                </a:lnTo>
                <a:lnTo>
                  <a:pt x="1320360" y="266700"/>
                </a:lnTo>
                <a:lnTo>
                  <a:pt x="1364265" y="228600"/>
                </a:lnTo>
                <a:lnTo>
                  <a:pt x="1407039" y="177800"/>
                </a:lnTo>
                <a:lnTo>
                  <a:pt x="1448523" y="139700"/>
                </a:lnTo>
                <a:lnTo>
                  <a:pt x="1488556" y="88900"/>
                </a:lnTo>
                <a:lnTo>
                  <a:pt x="1490001" y="88900"/>
                </a:lnTo>
                <a:lnTo>
                  <a:pt x="1527254" y="50800"/>
                </a:lnTo>
                <a:lnTo>
                  <a:pt x="1566628" y="12700"/>
                </a:lnTo>
                <a:lnTo>
                  <a:pt x="1607874" y="0"/>
                </a:lnTo>
                <a:lnTo>
                  <a:pt x="1704637" y="0"/>
                </a:lnTo>
                <a:lnTo>
                  <a:pt x="1730610" y="12700"/>
                </a:lnTo>
                <a:lnTo>
                  <a:pt x="1755847" y="25400"/>
                </a:lnTo>
                <a:lnTo>
                  <a:pt x="1768066" y="38100"/>
                </a:lnTo>
                <a:lnTo>
                  <a:pt x="1621884" y="38100"/>
                </a:lnTo>
                <a:lnTo>
                  <a:pt x="1593667" y="50800"/>
                </a:lnTo>
                <a:lnTo>
                  <a:pt x="1566217" y="63500"/>
                </a:lnTo>
                <a:lnTo>
                  <a:pt x="1539663" y="88900"/>
                </a:lnTo>
                <a:lnTo>
                  <a:pt x="1514132" y="127000"/>
                </a:lnTo>
                <a:lnTo>
                  <a:pt x="1489750" y="152400"/>
                </a:lnTo>
                <a:lnTo>
                  <a:pt x="1466646" y="203200"/>
                </a:lnTo>
                <a:lnTo>
                  <a:pt x="1444946" y="241300"/>
                </a:lnTo>
                <a:lnTo>
                  <a:pt x="1439904" y="254000"/>
                </a:lnTo>
                <a:lnTo>
                  <a:pt x="1394555" y="254000"/>
                </a:lnTo>
                <a:lnTo>
                  <a:pt x="1348338" y="304800"/>
                </a:lnTo>
                <a:lnTo>
                  <a:pt x="1301094" y="342900"/>
                </a:lnTo>
                <a:lnTo>
                  <a:pt x="1252998" y="381000"/>
                </a:lnTo>
                <a:lnTo>
                  <a:pt x="1204224" y="406400"/>
                </a:lnTo>
                <a:lnTo>
                  <a:pt x="1154947" y="444500"/>
                </a:lnTo>
                <a:lnTo>
                  <a:pt x="956298" y="546100"/>
                </a:lnTo>
                <a:lnTo>
                  <a:pt x="763564" y="596900"/>
                </a:lnTo>
                <a:lnTo>
                  <a:pt x="672905" y="622300"/>
                </a:lnTo>
                <a:lnTo>
                  <a:pt x="629615" y="635000"/>
                </a:lnTo>
                <a:lnTo>
                  <a:pt x="587915" y="635000"/>
                </a:lnTo>
                <a:lnTo>
                  <a:pt x="547982" y="647700"/>
                </a:lnTo>
                <a:lnTo>
                  <a:pt x="266695" y="647700"/>
                </a:lnTo>
                <a:lnTo>
                  <a:pt x="263487" y="660400"/>
                </a:lnTo>
                <a:lnTo>
                  <a:pt x="221499" y="660400"/>
                </a:lnTo>
                <a:lnTo>
                  <a:pt x="161674" y="685800"/>
                </a:lnTo>
                <a:lnTo>
                  <a:pt x="110284" y="723900"/>
                </a:lnTo>
                <a:lnTo>
                  <a:pt x="81232" y="762000"/>
                </a:lnTo>
                <a:lnTo>
                  <a:pt x="59968" y="800100"/>
                </a:lnTo>
                <a:lnTo>
                  <a:pt x="46907" y="838200"/>
                </a:lnTo>
                <a:lnTo>
                  <a:pt x="42462" y="889000"/>
                </a:lnTo>
                <a:lnTo>
                  <a:pt x="46965" y="939800"/>
                </a:lnTo>
                <a:lnTo>
                  <a:pt x="59894" y="977900"/>
                </a:lnTo>
                <a:lnTo>
                  <a:pt x="80378" y="1016000"/>
                </a:lnTo>
                <a:lnTo>
                  <a:pt x="107548" y="1054100"/>
                </a:lnTo>
                <a:lnTo>
                  <a:pt x="140532" y="1079500"/>
                </a:lnTo>
                <a:lnTo>
                  <a:pt x="178460" y="1104900"/>
                </a:lnTo>
                <a:lnTo>
                  <a:pt x="220462" y="1117600"/>
                </a:lnTo>
                <a:lnTo>
                  <a:pt x="262468" y="1117600"/>
                </a:lnTo>
                <a:lnTo>
                  <a:pt x="266330" y="1130300"/>
                </a:lnTo>
                <a:lnTo>
                  <a:pt x="429055" y="1130300"/>
                </a:lnTo>
                <a:lnTo>
                  <a:pt x="471063" y="1143000"/>
                </a:lnTo>
                <a:lnTo>
                  <a:pt x="513468" y="1143000"/>
                </a:lnTo>
                <a:lnTo>
                  <a:pt x="556119" y="1155700"/>
                </a:lnTo>
                <a:lnTo>
                  <a:pt x="599030" y="1155700"/>
                </a:lnTo>
                <a:lnTo>
                  <a:pt x="631632" y="1168400"/>
                </a:lnTo>
                <a:close/>
              </a:path>
              <a:path w="2011044" h="1790700">
                <a:moveTo>
                  <a:pt x="1755847" y="1752600"/>
                </a:moveTo>
                <a:lnTo>
                  <a:pt x="1675142" y="1752600"/>
                </a:lnTo>
                <a:lnTo>
                  <a:pt x="1699102" y="1739900"/>
                </a:lnTo>
                <a:lnTo>
                  <a:pt x="1722545" y="1727200"/>
                </a:lnTo>
                <a:lnTo>
                  <a:pt x="1767570" y="1689100"/>
                </a:lnTo>
                <a:lnTo>
                  <a:pt x="1809603" y="1638300"/>
                </a:lnTo>
                <a:lnTo>
                  <a:pt x="1829305" y="1600200"/>
                </a:lnTo>
                <a:lnTo>
                  <a:pt x="1848028" y="1562100"/>
                </a:lnTo>
                <a:lnTo>
                  <a:pt x="1865695" y="1524000"/>
                </a:lnTo>
                <a:lnTo>
                  <a:pt x="1882230" y="1473200"/>
                </a:lnTo>
                <a:lnTo>
                  <a:pt x="1897555" y="1422400"/>
                </a:lnTo>
                <a:lnTo>
                  <a:pt x="1911593" y="1371600"/>
                </a:lnTo>
                <a:lnTo>
                  <a:pt x="1924268" y="1320800"/>
                </a:lnTo>
                <a:lnTo>
                  <a:pt x="1935502" y="1270000"/>
                </a:lnTo>
                <a:lnTo>
                  <a:pt x="1945219" y="1206500"/>
                </a:lnTo>
                <a:lnTo>
                  <a:pt x="1953342" y="1155700"/>
                </a:lnTo>
                <a:lnTo>
                  <a:pt x="1959793" y="1092200"/>
                </a:lnTo>
                <a:lnTo>
                  <a:pt x="1964497" y="1028700"/>
                </a:lnTo>
                <a:lnTo>
                  <a:pt x="1967375" y="965200"/>
                </a:lnTo>
                <a:lnTo>
                  <a:pt x="1968352" y="889000"/>
                </a:lnTo>
                <a:lnTo>
                  <a:pt x="1967375" y="825500"/>
                </a:lnTo>
                <a:lnTo>
                  <a:pt x="1964497" y="762000"/>
                </a:lnTo>
                <a:lnTo>
                  <a:pt x="1959793" y="698500"/>
                </a:lnTo>
                <a:lnTo>
                  <a:pt x="1953342" y="635000"/>
                </a:lnTo>
                <a:lnTo>
                  <a:pt x="1945219" y="584200"/>
                </a:lnTo>
                <a:lnTo>
                  <a:pt x="1935502" y="520700"/>
                </a:lnTo>
                <a:lnTo>
                  <a:pt x="1924268" y="469900"/>
                </a:lnTo>
                <a:lnTo>
                  <a:pt x="1911593" y="406400"/>
                </a:lnTo>
                <a:lnTo>
                  <a:pt x="1897555" y="355600"/>
                </a:lnTo>
                <a:lnTo>
                  <a:pt x="1882230" y="317500"/>
                </a:lnTo>
                <a:lnTo>
                  <a:pt x="1865695" y="266700"/>
                </a:lnTo>
                <a:lnTo>
                  <a:pt x="1848028" y="228600"/>
                </a:lnTo>
                <a:lnTo>
                  <a:pt x="1829305" y="190500"/>
                </a:lnTo>
                <a:lnTo>
                  <a:pt x="1809603" y="152400"/>
                </a:lnTo>
                <a:lnTo>
                  <a:pt x="1767570" y="101600"/>
                </a:lnTo>
                <a:lnTo>
                  <a:pt x="1722545" y="63500"/>
                </a:lnTo>
                <a:lnTo>
                  <a:pt x="1675142" y="38100"/>
                </a:lnTo>
                <a:lnTo>
                  <a:pt x="1768066" y="38100"/>
                </a:lnTo>
                <a:lnTo>
                  <a:pt x="1803857" y="76200"/>
                </a:lnTo>
                <a:lnTo>
                  <a:pt x="1848150" y="139700"/>
                </a:lnTo>
                <a:lnTo>
                  <a:pt x="1868742" y="177800"/>
                </a:lnTo>
                <a:lnTo>
                  <a:pt x="1888211" y="215900"/>
                </a:lnTo>
                <a:lnTo>
                  <a:pt x="1906494" y="254000"/>
                </a:lnTo>
                <a:lnTo>
                  <a:pt x="1923524" y="304800"/>
                </a:lnTo>
                <a:lnTo>
                  <a:pt x="1939239" y="342900"/>
                </a:lnTo>
                <a:lnTo>
                  <a:pt x="1953573" y="406400"/>
                </a:lnTo>
                <a:lnTo>
                  <a:pt x="1966463" y="457200"/>
                </a:lnTo>
                <a:lnTo>
                  <a:pt x="1977843" y="508000"/>
                </a:lnTo>
                <a:lnTo>
                  <a:pt x="1987649" y="571500"/>
                </a:lnTo>
                <a:lnTo>
                  <a:pt x="1995817" y="635000"/>
                </a:lnTo>
                <a:lnTo>
                  <a:pt x="2002281" y="698500"/>
                </a:lnTo>
                <a:lnTo>
                  <a:pt x="2006979" y="762000"/>
                </a:lnTo>
                <a:lnTo>
                  <a:pt x="2009845" y="825500"/>
                </a:lnTo>
                <a:lnTo>
                  <a:pt x="2010815" y="889000"/>
                </a:lnTo>
                <a:lnTo>
                  <a:pt x="2009845" y="965200"/>
                </a:lnTo>
                <a:lnTo>
                  <a:pt x="2006979" y="1028700"/>
                </a:lnTo>
                <a:lnTo>
                  <a:pt x="2002281" y="1092200"/>
                </a:lnTo>
                <a:lnTo>
                  <a:pt x="1995817" y="1155700"/>
                </a:lnTo>
                <a:lnTo>
                  <a:pt x="1987649" y="1219200"/>
                </a:lnTo>
                <a:lnTo>
                  <a:pt x="1977843" y="1282700"/>
                </a:lnTo>
                <a:lnTo>
                  <a:pt x="1966463" y="1333500"/>
                </a:lnTo>
                <a:lnTo>
                  <a:pt x="1953573" y="1384300"/>
                </a:lnTo>
                <a:lnTo>
                  <a:pt x="1939239" y="1435100"/>
                </a:lnTo>
                <a:lnTo>
                  <a:pt x="1923524" y="1485900"/>
                </a:lnTo>
                <a:lnTo>
                  <a:pt x="1906494" y="1536700"/>
                </a:lnTo>
                <a:lnTo>
                  <a:pt x="1888211" y="1574800"/>
                </a:lnTo>
                <a:lnTo>
                  <a:pt x="1868742" y="1612900"/>
                </a:lnTo>
                <a:lnTo>
                  <a:pt x="1848150" y="1651000"/>
                </a:lnTo>
                <a:lnTo>
                  <a:pt x="1826500" y="1689100"/>
                </a:lnTo>
                <a:lnTo>
                  <a:pt x="1780284" y="1739900"/>
                </a:lnTo>
                <a:lnTo>
                  <a:pt x="1755847" y="1752600"/>
                </a:lnTo>
                <a:close/>
              </a:path>
              <a:path w="2011044" h="1790700">
                <a:moveTo>
                  <a:pt x="1442895" y="1536700"/>
                </a:moveTo>
                <a:lnTo>
                  <a:pt x="1395862" y="1536700"/>
                </a:lnTo>
                <a:lnTo>
                  <a:pt x="1381254" y="1498600"/>
                </a:lnTo>
                <a:lnTo>
                  <a:pt x="1367587" y="1460500"/>
                </a:lnTo>
                <a:lnTo>
                  <a:pt x="1354900" y="1409700"/>
                </a:lnTo>
                <a:lnTo>
                  <a:pt x="1343234" y="1371600"/>
                </a:lnTo>
                <a:lnTo>
                  <a:pt x="1332627" y="1320800"/>
                </a:lnTo>
                <a:lnTo>
                  <a:pt x="1323120" y="1270000"/>
                </a:lnTo>
                <a:lnTo>
                  <a:pt x="1314752" y="1219200"/>
                </a:lnTo>
                <a:lnTo>
                  <a:pt x="1307563" y="1168400"/>
                </a:lnTo>
                <a:lnTo>
                  <a:pt x="1301592" y="1117600"/>
                </a:lnTo>
                <a:lnTo>
                  <a:pt x="1296879" y="1066800"/>
                </a:lnTo>
                <a:lnTo>
                  <a:pt x="1293463" y="1003300"/>
                </a:lnTo>
                <a:lnTo>
                  <a:pt x="1291385" y="952500"/>
                </a:lnTo>
                <a:lnTo>
                  <a:pt x="1290683" y="889000"/>
                </a:lnTo>
                <a:lnTo>
                  <a:pt x="1291375" y="838200"/>
                </a:lnTo>
                <a:lnTo>
                  <a:pt x="1293427" y="774700"/>
                </a:lnTo>
                <a:lnTo>
                  <a:pt x="1296798" y="723900"/>
                </a:lnTo>
                <a:lnTo>
                  <a:pt x="1301450" y="673100"/>
                </a:lnTo>
                <a:lnTo>
                  <a:pt x="1307344" y="622300"/>
                </a:lnTo>
                <a:lnTo>
                  <a:pt x="1314442" y="571500"/>
                </a:lnTo>
                <a:lnTo>
                  <a:pt x="1322704" y="520700"/>
                </a:lnTo>
                <a:lnTo>
                  <a:pt x="1332091" y="469900"/>
                </a:lnTo>
                <a:lnTo>
                  <a:pt x="1342566" y="419100"/>
                </a:lnTo>
                <a:lnTo>
                  <a:pt x="1354089" y="381000"/>
                </a:lnTo>
                <a:lnTo>
                  <a:pt x="1366620" y="330200"/>
                </a:lnTo>
                <a:lnTo>
                  <a:pt x="1380122" y="292100"/>
                </a:lnTo>
                <a:lnTo>
                  <a:pt x="1394555" y="254000"/>
                </a:lnTo>
                <a:lnTo>
                  <a:pt x="1439904" y="254000"/>
                </a:lnTo>
                <a:lnTo>
                  <a:pt x="1424779" y="292100"/>
                </a:lnTo>
                <a:lnTo>
                  <a:pt x="1406271" y="355600"/>
                </a:lnTo>
                <a:lnTo>
                  <a:pt x="1389550" y="419100"/>
                </a:lnTo>
                <a:lnTo>
                  <a:pt x="1374743" y="482600"/>
                </a:lnTo>
                <a:lnTo>
                  <a:pt x="1423284" y="482600"/>
                </a:lnTo>
                <a:lnTo>
                  <a:pt x="1482200" y="495300"/>
                </a:lnTo>
                <a:lnTo>
                  <a:pt x="1545049" y="495300"/>
                </a:lnTo>
                <a:lnTo>
                  <a:pt x="1605388" y="508000"/>
                </a:lnTo>
                <a:lnTo>
                  <a:pt x="1656775" y="508000"/>
                </a:lnTo>
                <a:lnTo>
                  <a:pt x="1692767" y="520700"/>
                </a:lnTo>
                <a:lnTo>
                  <a:pt x="1366453" y="520700"/>
                </a:lnTo>
                <a:lnTo>
                  <a:pt x="1357923" y="571500"/>
                </a:lnTo>
                <a:lnTo>
                  <a:pt x="1350565" y="622300"/>
                </a:lnTo>
                <a:lnTo>
                  <a:pt x="1344430" y="673100"/>
                </a:lnTo>
                <a:lnTo>
                  <a:pt x="1339570" y="723900"/>
                </a:lnTo>
                <a:lnTo>
                  <a:pt x="1336034" y="774700"/>
                </a:lnTo>
                <a:lnTo>
                  <a:pt x="1333876" y="838200"/>
                </a:lnTo>
                <a:lnTo>
                  <a:pt x="1333145" y="889000"/>
                </a:lnTo>
                <a:lnTo>
                  <a:pt x="1333761" y="939800"/>
                </a:lnTo>
                <a:lnTo>
                  <a:pt x="1335583" y="1003300"/>
                </a:lnTo>
                <a:lnTo>
                  <a:pt x="1338571" y="1054100"/>
                </a:lnTo>
                <a:lnTo>
                  <a:pt x="1342686" y="1092200"/>
                </a:lnTo>
                <a:lnTo>
                  <a:pt x="1347887" y="1143000"/>
                </a:lnTo>
                <a:lnTo>
                  <a:pt x="1354135" y="1193800"/>
                </a:lnTo>
                <a:lnTo>
                  <a:pt x="1361390" y="1244600"/>
                </a:lnTo>
                <a:lnTo>
                  <a:pt x="1369612" y="1282700"/>
                </a:lnTo>
                <a:lnTo>
                  <a:pt x="1641767" y="1282700"/>
                </a:lnTo>
                <a:lnTo>
                  <a:pt x="1378284" y="1333500"/>
                </a:lnTo>
                <a:lnTo>
                  <a:pt x="1392168" y="1384300"/>
                </a:lnTo>
                <a:lnTo>
                  <a:pt x="1407630" y="1435100"/>
                </a:lnTo>
                <a:lnTo>
                  <a:pt x="1424571" y="1485900"/>
                </a:lnTo>
                <a:lnTo>
                  <a:pt x="1442895" y="1536700"/>
                </a:lnTo>
                <a:close/>
              </a:path>
              <a:path w="2011044" h="1790700">
                <a:moveTo>
                  <a:pt x="1641767" y="1282700"/>
                </a:moveTo>
                <a:lnTo>
                  <a:pt x="1369612" y="1282700"/>
                </a:lnTo>
                <a:lnTo>
                  <a:pt x="1639024" y="1231900"/>
                </a:lnTo>
                <a:lnTo>
                  <a:pt x="1615054" y="1206500"/>
                </a:lnTo>
                <a:lnTo>
                  <a:pt x="1594599" y="1168400"/>
                </a:lnTo>
                <a:lnTo>
                  <a:pt x="1577723" y="1117600"/>
                </a:lnTo>
                <a:lnTo>
                  <a:pt x="1564487" y="1066800"/>
                </a:lnTo>
                <a:lnTo>
                  <a:pt x="1554955" y="1016000"/>
                </a:lnTo>
                <a:lnTo>
                  <a:pt x="1549189" y="952500"/>
                </a:lnTo>
                <a:lnTo>
                  <a:pt x="1547254" y="889000"/>
                </a:lnTo>
                <a:lnTo>
                  <a:pt x="1549104" y="838200"/>
                </a:lnTo>
                <a:lnTo>
                  <a:pt x="1554617" y="774700"/>
                </a:lnTo>
                <a:lnTo>
                  <a:pt x="1563732" y="723900"/>
                </a:lnTo>
                <a:lnTo>
                  <a:pt x="1576392" y="673100"/>
                </a:lnTo>
                <a:lnTo>
                  <a:pt x="1592537" y="622300"/>
                </a:lnTo>
                <a:lnTo>
                  <a:pt x="1612109" y="584200"/>
                </a:lnTo>
                <a:lnTo>
                  <a:pt x="1635049" y="558800"/>
                </a:lnTo>
                <a:lnTo>
                  <a:pt x="1583699" y="546100"/>
                </a:lnTo>
                <a:lnTo>
                  <a:pt x="1526122" y="546100"/>
                </a:lnTo>
                <a:lnTo>
                  <a:pt x="1467361" y="533400"/>
                </a:lnTo>
                <a:lnTo>
                  <a:pt x="1412457" y="520700"/>
                </a:lnTo>
                <a:lnTo>
                  <a:pt x="1738863" y="520700"/>
                </a:lnTo>
                <a:lnTo>
                  <a:pt x="1767290" y="546100"/>
                </a:lnTo>
                <a:lnTo>
                  <a:pt x="1779714" y="558800"/>
                </a:lnTo>
                <a:lnTo>
                  <a:pt x="1704836" y="558800"/>
                </a:lnTo>
                <a:lnTo>
                  <a:pt x="1663882" y="584200"/>
                </a:lnTo>
                <a:lnTo>
                  <a:pt x="1644488" y="609600"/>
                </a:lnTo>
                <a:lnTo>
                  <a:pt x="1626861" y="660400"/>
                </a:lnTo>
                <a:lnTo>
                  <a:pt x="1611786" y="698500"/>
                </a:lnTo>
                <a:lnTo>
                  <a:pt x="1600047" y="762000"/>
                </a:lnTo>
                <a:lnTo>
                  <a:pt x="1592429" y="825500"/>
                </a:lnTo>
                <a:lnTo>
                  <a:pt x="1589715" y="889000"/>
                </a:lnTo>
                <a:lnTo>
                  <a:pt x="1592429" y="965200"/>
                </a:lnTo>
                <a:lnTo>
                  <a:pt x="1600047" y="1028700"/>
                </a:lnTo>
                <a:lnTo>
                  <a:pt x="1611786" y="1079500"/>
                </a:lnTo>
                <a:lnTo>
                  <a:pt x="1626861" y="1130300"/>
                </a:lnTo>
                <a:lnTo>
                  <a:pt x="1644488" y="1168400"/>
                </a:lnTo>
                <a:lnTo>
                  <a:pt x="1663882" y="1206500"/>
                </a:lnTo>
                <a:lnTo>
                  <a:pt x="1704836" y="1231900"/>
                </a:lnTo>
                <a:lnTo>
                  <a:pt x="1775970" y="1231900"/>
                </a:lnTo>
                <a:lnTo>
                  <a:pt x="1767725" y="1244600"/>
                </a:lnTo>
                <a:lnTo>
                  <a:pt x="1739430" y="1257300"/>
                </a:lnTo>
                <a:lnTo>
                  <a:pt x="1707638" y="1270000"/>
                </a:lnTo>
                <a:lnTo>
                  <a:pt x="1641767" y="1282700"/>
                </a:lnTo>
                <a:close/>
              </a:path>
              <a:path w="2011044" h="1790700">
                <a:moveTo>
                  <a:pt x="1775970" y="1231900"/>
                </a:moveTo>
                <a:lnTo>
                  <a:pt x="1704836" y="1231900"/>
                </a:lnTo>
                <a:lnTo>
                  <a:pt x="1745803" y="1206500"/>
                </a:lnTo>
                <a:lnTo>
                  <a:pt x="1765201" y="1168400"/>
                </a:lnTo>
                <a:lnTo>
                  <a:pt x="1782829" y="1130300"/>
                </a:lnTo>
                <a:lnTo>
                  <a:pt x="1797904" y="1079500"/>
                </a:lnTo>
                <a:lnTo>
                  <a:pt x="1809642" y="1028700"/>
                </a:lnTo>
                <a:lnTo>
                  <a:pt x="1817260" y="965200"/>
                </a:lnTo>
                <a:lnTo>
                  <a:pt x="1819973" y="889000"/>
                </a:lnTo>
                <a:lnTo>
                  <a:pt x="1817260" y="825500"/>
                </a:lnTo>
                <a:lnTo>
                  <a:pt x="1809642" y="762000"/>
                </a:lnTo>
                <a:lnTo>
                  <a:pt x="1797904" y="698500"/>
                </a:lnTo>
                <a:lnTo>
                  <a:pt x="1782829" y="660400"/>
                </a:lnTo>
                <a:lnTo>
                  <a:pt x="1765201" y="609600"/>
                </a:lnTo>
                <a:lnTo>
                  <a:pt x="1745803" y="584200"/>
                </a:lnTo>
                <a:lnTo>
                  <a:pt x="1704836" y="558800"/>
                </a:lnTo>
                <a:lnTo>
                  <a:pt x="1779714" y="558800"/>
                </a:lnTo>
                <a:lnTo>
                  <a:pt x="1792139" y="571500"/>
                </a:lnTo>
                <a:lnTo>
                  <a:pt x="1813344" y="622300"/>
                </a:lnTo>
                <a:lnTo>
                  <a:pt x="1830841" y="660400"/>
                </a:lnTo>
                <a:lnTo>
                  <a:pt x="1844564" y="711200"/>
                </a:lnTo>
                <a:lnTo>
                  <a:pt x="1854447" y="774700"/>
                </a:lnTo>
                <a:lnTo>
                  <a:pt x="1860425" y="838200"/>
                </a:lnTo>
                <a:lnTo>
                  <a:pt x="1862432" y="889000"/>
                </a:lnTo>
                <a:lnTo>
                  <a:pt x="1860434" y="952500"/>
                </a:lnTo>
                <a:lnTo>
                  <a:pt x="1854483" y="1016000"/>
                </a:lnTo>
                <a:lnTo>
                  <a:pt x="1844645" y="1066800"/>
                </a:lnTo>
                <a:lnTo>
                  <a:pt x="1830985" y="1117600"/>
                </a:lnTo>
                <a:lnTo>
                  <a:pt x="1813568" y="1168400"/>
                </a:lnTo>
                <a:lnTo>
                  <a:pt x="1792460" y="1206500"/>
                </a:lnTo>
                <a:lnTo>
                  <a:pt x="1775970" y="1231900"/>
                </a:lnTo>
                <a:close/>
              </a:path>
              <a:path w="2011044" h="1790700">
                <a:moveTo>
                  <a:pt x="409403" y="660400"/>
                </a:moveTo>
                <a:lnTo>
                  <a:pt x="293171" y="660400"/>
                </a:lnTo>
                <a:lnTo>
                  <a:pt x="279777" y="647700"/>
                </a:lnTo>
                <a:lnTo>
                  <a:pt x="440525" y="647700"/>
                </a:lnTo>
                <a:lnTo>
                  <a:pt x="409403" y="660400"/>
                </a:lnTo>
                <a:close/>
              </a:path>
              <a:path w="2011044" h="1790700">
                <a:moveTo>
                  <a:pt x="262468" y="1117600"/>
                </a:moveTo>
                <a:lnTo>
                  <a:pt x="220462" y="1117600"/>
                </a:lnTo>
                <a:lnTo>
                  <a:pt x="202560" y="1054100"/>
                </a:lnTo>
                <a:lnTo>
                  <a:pt x="191641" y="990600"/>
                </a:lnTo>
                <a:lnTo>
                  <a:pt x="186641" y="927100"/>
                </a:lnTo>
                <a:lnTo>
                  <a:pt x="186500" y="876300"/>
                </a:lnTo>
                <a:lnTo>
                  <a:pt x="190155" y="812800"/>
                </a:lnTo>
                <a:lnTo>
                  <a:pt x="196545" y="774700"/>
                </a:lnTo>
                <a:lnTo>
                  <a:pt x="204606" y="723900"/>
                </a:lnTo>
                <a:lnTo>
                  <a:pt x="213278" y="685800"/>
                </a:lnTo>
                <a:lnTo>
                  <a:pt x="221499" y="660400"/>
                </a:lnTo>
                <a:lnTo>
                  <a:pt x="263487" y="660400"/>
                </a:lnTo>
                <a:lnTo>
                  <a:pt x="260280" y="673100"/>
                </a:lnTo>
                <a:lnTo>
                  <a:pt x="252400" y="698500"/>
                </a:lnTo>
                <a:lnTo>
                  <a:pt x="244136" y="736600"/>
                </a:lnTo>
                <a:lnTo>
                  <a:pt x="236570" y="787400"/>
                </a:lnTo>
                <a:lnTo>
                  <a:pt x="230781" y="825500"/>
                </a:lnTo>
                <a:lnTo>
                  <a:pt x="227851" y="889000"/>
                </a:lnTo>
                <a:lnTo>
                  <a:pt x="228860" y="939800"/>
                </a:lnTo>
                <a:lnTo>
                  <a:pt x="234889" y="1003300"/>
                </a:lnTo>
                <a:lnTo>
                  <a:pt x="247019" y="1066800"/>
                </a:lnTo>
                <a:lnTo>
                  <a:pt x="262468" y="1117600"/>
                </a:lnTo>
                <a:close/>
              </a:path>
              <a:path w="2011044" h="1790700">
                <a:moveTo>
                  <a:pt x="381280" y="1130300"/>
                </a:moveTo>
                <a:lnTo>
                  <a:pt x="336791" y="1130300"/>
                </a:lnTo>
                <a:lnTo>
                  <a:pt x="319070" y="1066800"/>
                </a:lnTo>
                <a:lnTo>
                  <a:pt x="307577" y="1003300"/>
                </a:lnTo>
                <a:lnTo>
                  <a:pt x="301459" y="939800"/>
                </a:lnTo>
                <a:lnTo>
                  <a:pt x="299860" y="889000"/>
                </a:lnTo>
                <a:lnTo>
                  <a:pt x="301926" y="838200"/>
                </a:lnTo>
                <a:lnTo>
                  <a:pt x="306801" y="787400"/>
                </a:lnTo>
                <a:lnTo>
                  <a:pt x="313632" y="749300"/>
                </a:lnTo>
                <a:lnTo>
                  <a:pt x="321563" y="711200"/>
                </a:lnTo>
                <a:lnTo>
                  <a:pt x="329740" y="685800"/>
                </a:lnTo>
                <a:lnTo>
                  <a:pt x="337308" y="660400"/>
                </a:lnTo>
                <a:lnTo>
                  <a:pt x="380919" y="660400"/>
                </a:lnTo>
                <a:lnTo>
                  <a:pt x="374340" y="673100"/>
                </a:lnTo>
                <a:lnTo>
                  <a:pt x="366324" y="698500"/>
                </a:lnTo>
                <a:lnTo>
                  <a:pt x="357960" y="736600"/>
                </a:lnTo>
                <a:lnTo>
                  <a:pt x="350340" y="787400"/>
                </a:lnTo>
                <a:lnTo>
                  <a:pt x="344554" y="825500"/>
                </a:lnTo>
                <a:lnTo>
                  <a:pt x="341691" y="889000"/>
                </a:lnTo>
                <a:lnTo>
                  <a:pt x="342842" y="939800"/>
                </a:lnTo>
                <a:lnTo>
                  <a:pt x="349097" y="1003300"/>
                </a:lnTo>
                <a:lnTo>
                  <a:pt x="361546" y="1066800"/>
                </a:lnTo>
                <a:lnTo>
                  <a:pt x="381280" y="1130300"/>
                </a:lnTo>
                <a:close/>
              </a:path>
              <a:path w="2011044" h="1790700">
                <a:moveTo>
                  <a:pt x="619467" y="1790700"/>
                </a:moveTo>
                <a:lnTo>
                  <a:pt x="541617" y="1790700"/>
                </a:lnTo>
                <a:lnTo>
                  <a:pt x="510242" y="1778000"/>
                </a:lnTo>
                <a:lnTo>
                  <a:pt x="455770" y="1739900"/>
                </a:lnTo>
                <a:lnTo>
                  <a:pt x="419216" y="1689100"/>
                </a:lnTo>
                <a:lnTo>
                  <a:pt x="406483" y="1625600"/>
                </a:lnTo>
                <a:lnTo>
                  <a:pt x="406483" y="1168400"/>
                </a:lnTo>
                <a:lnTo>
                  <a:pt x="664054" y="1168400"/>
                </a:lnTo>
                <a:lnTo>
                  <a:pt x="696185" y="1181100"/>
                </a:lnTo>
                <a:lnTo>
                  <a:pt x="447547" y="1181100"/>
                </a:lnTo>
                <a:lnTo>
                  <a:pt x="447547" y="1625600"/>
                </a:lnTo>
                <a:lnTo>
                  <a:pt x="457168" y="1676400"/>
                </a:lnTo>
                <a:lnTo>
                  <a:pt x="484811" y="1714500"/>
                </a:lnTo>
                <a:lnTo>
                  <a:pt x="526006" y="1739900"/>
                </a:lnTo>
                <a:lnTo>
                  <a:pt x="549717" y="1752600"/>
                </a:lnTo>
                <a:lnTo>
                  <a:pt x="676691" y="1752600"/>
                </a:lnTo>
                <a:lnTo>
                  <a:pt x="659655" y="1765300"/>
                </a:lnTo>
                <a:lnTo>
                  <a:pt x="619467" y="1790700"/>
                </a:lnTo>
                <a:close/>
              </a:path>
              <a:path w="2011044" h="1790700">
                <a:moveTo>
                  <a:pt x="748119" y="1193800"/>
                </a:moveTo>
                <a:lnTo>
                  <a:pt x="555061" y="1193800"/>
                </a:lnTo>
                <a:lnTo>
                  <a:pt x="519052" y="1181100"/>
                </a:lnTo>
                <a:lnTo>
                  <a:pt x="727912" y="1181100"/>
                </a:lnTo>
                <a:lnTo>
                  <a:pt x="748119" y="1193800"/>
                </a:lnTo>
                <a:close/>
              </a:path>
              <a:path w="2011044" h="1790700">
                <a:moveTo>
                  <a:pt x="789300" y="1206500"/>
                </a:moveTo>
                <a:lnTo>
                  <a:pt x="619030" y="1206500"/>
                </a:lnTo>
                <a:lnTo>
                  <a:pt x="591013" y="1193800"/>
                </a:lnTo>
                <a:lnTo>
                  <a:pt x="768609" y="1193800"/>
                </a:lnTo>
                <a:lnTo>
                  <a:pt x="789300" y="1206500"/>
                </a:lnTo>
                <a:close/>
              </a:path>
              <a:path w="2011044" h="1790700">
                <a:moveTo>
                  <a:pt x="832512" y="1219200"/>
                </a:moveTo>
                <a:lnTo>
                  <a:pt x="674572" y="1219200"/>
                </a:lnTo>
                <a:lnTo>
                  <a:pt x="646898" y="1206500"/>
                </a:lnTo>
                <a:lnTo>
                  <a:pt x="825053" y="1206500"/>
                </a:lnTo>
                <a:lnTo>
                  <a:pt x="832512" y="1219200"/>
                </a:lnTo>
                <a:close/>
              </a:path>
              <a:path w="2011044" h="1790700">
                <a:moveTo>
                  <a:pt x="676691" y="1752600"/>
                </a:moveTo>
                <a:lnTo>
                  <a:pt x="574778" y="1752600"/>
                </a:lnTo>
                <a:lnTo>
                  <a:pt x="624254" y="1739900"/>
                </a:lnTo>
                <a:lnTo>
                  <a:pt x="664702" y="1714500"/>
                </a:lnTo>
                <a:lnTo>
                  <a:pt x="691995" y="1676400"/>
                </a:lnTo>
                <a:lnTo>
                  <a:pt x="702010" y="1625600"/>
                </a:lnTo>
                <a:lnTo>
                  <a:pt x="702010" y="1219200"/>
                </a:lnTo>
                <a:lnTo>
                  <a:pt x="856921" y="1219200"/>
                </a:lnTo>
                <a:lnTo>
                  <a:pt x="883305" y="1231900"/>
                </a:lnTo>
                <a:lnTo>
                  <a:pt x="743073" y="1231900"/>
                </a:lnTo>
                <a:lnTo>
                  <a:pt x="743073" y="1333500"/>
                </a:lnTo>
                <a:lnTo>
                  <a:pt x="817696" y="1333500"/>
                </a:lnTo>
                <a:lnTo>
                  <a:pt x="809675" y="1346200"/>
                </a:lnTo>
                <a:lnTo>
                  <a:pt x="778978" y="1371600"/>
                </a:lnTo>
                <a:lnTo>
                  <a:pt x="743073" y="1384300"/>
                </a:lnTo>
                <a:lnTo>
                  <a:pt x="743073" y="1625600"/>
                </a:lnTo>
                <a:lnTo>
                  <a:pt x="737052" y="1663700"/>
                </a:lnTo>
                <a:lnTo>
                  <a:pt x="720064" y="1714500"/>
                </a:lnTo>
                <a:lnTo>
                  <a:pt x="693726" y="1739900"/>
                </a:lnTo>
                <a:lnTo>
                  <a:pt x="676691" y="1752600"/>
                </a:lnTo>
                <a:close/>
              </a:path>
              <a:path w="2011044" h="1790700">
                <a:moveTo>
                  <a:pt x="817696" y="1333500"/>
                </a:moveTo>
                <a:lnTo>
                  <a:pt x="743073" y="1333500"/>
                </a:lnTo>
                <a:lnTo>
                  <a:pt x="764705" y="1320800"/>
                </a:lnTo>
                <a:lnTo>
                  <a:pt x="783326" y="1308100"/>
                </a:lnTo>
                <a:lnTo>
                  <a:pt x="798077" y="1282700"/>
                </a:lnTo>
                <a:lnTo>
                  <a:pt x="808099" y="1257300"/>
                </a:lnTo>
                <a:lnTo>
                  <a:pt x="797440" y="1244600"/>
                </a:lnTo>
                <a:lnTo>
                  <a:pt x="770129" y="1244600"/>
                </a:lnTo>
                <a:lnTo>
                  <a:pt x="756568" y="1231900"/>
                </a:lnTo>
                <a:lnTo>
                  <a:pt x="883305" y="1231900"/>
                </a:lnTo>
                <a:lnTo>
                  <a:pt x="909688" y="1244600"/>
                </a:lnTo>
                <a:lnTo>
                  <a:pt x="961060" y="1257300"/>
                </a:lnTo>
                <a:lnTo>
                  <a:pt x="986044" y="1270000"/>
                </a:lnTo>
                <a:lnTo>
                  <a:pt x="849749" y="1270000"/>
                </a:lnTo>
                <a:lnTo>
                  <a:pt x="833740" y="1308100"/>
                </a:lnTo>
                <a:lnTo>
                  <a:pt x="817696" y="1333500"/>
                </a:lnTo>
                <a:close/>
              </a:path>
              <a:path w="2011044" h="1790700">
                <a:moveTo>
                  <a:pt x="1677993" y="1790700"/>
                </a:moveTo>
                <a:lnTo>
                  <a:pt x="1610456" y="1790700"/>
                </a:lnTo>
                <a:lnTo>
                  <a:pt x="1571594" y="1778000"/>
                </a:lnTo>
                <a:lnTo>
                  <a:pt x="1534353" y="1752600"/>
                </a:lnTo>
                <a:lnTo>
                  <a:pt x="1498931" y="1714500"/>
                </a:lnTo>
                <a:lnTo>
                  <a:pt x="1497389" y="1714500"/>
                </a:lnTo>
                <a:lnTo>
                  <a:pt x="1491454" y="1701800"/>
                </a:lnTo>
                <a:lnTo>
                  <a:pt x="1485585" y="1701800"/>
                </a:lnTo>
                <a:lnTo>
                  <a:pt x="1479783" y="1689100"/>
                </a:lnTo>
                <a:lnTo>
                  <a:pt x="1474050" y="1676400"/>
                </a:lnTo>
                <a:lnTo>
                  <a:pt x="1471064" y="1676400"/>
                </a:lnTo>
                <a:lnTo>
                  <a:pt x="1439924" y="1638300"/>
                </a:lnTo>
                <a:lnTo>
                  <a:pt x="1407271" y="1600200"/>
                </a:lnTo>
                <a:lnTo>
                  <a:pt x="1373115" y="1574800"/>
                </a:lnTo>
                <a:lnTo>
                  <a:pt x="1337466" y="1536700"/>
                </a:lnTo>
                <a:lnTo>
                  <a:pt x="1300334" y="1511300"/>
                </a:lnTo>
                <a:lnTo>
                  <a:pt x="1261730" y="1473200"/>
                </a:lnTo>
                <a:lnTo>
                  <a:pt x="1221665" y="1447800"/>
                </a:lnTo>
                <a:lnTo>
                  <a:pt x="1180147" y="1422400"/>
                </a:lnTo>
                <a:lnTo>
                  <a:pt x="1137189" y="1397000"/>
                </a:lnTo>
                <a:lnTo>
                  <a:pt x="1092799" y="1371600"/>
                </a:lnTo>
                <a:lnTo>
                  <a:pt x="1046989" y="1346200"/>
                </a:lnTo>
                <a:lnTo>
                  <a:pt x="999769" y="1320800"/>
                </a:lnTo>
                <a:lnTo>
                  <a:pt x="951148" y="1308100"/>
                </a:lnTo>
                <a:lnTo>
                  <a:pt x="901138" y="1282700"/>
                </a:lnTo>
                <a:lnTo>
                  <a:pt x="849749" y="1270000"/>
                </a:lnTo>
                <a:lnTo>
                  <a:pt x="986044" y="1270000"/>
                </a:lnTo>
                <a:lnTo>
                  <a:pt x="1059580" y="1308100"/>
                </a:lnTo>
                <a:lnTo>
                  <a:pt x="1106708" y="1333500"/>
                </a:lnTo>
                <a:lnTo>
                  <a:pt x="1152401" y="1358900"/>
                </a:lnTo>
                <a:lnTo>
                  <a:pt x="1196649" y="1384300"/>
                </a:lnTo>
                <a:lnTo>
                  <a:pt x="1239442" y="1409700"/>
                </a:lnTo>
                <a:lnTo>
                  <a:pt x="1280770" y="1435100"/>
                </a:lnTo>
                <a:lnTo>
                  <a:pt x="1320623" y="1473200"/>
                </a:lnTo>
                <a:lnTo>
                  <a:pt x="1358990" y="1498600"/>
                </a:lnTo>
                <a:lnTo>
                  <a:pt x="1395862" y="1536700"/>
                </a:lnTo>
                <a:lnTo>
                  <a:pt x="1442895" y="1536700"/>
                </a:lnTo>
                <a:lnTo>
                  <a:pt x="1462506" y="1574800"/>
                </a:lnTo>
                <a:lnTo>
                  <a:pt x="1483306" y="1612900"/>
                </a:lnTo>
                <a:lnTo>
                  <a:pt x="1505199" y="1651000"/>
                </a:lnTo>
                <a:lnTo>
                  <a:pt x="1506692" y="1651000"/>
                </a:lnTo>
                <a:lnTo>
                  <a:pt x="1512829" y="1663700"/>
                </a:lnTo>
                <a:lnTo>
                  <a:pt x="1519164" y="1663700"/>
                </a:lnTo>
                <a:lnTo>
                  <a:pt x="1525739" y="1676400"/>
                </a:lnTo>
                <a:lnTo>
                  <a:pt x="1533548" y="1689100"/>
                </a:lnTo>
                <a:lnTo>
                  <a:pt x="1561459" y="1714500"/>
                </a:lnTo>
                <a:lnTo>
                  <a:pt x="1590392" y="1739900"/>
                </a:lnTo>
                <a:lnTo>
                  <a:pt x="1620202" y="1752600"/>
                </a:lnTo>
                <a:lnTo>
                  <a:pt x="1755847" y="1752600"/>
                </a:lnTo>
                <a:lnTo>
                  <a:pt x="1730610" y="1778000"/>
                </a:lnTo>
                <a:lnTo>
                  <a:pt x="1704637" y="1778000"/>
                </a:lnTo>
                <a:lnTo>
                  <a:pt x="1677993" y="1790700"/>
                </a:lnTo>
                <a:close/>
              </a:path>
            </a:pathLst>
          </a:custGeom>
          <a:solidFill>
            <a:srgbClr val="5DA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848953" y="2175959"/>
            <a:ext cx="504825" cy="42545"/>
          </a:xfrm>
          <a:custGeom>
            <a:avLst/>
            <a:gdLst/>
            <a:ahLst/>
            <a:cxnLst/>
            <a:rect l="l" t="t" r="r" b="b"/>
            <a:pathLst>
              <a:path w="504825" h="42544">
                <a:moveTo>
                  <a:pt x="483212" y="42439"/>
                </a:moveTo>
                <a:lnTo>
                  <a:pt x="21242" y="42439"/>
                </a:lnTo>
                <a:lnTo>
                  <a:pt x="12973" y="40773"/>
                </a:lnTo>
                <a:lnTo>
                  <a:pt x="6221" y="36227"/>
                </a:lnTo>
                <a:lnTo>
                  <a:pt x="1669" y="29483"/>
                </a:lnTo>
                <a:lnTo>
                  <a:pt x="0" y="21219"/>
                </a:lnTo>
                <a:lnTo>
                  <a:pt x="1669" y="12960"/>
                </a:lnTo>
                <a:lnTo>
                  <a:pt x="6221" y="6215"/>
                </a:lnTo>
                <a:lnTo>
                  <a:pt x="12973" y="1667"/>
                </a:lnTo>
                <a:lnTo>
                  <a:pt x="21242" y="0"/>
                </a:lnTo>
                <a:lnTo>
                  <a:pt x="483212" y="0"/>
                </a:lnTo>
                <a:lnTo>
                  <a:pt x="491471" y="1667"/>
                </a:lnTo>
                <a:lnTo>
                  <a:pt x="498218" y="6215"/>
                </a:lnTo>
                <a:lnTo>
                  <a:pt x="502768" y="12960"/>
                </a:lnTo>
                <a:lnTo>
                  <a:pt x="504437" y="21219"/>
                </a:lnTo>
                <a:lnTo>
                  <a:pt x="502768" y="29483"/>
                </a:lnTo>
                <a:lnTo>
                  <a:pt x="498218" y="36227"/>
                </a:lnTo>
                <a:lnTo>
                  <a:pt x="491471" y="40773"/>
                </a:lnTo>
                <a:lnTo>
                  <a:pt x="483212" y="42439"/>
                </a:lnTo>
                <a:close/>
              </a:path>
            </a:pathLst>
          </a:custGeom>
          <a:solidFill>
            <a:srgbClr val="5DA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770111" y="1605315"/>
            <a:ext cx="471170" cy="215900"/>
          </a:xfrm>
          <a:custGeom>
            <a:avLst/>
            <a:gdLst/>
            <a:ahLst/>
            <a:cxnLst/>
            <a:rect l="l" t="t" r="r" b="b"/>
            <a:pathLst>
              <a:path w="471169" h="215900">
                <a:moveTo>
                  <a:pt x="23892" y="215455"/>
                </a:moveTo>
                <a:lnTo>
                  <a:pt x="21247" y="215455"/>
                </a:lnTo>
                <a:lnTo>
                  <a:pt x="12839" y="215455"/>
                </a:lnTo>
                <a:lnTo>
                  <a:pt x="4885" y="210441"/>
                </a:lnTo>
                <a:lnTo>
                  <a:pt x="1549" y="202177"/>
                </a:lnTo>
                <a:lnTo>
                  <a:pt x="0" y="193893"/>
                </a:lnTo>
                <a:lnTo>
                  <a:pt x="1692" y="185934"/>
                </a:lnTo>
                <a:lnTo>
                  <a:pt x="6249" y="179190"/>
                </a:lnTo>
                <a:lnTo>
                  <a:pt x="13290" y="174551"/>
                </a:lnTo>
                <a:lnTo>
                  <a:pt x="441625" y="1560"/>
                </a:lnTo>
                <a:lnTo>
                  <a:pt x="449916" y="0"/>
                </a:lnTo>
                <a:lnTo>
                  <a:pt x="457880" y="1690"/>
                </a:lnTo>
                <a:lnTo>
                  <a:pt x="464626" y="6247"/>
                </a:lnTo>
                <a:lnTo>
                  <a:pt x="469262" y="13285"/>
                </a:lnTo>
                <a:lnTo>
                  <a:pt x="470811" y="21569"/>
                </a:lnTo>
                <a:lnTo>
                  <a:pt x="469120" y="29528"/>
                </a:lnTo>
                <a:lnTo>
                  <a:pt x="464568" y="36272"/>
                </a:lnTo>
                <a:lnTo>
                  <a:pt x="457538" y="40912"/>
                </a:lnTo>
                <a:lnTo>
                  <a:pt x="29186" y="213899"/>
                </a:lnTo>
                <a:lnTo>
                  <a:pt x="26588" y="214958"/>
                </a:lnTo>
                <a:lnTo>
                  <a:pt x="23892" y="215455"/>
                </a:lnTo>
                <a:close/>
              </a:path>
            </a:pathLst>
          </a:custGeom>
          <a:solidFill>
            <a:srgbClr val="5DA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773023" y="2574165"/>
            <a:ext cx="471170" cy="215900"/>
          </a:xfrm>
          <a:custGeom>
            <a:avLst/>
            <a:gdLst/>
            <a:ahLst/>
            <a:cxnLst/>
            <a:rect l="l" t="t" r="r" b="b"/>
            <a:pathLst>
              <a:path w="471169" h="215900">
                <a:moveTo>
                  <a:pt x="457969" y="215437"/>
                </a:moveTo>
                <a:lnTo>
                  <a:pt x="449553" y="215437"/>
                </a:lnTo>
                <a:lnTo>
                  <a:pt x="446920" y="215437"/>
                </a:lnTo>
                <a:lnTo>
                  <a:pt x="444238" y="214943"/>
                </a:lnTo>
                <a:lnTo>
                  <a:pt x="13290" y="40897"/>
                </a:lnTo>
                <a:lnTo>
                  <a:pt x="6245" y="36254"/>
                </a:lnTo>
                <a:lnTo>
                  <a:pt x="1689" y="29510"/>
                </a:lnTo>
                <a:lnTo>
                  <a:pt x="0" y="21554"/>
                </a:lnTo>
                <a:lnTo>
                  <a:pt x="1552" y="13273"/>
                </a:lnTo>
                <a:lnTo>
                  <a:pt x="6179" y="6242"/>
                </a:lnTo>
                <a:lnTo>
                  <a:pt x="12919" y="1690"/>
                </a:lnTo>
                <a:lnTo>
                  <a:pt x="20884" y="0"/>
                </a:lnTo>
                <a:lnTo>
                  <a:pt x="29189" y="1549"/>
                </a:lnTo>
                <a:lnTo>
                  <a:pt x="457518" y="174545"/>
                </a:lnTo>
                <a:lnTo>
                  <a:pt x="464564" y="179187"/>
                </a:lnTo>
                <a:lnTo>
                  <a:pt x="469121" y="185930"/>
                </a:lnTo>
                <a:lnTo>
                  <a:pt x="470810" y="193884"/>
                </a:lnTo>
                <a:lnTo>
                  <a:pt x="469256" y="202160"/>
                </a:lnTo>
                <a:lnTo>
                  <a:pt x="465934" y="210426"/>
                </a:lnTo>
                <a:lnTo>
                  <a:pt x="457969" y="215437"/>
                </a:lnTo>
                <a:close/>
              </a:path>
            </a:pathLst>
          </a:custGeom>
          <a:solidFill>
            <a:srgbClr val="5DA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319721" y="191798"/>
            <a:ext cx="1165034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750" b="0" dirty="0">
                <a:solidFill>
                  <a:srgbClr val="2E523D"/>
                </a:solidFill>
                <a:latin typeface="Lucida Sans"/>
                <a:cs typeface="Lucida Sans"/>
              </a:rPr>
              <a:t>Nuevo</a:t>
            </a:r>
            <a:r>
              <a:rPr sz="5750" b="0" spc="490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sz="5750" b="0" spc="340" dirty="0">
                <a:solidFill>
                  <a:srgbClr val="2E523D"/>
                </a:solidFill>
                <a:latin typeface="Lucida Sans"/>
                <a:cs typeface="Lucida Sans"/>
              </a:rPr>
              <a:t>Régi</a:t>
            </a:r>
            <a:r>
              <a:rPr sz="5750" b="0" cap="small" spc="340" dirty="0">
                <a:solidFill>
                  <a:srgbClr val="2E523D"/>
                </a:solidFill>
                <a:latin typeface="Lucida Sans"/>
                <a:cs typeface="Lucida Sans"/>
              </a:rPr>
              <a:t>m</a:t>
            </a:r>
            <a:r>
              <a:rPr sz="5750" b="0" spc="340" dirty="0">
                <a:solidFill>
                  <a:srgbClr val="2E523D"/>
                </a:solidFill>
                <a:latin typeface="Lucida Sans"/>
                <a:cs typeface="Lucida Sans"/>
              </a:rPr>
              <a:t>e</a:t>
            </a:r>
            <a:r>
              <a:rPr sz="5750" b="0" cap="small" spc="340" dirty="0">
                <a:solidFill>
                  <a:srgbClr val="2E523D"/>
                </a:solidFill>
                <a:latin typeface="Lucida Sans"/>
                <a:cs typeface="Lucida Sans"/>
              </a:rPr>
              <a:t>n</a:t>
            </a:r>
            <a:r>
              <a:rPr sz="5750" b="0" spc="484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sz="5750" b="0" spc="100" dirty="0">
                <a:solidFill>
                  <a:srgbClr val="2E523D"/>
                </a:solidFill>
                <a:latin typeface="Lucida Sans"/>
                <a:cs typeface="Lucida Sans"/>
              </a:rPr>
              <a:t>de</a:t>
            </a:r>
            <a:r>
              <a:rPr sz="5750" b="0" spc="484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sz="5750" b="0" spc="420" dirty="0">
                <a:solidFill>
                  <a:srgbClr val="2E523D"/>
                </a:solidFill>
                <a:latin typeface="Lucida Sans"/>
                <a:cs typeface="Lucida Sans"/>
              </a:rPr>
              <a:t>Autó</a:t>
            </a:r>
            <a:r>
              <a:rPr sz="5750" b="0" cap="small" spc="420" dirty="0">
                <a:solidFill>
                  <a:srgbClr val="2E523D"/>
                </a:solidFill>
                <a:latin typeface="Lucida Sans"/>
                <a:cs typeface="Lucida Sans"/>
              </a:rPr>
              <a:t>nomo</a:t>
            </a:r>
            <a:r>
              <a:rPr sz="5750" b="0" spc="420" dirty="0">
                <a:solidFill>
                  <a:srgbClr val="2E523D"/>
                </a:solidFill>
                <a:latin typeface="Lucida Sans"/>
                <a:cs typeface="Lucida Sans"/>
              </a:rPr>
              <a:t>s</a:t>
            </a:r>
            <a:endParaRPr sz="5750">
              <a:latin typeface="Lucida Sans"/>
              <a:cs typeface="Lucida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616226" y="3465312"/>
            <a:ext cx="4525645" cy="435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" algn="just">
              <a:lnSpc>
                <a:spcPct val="115100"/>
              </a:lnSpc>
              <a:spcBef>
                <a:spcPts val="100"/>
              </a:spcBef>
            </a:pPr>
            <a:r>
              <a:rPr sz="1900" spc="-35" dirty="0">
                <a:latin typeface="Palatino Linotype"/>
                <a:cs typeface="Palatino Linotype"/>
              </a:rPr>
              <a:t>*A</a:t>
            </a:r>
            <a:r>
              <a:rPr sz="1900" spc="-4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tener</a:t>
            </a:r>
            <a:r>
              <a:rPr sz="1900" spc="-4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en</a:t>
            </a:r>
            <a:r>
              <a:rPr sz="1900" spc="-40" dirty="0">
                <a:latin typeface="Palatino Linotype"/>
                <a:cs typeface="Palatino Linotype"/>
              </a:rPr>
              <a:t> </a:t>
            </a:r>
            <a:r>
              <a:rPr sz="1900" spc="-10" dirty="0">
                <a:latin typeface="Palatino Linotype"/>
                <a:cs typeface="Palatino Linotype"/>
              </a:rPr>
              <a:t>cuenta:</a:t>
            </a:r>
            <a:r>
              <a:rPr sz="1900" spc="-40" dirty="0">
                <a:latin typeface="Palatino Linotype"/>
                <a:cs typeface="Palatino Linotype"/>
              </a:rPr>
              <a:t> </a:t>
            </a:r>
            <a:r>
              <a:rPr sz="1900" spc="-20" dirty="0">
                <a:latin typeface="Palatino Linotype"/>
                <a:cs typeface="Palatino Linotype"/>
              </a:rPr>
              <a:t>Disposición</a:t>
            </a:r>
            <a:r>
              <a:rPr sz="1900" spc="-35" dirty="0">
                <a:latin typeface="Palatino Linotype"/>
                <a:cs typeface="Palatino Linotype"/>
              </a:rPr>
              <a:t> </a:t>
            </a:r>
            <a:r>
              <a:rPr sz="1900" spc="-10" dirty="0">
                <a:latin typeface="Palatino Linotype"/>
                <a:cs typeface="Palatino Linotype"/>
              </a:rPr>
              <a:t>transitoria primera:</a:t>
            </a:r>
            <a:endParaRPr sz="1900">
              <a:latin typeface="Palatino Linotype"/>
              <a:cs typeface="Palatino Linotype"/>
            </a:endParaRPr>
          </a:p>
          <a:p>
            <a:pPr marL="422275" marR="5080" algn="just">
              <a:lnSpc>
                <a:spcPct val="115100"/>
              </a:lnSpc>
            </a:pPr>
            <a:r>
              <a:rPr sz="1900" dirty="0">
                <a:latin typeface="Palatino Linotype"/>
                <a:cs typeface="Palatino Linotype"/>
              </a:rPr>
              <a:t>El</a:t>
            </a:r>
            <a:r>
              <a:rPr sz="1900" spc="-25" dirty="0">
                <a:latin typeface="Palatino Linotype"/>
                <a:cs typeface="Palatino Linotype"/>
              </a:rPr>
              <a:t> </a:t>
            </a:r>
            <a:r>
              <a:rPr sz="1900" spc="-20" dirty="0">
                <a:latin typeface="Palatino Linotype"/>
                <a:cs typeface="Palatino Linotype"/>
              </a:rPr>
              <a:t>autónomos </a:t>
            </a:r>
            <a:r>
              <a:rPr sz="1900" dirty="0">
                <a:latin typeface="Palatino Linotype"/>
                <a:cs typeface="Palatino Linotype"/>
              </a:rPr>
              <a:t>societario</a:t>
            </a:r>
            <a:r>
              <a:rPr sz="1900" spc="-2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y</a:t>
            </a:r>
            <a:r>
              <a:rPr sz="1900" spc="-2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el</a:t>
            </a:r>
            <a:r>
              <a:rPr sz="1900" spc="-20" dirty="0">
                <a:latin typeface="Palatino Linotype"/>
                <a:cs typeface="Palatino Linotype"/>
              </a:rPr>
              <a:t> </a:t>
            </a:r>
            <a:r>
              <a:rPr sz="1900" spc="-40" dirty="0">
                <a:latin typeface="Palatino Linotype"/>
                <a:cs typeface="Palatino Linotype"/>
              </a:rPr>
              <a:t>autónomo </a:t>
            </a:r>
            <a:r>
              <a:rPr sz="1900" spc="-20" dirty="0">
                <a:latin typeface="Palatino Linotype"/>
                <a:cs typeface="Palatino Linotype"/>
              </a:rPr>
              <a:t>colaborador</a:t>
            </a:r>
            <a:r>
              <a:rPr sz="1900" spc="-2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no</a:t>
            </a:r>
            <a:r>
              <a:rPr sz="1900" spc="-20" dirty="0">
                <a:latin typeface="Palatino Linotype"/>
                <a:cs typeface="Palatino Linotype"/>
              </a:rPr>
              <a:t> </a:t>
            </a:r>
            <a:r>
              <a:rPr sz="1900" spc="-50" dirty="0">
                <a:latin typeface="Palatino Linotype"/>
                <a:cs typeface="Palatino Linotype"/>
              </a:rPr>
              <a:t>podrán</a:t>
            </a:r>
            <a:r>
              <a:rPr sz="1900" spc="-20" dirty="0">
                <a:latin typeface="Palatino Linotype"/>
                <a:cs typeface="Palatino Linotype"/>
              </a:rPr>
              <a:t> elegir </a:t>
            </a:r>
            <a:r>
              <a:rPr sz="1900" dirty="0">
                <a:latin typeface="Palatino Linotype"/>
                <a:cs typeface="Palatino Linotype"/>
              </a:rPr>
              <a:t>una</a:t>
            </a:r>
            <a:r>
              <a:rPr sz="1900" spc="-20" dirty="0">
                <a:latin typeface="Palatino Linotype"/>
                <a:cs typeface="Palatino Linotype"/>
              </a:rPr>
              <a:t> base </a:t>
            </a:r>
            <a:r>
              <a:rPr sz="1900" spc="-105" dirty="0">
                <a:latin typeface="Palatino Linotype"/>
                <a:cs typeface="Palatino Linotype"/>
              </a:rPr>
              <a:t>de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cotización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inferior</a:t>
            </a:r>
            <a:r>
              <a:rPr sz="1900" spc="8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a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1.000€</a:t>
            </a:r>
            <a:r>
              <a:rPr sz="1900" spc="80" dirty="0">
                <a:latin typeface="Palatino Linotype"/>
                <a:cs typeface="Palatino Linotype"/>
              </a:rPr>
              <a:t> </a:t>
            </a:r>
            <a:r>
              <a:rPr sz="1900" spc="-10" dirty="0">
                <a:latin typeface="Palatino Linotype"/>
                <a:cs typeface="Palatino Linotype"/>
              </a:rPr>
              <a:t>durante </a:t>
            </a:r>
            <a:r>
              <a:rPr sz="1900" dirty="0">
                <a:latin typeface="Palatino Linotype"/>
                <a:cs typeface="Palatino Linotype"/>
              </a:rPr>
              <a:t>el</a:t>
            </a:r>
            <a:r>
              <a:rPr sz="1900" spc="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año</a:t>
            </a:r>
            <a:r>
              <a:rPr sz="1900" spc="5" dirty="0">
                <a:latin typeface="Palatino Linotype"/>
                <a:cs typeface="Palatino Linotype"/>
              </a:rPr>
              <a:t> </a:t>
            </a:r>
            <a:r>
              <a:rPr sz="1900" spc="-10" dirty="0">
                <a:latin typeface="Palatino Linotype"/>
                <a:cs typeface="Palatino Linotype"/>
              </a:rPr>
              <a:t>2023.</a:t>
            </a:r>
            <a:endParaRPr sz="1900">
              <a:latin typeface="Palatino Linotype"/>
              <a:cs typeface="Palatino Linotype"/>
            </a:endParaRPr>
          </a:p>
          <a:p>
            <a:pPr marL="422275" marR="69850">
              <a:lnSpc>
                <a:spcPct val="115100"/>
              </a:lnSpc>
            </a:pPr>
            <a:r>
              <a:rPr sz="1900" spc="-25" dirty="0">
                <a:latin typeface="Palatino Linotype"/>
                <a:cs typeface="Palatino Linotype"/>
              </a:rPr>
              <a:t>Durante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los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años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2024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y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2025</a:t>
            </a:r>
            <a:r>
              <a:rPr sz="1900" spc="7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la</a:t>
            </a:r>
            <a:r>
              <a:rPr sz="1900" spc="80" dirty="0">
                <a:latin typeface="Palatino Linotype"/>
                <a:cs typeface="Palatino Linotype"/>
              </a:rPr>
              <a:t> </a:t>
            </a:r>
            <a:r>
              <a:rPr sz="1900" spc="-20" dirty="0">
                <a:latin typeface="Palatino Linotype"/>
                <a:cs typeface="Palatino Linotype"/>
              </a:rPr>
              <a:t>base </a:t>
            </a:r>
            <a:r>
              <a:rPr sz="1900" dirty="0">
                <a:latin typeface="Palatino Linotype"/>
                <a:cs typeface="Palatino Linotype"/>
              </a:rPr>
              <a:t>mínima</a:t>
            </a:r>
            <a:r>
              <a:rPr sz="1900" spc="-45" dirty="0">
                <a:latin typeface="Palatino Linotype"/>
                <a:cs typeface="Palatino Linotype"/>
              </a:rPr>
              <a:t> </a:t>
            </a:r>
            <a:r>
              <a:rPr sz="1900" spc="-105" dirty="0">
                <a:latin typeface="Palatino Linotype"/>
                <a:cs typeface="Palatino Linotype"/>
              </a:rPr>
              <a:t>de</a:t>
            </a:r>
            <a:r>
              <a:rPr sz="1900" spc="-1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cotización</a:t>
            </a:r>
            <a:r>
              <a:rPr sz="1900" spc="-3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para</a:t>
            </a:r>
            <a:r>
              <a:rPr sz="1900" spc="-2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este</a:t>
            </a:r>
            <a:r>
              <a:rPr sz="1900" spc="-30" dirty="0">
                <a:latin typeface="Palatino Linotype"/>
                <a:cs typeface="Palatino Linotype"/>
              </a:rPr>
              <a:t> </a:t>
            </a:r>
            <a:r>
              <a:rPr sz="1900" spc="-40" dirty="0">
                <a:latin typeface="Palatino Linotype"/>
                <a:cs typeface="Palatino Linotype"/>
              </a:rPr>
              <a:t>tipo</a:t>
            </a:r>
            <a:r>
              <a:rPr sz="1900" spc="-30" dirty="0">
                <a:latin typeface="Palatino Linotype"/>
                <a:cs typeface="Palatino Linotype"/>
              </a:rPr>
              <a:t> </a:t>
            </a:r>
            <a:r>
              <a:rPr sz="1900" spc="-100" dirty="0">
                <a:latin typeface="Palatino Linotype"/>
                <a:cs typeface="Palatino Linotype"/>
              </a:rPr>
              <a:t>de </a:t>
            </a:r>
            <a:r>
              <a:rPr sz="1900" spc="-20" dirty="0">
                <a:latin typeface="Palatino Linotype"/>
                <a:cs typeface="Palatino Linotype"/>
              </a:rPr>
              <a:t>autónomos</a:t>
            </a:r>
            <a:r>
              <a:rPr sz="1900" spc="-1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será</a:t>
            </a:r>
            <a:r>
              <a:rPr sz="1900" spc="-1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la</a:t>
            </a:r>
            <a:r>
              <a:rPr sz="1900" spc="-10" dirty="0">
                <a:latin typeface="Palatino Linotype"/>
                <a:cs typeface="Palatino Linotype"/>
              </a:rPr>
              <a:t> </a:t>
            </a:r>
            <a:r>
              <a:rPr sz="1900" spc="-25" dirty="0">
                <a:latin typeface="Palatino Linotype"/>
                <a:cs typeface="Palatino Linotype"/>
              </a:rPr>
              <a:t>establecida</a:t>
            </a:r>
            <a:r>
              <a:rPr sz="1900" spc="-10" dirty="0">
                <a:latin typeface="Palatino Linotype"/>
                <a:cs typeface="Palatino Linotype"/>
              </a:rPr>
              <a:t> por </a:t>
            </a:r>
            <a:r>
              <a:rPr sz="1900" spc="-25" dirty="0">
                <a:latin typeface="Palatino Linotype"/>
                <a:cs typeface="Palatino Linotype"/>
              </a:rPr>
              <a:t>los </a:t>
            </a:r>
            <a:r>
              <a:rPr sz="1900" spc="-30" dirty="0">
                <a:latin typeface="Palatino Linotype"/>
                <a:cs typeface="Palatino Linotype"/>
              </a:rPr>
              <a:t>Presupuestos</a:t>
            </a:r>
            <a:r>
              <a:rPr sz="1900" spc="-35" dirty="0">
                <a:latin typeface="Palatino Linotype"/>
                <a:cs typeface="Palatino Linotype"/>
              </a:rPr>
              <a:t> </a:t>
            </a:r>
            <a:r>
              <a:rPr sz="1900" spc="-20" dirty="0">
                <a:latin typeface="Palatino Linotype"/>
                <a:cs typeface="Palatino Linotype"/>
              </a:rPr>
              <a:t>Generales </a:t>
            </a:r>
            <a:r>
              <a:rPr sz="1900" spc="-105" dirty="0">
                <a:latin typeface="Palatino Linotype"/>
                <a:cs typeface="Palatino Linotype"/>
              </a:rPr>
              <a:t>de</a:t>
            </a:r>
            <a:r>
              <a:rPr sz="1900" spc="-15" dirty="0">
                <a:latin typeface="Palatino Linotype"/>
                <a:cs typeface="Palatino Linotype"/>
              </a:rPr>
              <a:t> </a:t>
            </a:r>
            <a:r>
              <a:rPr sz="1900" spc="-10" dirty="0">
                <a:latin typeface="Palatino Linotype"/>
                <a:cs typeface="Palatino Linotype"/>
              </a:rPr>
              <a:t>Estado.</a:t>
            </a:r>
            <a:endParaRPr sz="1900">
              <a:latin typeface="Palatino Linotype"/>
              <a:cs typeface="Palatino Linotype"/>
            </a:endParaRPr>
          </a:p>
          <a:p>
            <a:pPr marL="422275" marR="179705" algn="just">
              <a:lnSpc>
                <a:spcPct val="115100"/>
              </a:lnSpc>
            </a:pPr>
            <a:r>
              <a:rPr sz="1900" dirty="0">
                <a:latin typeface="Palatino Linotype"/>
                <a:cs typeface="Palatino Linotype"/>
              </a:rPr>
              <a:t>Y</a:t>
            </a:r>
            <a:r>
              <a:rPr sz="1900" spc="2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a</a:t>
            </a:r>
            <a:r>
              <a:rPr sz="1900" spc="2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partir</a:t>
            </a:r>
            <a:r>
              <a:rPr sz="1900" spc="20" dirty="0">
                <a:latin typeface="Palatino Linotype"/>
                <a:cs typeface="Palatino Linotype"/>
              </a:rPr>
              <a:t> </a:t>
            </a:r>
            <a:r>
              <a:rPr sz="1900" spc="-60" dirty="0">
                <a:latin typeface="Palatino Linotype"/>
                <a:cs typeface="Palatino Linotype"/>
              </a:rPr>
              <a:t>del</a:t>
            </a:r>
            <a:r>
              <a:rPr sz="1900" spc="25" dirty="0">
                <a:latin typeface="Palatino Linotype"/>
                <a:cs typeface="Palatino Linotype"/>
              </a:rPr>
              <a:t> </a:t>
            </a:r>
            <a:r>
              <a:rPr sz="1900" spc="-105" dirty="0">
                <a:latin typeface="Palatino Linotype"/>
                <a:cs typeface="Palatino Linotype"/>
              </a:rPr>
              <a:t>de</a:t>
            </a:r>
            <a:r>
              <a:rPr sz="1900" spc="2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2025</a:t>
            </a:r>
            <a:r>
              <a:rPr sz="1900" spc="2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la</a:t>
            </a:r>
            <a:r>
              <a:rPr sz="1900" spc="2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base</a:t>
            </a:r>
            <a:r>
              <a:rPr sz="1900" spc="25" dirty="0">
                <a:latin typeface="Palatino Linotype"/>
                <a:cs typeface="Palatino Linotype"/>
              </a:rPr>
              <a:t> </a:t>
            </a:r>
            <a:r>
              <a:rPr sz="1900" spc="-10" dirty="0">
                <a:latin typeface="Palatino Linotype"/>
                <a:cs typeface="Palatino Linotype"/>
              </a:rPr>
              <a:t>mínima </a:t>
            </a:r>
            <a:r>
              <a:rPr sz="1900" dirty="0">
                <a:latin typeface="Palatino Linotype"/>
                <a:cs typeface="Palatino Linotype"/>
              </a:rPr>
              <a:t>será</a:t>
            </a:r>
            <a:r>
              <a:rPr sz="1900" spc="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la</a:t>
            </a:r>
            <a:r>
              <a:rPr sz="1900" spc="10" dirty="0">
                <a:latin typeface="Palatino Linotype"/>
                <a:cs typeface="Palatino Linotype"/>
              </a:rPr>
              <a:t> </a:t>
            </a:r>
            <a:r>
              <a:rPr sz="1900" spc="-25" dirty="0">
                <a:latin typeface="Palatino Linotype"/>
                <a:cs typeface="Palatino Linotype"/>
              </a:rPr>
              <a:t>establecida</a:t>
            </a:r>
            <a:r>
              <a:rPr sz="1900" spc="5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para</a:t>
            </a:r>
            <a:r>
              <a:rPr sz="1900" spc="10" dirty="0">
                <a:latin typeface="Palatino Linotype"/>
                <a:cs typeface="Palatino Linotype"/>
              </a:rPr>
              <a:t> </a:t>
            </a:r>
            <a:r>
              <a:rPr sz="1900" dirty="0">
                <a:latin typeface="Palatino Linotype"/>
                <a:cs typeface="Palatino Linotype"/>
              </a:rPr>
              <a:t>el</a:t>
            </a:r>
            <a:r>
              <a:rPr sz="1900" spc="5" dirty="0">
                <a:latin typeface="Palatino Linotype"/>
                <a:cs typeface="Palatino Linotype"/>
              </a:rPr>
              <a:t> </a:t>
            </a:r>
            <a:r>
              <a:rPr sz="1900" spc="-65" dirty="0">
                <a:latin typeface="Palatino Linotype"/>
                <a:cs typeface="Palatino Linotype"/>
              </a:rPr>
              <a:t>grupo</a:t>
            </a:r>
            <a:r>
              <a:rPr sz="1900" spc="10" dirty="0">
                <a:latin typeface="Palatino Linotype"/>
                <a:cs typeface="Palatino Linotype"/>
              </a:rPr>
              <a:t> </a:t>
            </a:r>
            <a:r>
              <a:rPr sz="1900" spc="75" dirty="0">
                <a:latin typeface="Palatino Linotype"/>
                <a:cs typeface="Palatino Linotype"/>
              </a:rPr>
              <a:t>7</a:t>
            </a:r>
            <a:r>
              <a:rPr sz="1900" spc="5" dirty="0">
                <a:latin typeface="Palatino Linotype"/>
                <a:cs typeface="Palatino Linotype"/>
              </a:rPr>
              <a:t> </a:t>
            </a:r>
            <a:r>
              <a:rPr sz="1900" spc="-25" dirty="0">
                <a:latin typeface="Palatino Linotype"/>
                <a:cs typeface="Palatino Linotype"/>
              </a:rPr>
              <a:t>de </a:t>
            </a:r>
            <a:r>
              <a:rPr sz="1900" spc="-10" dirty="0">
                <a:latin typeface="Palatino Linotype"/>
                <a:cs typeface="Palatino Linotype"/>
              </a:rPr>
              <a:t>cotización</a:t>
            </a:r>
            <a:endParaRPr sz="1900">
              <a:latin typeface="Palatino Linotype"/>
              <a:cs typeface="Palatino Linotype"/>
            </a:endParaRPr>
          </a:p>
        </p:txBody>
      </p:sp>
      <p:pic>
        <p:nvPicPr>
          <p:cNvPr id="25" name="Imagen 24" descr="Imagen que contiene dibujo, cuarto&#10;&#10;Descripción generada automáticamente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B095F3A7-E6B7-A05E-EB81-B1058FB28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896" y="191798"/>
            <a:ext cx="1958219" cy="10202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74994" y="1291408"/>
              <a:ext cx="14573250" cy="9525"/>
            </a:xfrm>
            <a:custGeom>
              <a:avLst/>
              <a:gdLst/>
              <a:ahLst/>
              <a:cxnLst/>
              <a:rect l="l" t="t" r="r" b="b"/>
              <a:pathLst>
                <a:path w="14573250" h="9525">
                  <a:moveTo>
                    <a:pt x="14573250" y="0"/>
                  </a:moveTo>
                  <a:lnTo>
                    <a:pt x="14573250" y="9525"/>
                  </a:lnTo>
                  <a:lnTo>
                    <a:pt x="0" y="9525"/>
                  </a:lnTo>
                  <a:lnTo>
                    <a:pt x="0" y="0"/>
                  </a:lnTo>
                  <a:lnTo>
                    <a:pt x="14573250" y="0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9341" y="659294"/>
              <a:ext cx="17184370" cy="2486025"/>
            </a:xfrm>
            <a:custGeom>
              <a:avLst/>
              <a:gdLst/>
              <a:ahLst/>
              <a:cxnLst/>
              <a:rect l="l" t="t" r="r" b="b"/>
              <a:pathLst>
                <a:path w="17184370" h="2486025">
                  <a:moveTo>
                    <a:pt x="17184205" y="0"/>
                  </a:moveTo>
                  <a:lnTo>
                    <a:pt x="16809568" y="0"/>
                  </a:lnTo>
                  <a:lnTo>
                    <a:pt x="16809568" y="530148"/>
                  </a:lnTo>
                  <a:lnTo>
                    <a:pt x="16809568" y="1955863"/>
                  </a:lnTo>
                  <a:lnTo>
                    <a:pt x="16801643" y="1906714"/>
                  </a:lnTo>
                  <a:lnTo>
                    <a:pt x="16779532" y="1863852"/>
                  </a:lnTo>
                  <a:lnTo>
                    <a:pt x="16745738" y="1829930"/>
                  </a:lnTo>
                  <a:lnTo>
                    <a:pt x="16702761" y="1807629"/>
                  </a:lnTo>
                  <a:lnTo>
                    <a:pt x="16653104" y="1799615"/>
                  </a:lnTo>
                  <a:lnTo>
                    <a:pt x="16702761" y="1807514"/>
                  </a:lnTo>
                  <a:lnTo>
                    <a:pt x="16745738" y="1829600"/>
                  </a:lnTo>
                  <a:lnTo>
                    <a:pt x="16779532" y="1863356"/>
                  </a:lnTo>
                  <a:lnTo>
                    <a:pt x="16801643" y="1906282"/>
                  </a:lnTo>
                  <a:lnTo>
                    <a:pt x="16809568" y="1955863"/>
                  </a:lnTo>
                  <a:lnTo>
                    <a:pt x="16809568" y="530148"/>
                  </a:lnTo>
                  <a:lnTo>
                    <a:pt x="16801643" y="579742"/>
                  </a:lnTo>
                  <a:lnTo>
                    <a:pt x="16779532" y="622668"/>
                  </a:lnTo>
                  <a:lnTo>
                    <a:pt x="16745738" y="656412"/>
                  </a:lnTo>
                  <a:lnTo>
                    <a:pt x="16702761" y="678510"/>
                  </a:lnTo>
                  <a:lnTo>
                    <a:pt x="16653117" y="686422"/>
                  </a:lnTo>
                  <a:lnTo>
                    <a:pt x="16702761" y="678395"/>
                  </a:lnTo>
                  <a:lnTo>
                    <a:pt x="16745738" y="656082"/>
                  </a:lnTo>
                  <a:lnTo>
                    <a:pt x="16779532" y="622160"/>
                  </a:lnTo>
                  <a:lnTo>
                    <a:pt x="16801643" y="579297"/>
                  </a:lnTo>
                  <a:lnTo>
                    <a:pt x="16809568" y="530148"/>
                  </a:lnTo>
                  <a:lnTo>
                    <a:pt x="16809568" y="0"/>
                  </a:lnTo>
                  <a:lnTo>
                    <a:pt x="16801580" y="0"/>
                  </a:lnTo>
                  <a:lnTo>
                    <a:pt x="16801580" y="480898"/>
                  </a:lnTo>
                  <a:lnTo>
                    <a:pt x="16787991" y="454571"/>
                  </a:lnTo>
                  <a:lnTo>
                    <a:pt x="16801529" y="480568"/>
                  </a:lnTo>
                  <a:lnTo>
                    <a:pt x="16801580" y="480898"/>
                  </a:lnTo>
                  <a:lnTo>
                    <a:pt x="16801580" y="0"/>
                  </a:lnTo>
                  <a:lnTo>
                    <a:pt x="16779380" y="0"/>
                  </a:lnTo>
                  <a:lnTo>
                    <a:pt x="16779380" y="437984"/>
                  </a:lnTo>
                  <a:lnTo>
                    <a:pt x="16762997" y="421551"/>
                  </a:lnTo>
                  <a:lnTo>
                    <a:pt x="16779202" y="437642"/>
                  </a:lnTo>
                  <a:lnTo>
                    <a:pt x="16779380" y="437984"/>
                  </a:lnTo>
                  <a:lnTo>
                    <a:pt x="16779380" y="0"/>
                  </a:lnTo>
                  <a:lnTo>
                    <a:pt x="16745369" y="0"/>
                  </a:lnTo>
                  <a:lnTo>
                    <a:pt x="16745369" y="404025"/>
                  </a:lnTo>
                  <a:lnTo>
                    <a:pt x="16729609" y="395859"/>
                  </a:lnTo>
                  <a:lnTo>
                    <a:pt x="16745230" y="403885"/>
                  </a:lnTo>
                  <a:lnTo>
                    <a:pt x="16745369" y="404025"/>
                  </a:lnTo>
                  <a:lnTo>
                    <a:pt x="16745369" y="0"/>
                  </a:lnTo>
                  <a:lnTo>
                    <a:pt x="16702431" y="0"/>
                  </a:lnTo>
                  <a:lnTo>
                    <a:pt x="16702431" y="381863"/>
                  </a:lnTo>
                  <a:lnTo>
                    <a:pt x="16653104" y="373900"/>
                  </a:lnTo>
                  <a:lnTo>
                    <a:pt x="16702316" y="381800"/>
                  </a:lnTo>
                  <a:lnTo>
                    <a:pt x="16702431" y="0"/>
                  </a:lnTo>
                  <a:lnTo>
                    <a:pt x="679145" y="0"/>
                  </a:lnTo>
                  <a:lnTo>
                    <a:pt x="679145" y="530148"/>
                  </a:lnTo>
                  <a:lnTo>
                    <a:pt x="679145" y="1955863"/>
                  </a:lnTo>
                  <a:lnTo>
                    <a:pt x="671106" y="1906714"/>
                  </a:lnTo>
                  <a:lnTo>
                    <a:pt x="648766" y="1863852"/>
                  </a:lnTo>
                  <a:lnTo>
                    <a:pt x="614807" y="1829930"/>
                  </a:lnTo>
                  <a:lnTo>
                    <a:pt x="571893" y="1807629"/>
                  </a:lnTo>
                  <a:lnTo>
                    <a:pt x="522693" y="1799602"/>
                  </a:lnTo>
                  <a:lnTo>
                    <a:pt x="571893" y="1807514"/>
                  </a:lnTo>
                  <a:lnTo>
                    <a:pt x="614807" y="1829600"/>
                  </a:lnTo>
                  <a:lnTo>
                    <a:pt x="648766" y="1863356"/>
                  </a:lnTo>
                  <a:lnTo>
                    <a:pt x="671106" y="1906282"/>
                  </a:lnTo>
                  <a:lnTo>
                    <a:pt x="679145" y="1955863"/>
                  </a:lnTo>
                  <a:lnTo>
                    <a:pt x="679145" y="530148"/>
                  </a:lnTo>
                  <a:lnTo>
                    <a:pt x="671220" y="579742"/>
                  </a:lnTo>
                  <a:lnTo>
                    <a:pt x="649109" y="622668"/>
                  </a:lnTo>
                  <a:lnTo>
                    <a:pt x="615315" y="656412"/>
                  </a:lnTo>
                  <a:lnTo>
                    <a:pt x="572338" y="678510"/>
                  </a:lnTo>
                  <a:lnTo>
                    <a:pt x="522693" y="686422"/>
                  </a:lnTo>
                  <a:lnTo>
                    <a:pt x="572338" y="678395"/>
                  </a:lnTo>
                  <a:lnTo>
                    <a:pt x="615315" y="656082"/>
                  </a:lnTo>
                  <a:lnTo>
                    <a:pt x="649109" y="622160"/>
                  </a:lnTo>
                  <a:lnTo>
                    <a:pt x="671220" y="579297"/>
                  </a:lnTo>
                  <a:lnTo>
                    <a:pt x="679145" y="530148"/>
                  </a:lnTo>
                  <a:lnTo>
                    <a:pt x="671106" y="481012"/>
                  </a:lnTo>
                  <a:lnTo>
                    <a:pt x="648766" y="438137"/>
                  </a:lnTo>
                  <a:lnTo>
                    <a:pt x="614807" y="404215"/>
                  </a:lnTo>
                  <a:lnTo>
                    <a:pt x="571893" y="381914"/>
                  </a:lnTo>
                  <a:lnTo>
                    <a:pt x="522693" y="373888"/>
                  </a:lnTo>
                  <a:lnTo>
                    <a:pt x="571893" y="381800"/>
                  </a:lnTo>
                  <a:lnTo>
                    <a:pt x="614807" y="403885"/>
                  </a:lnTo>
                  <a:lnTo>
                    <a:pt x="648766" y="437642"/>
                  </a:lnTo>
                  <a:lnTo>
                    <a:pt x="671106" y="480568"/>
                  </a:lnTo>
                  <a:lnTo>
                    <a:pt x="679145" y="530148"/>
                  </a:lnTo>
                  <a:lnTo>
                    <a:pt x="679145" y="0"/>
                  </a:lnTo>
                  <a:lnTo>
                    <a:pt x="473481" y="0"/>
                  </a:lnTo>
                  <a:lnTo>
                    <a:pt x="473481" y="2104212"/>
                  </a:lnTo>
                  <a:lnTo>
                    <a:pt x="430568" y="2082139"/>
                  </a:lnTo>
                  <a:lnTo>
                    <a:pt x="396608" y="2048383"/>
                  </a:lnTo>
                  <a:lnTo>
                    <a:pt x="374269" y="2005457"/>
                  </a:lnTo>
                  <a:lnTo>
                    <a:pt x="396608" y="2048370"/>
                  </a:lnTo>
                  <a:lnTo>
                    <a:pt x="430568" y="2082126"/>
                  </a:lnTo>
                  <a:lnTo>
                    <a:pt x="473481" y="2104212"/>
                  </a:lnTo>
                  <a:lnTo>
                    <a:pt x="473481" y="0"/>
                  </a:lnTo>
                  <a:lnTo>
                    <a:pt x="0" y="0"/>
                  </a:lnTo>
                  <a:lnTo>
                    <a:pt x="0" y="2486025"/>
                  </a:lnTo>
                  <a:lnTo>
                    <a:pt x="17184205" y="2486025"/>
                  </a:lnTo>
                  <a:lnTo>
                    <a:pt x="17184205" y="2112137"/>
                  </a:lnTo>
                  <a:lnTo>
                    <a:pt x="17184205" y="1799602"/>
                  </a:lnTo>
                  <a:lnTo>
                    <a:pt x="17184205" y="686422"/>
                  </a:lnTo>
                  <a:lnTo>
                    <a:pt x="17184205" y="373888"/>
                  </a:lnTo>
                  <a:lnTo>
                    <a:pt x="17184205" y="0"/>
                  </a:lnTo>
                  <a:close/>
                </a:path>
              </a:pathLst>
            </a:custGeom>
            <a:solidFill>
              <a:srgbClr val="E6E8EF">
                <a:alpha val="686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3843" y="1151152"/>
              <a:ext cx="1217930" cy="1217930"/>
            </a:xfrm>
            <a:custGeom>
              <a:avLst/>
              <a:gdLst/>
              <a:ahLst/>
              <a:cxnLst/>
              <a:rect l="l" t="t" r="r" b="b"/>
              <a:pathLst>
                <a:path w="1217930" h="1217930">
                  <a:moveTo>
                    <a:pt x="664768" y="457327"/>
                  </a:moveTo>
                  <a:lnTo>
                    <a:pt x="610285" y="457327"/>
                  </a:lnTo>
                  <a:lnTo>
                    <a:pt x="509257" y="537768"/>
                  </a:lnTo>
                  <a:lnTo>
                    <a:pt x="541248" y="577672"/>
                  </a:lnTo>
                  <a:lnTo>
                    <a:pt x="577354" y="548855"/>
                  </a:lnTo>
                  <a:lnTo>
                    <a:pt x="581088" y="545706"/>
                  </a:lnTo>
                  <a:lnTo>
                    <a:pt x="586143" y="541045"/>
                  </a:lnTo>
                  <a:lnTo>
                    <a:pt x="592493" y="534911"/>
                  </a:lnTo>
                  <a:lnTo>
                    <a:pt x="600151" y="527316"/>
                  </a:lnTo>
                  <a:lnTo>
                    <a:pt x="599211" y="559930"/>
                  </a:lnTo>
                  <a:lnTo>
                    <a:pt x="598576" y="589699"/>
                  </a:lnTo>
                  <a:lnTo>
                    <a:pt x="598576" y="770864"/>
                  </a:lnTo>
                  <a:lnTo>
                    <a:pt x="664768" y="770864"/>
                  </a:lnTo>
                  <a:lnTo>
                    <a:pt x="664768" y="527316"/>
                  </a:lnTo>
                  <a:lnTo>
                    <a:pt x="664768" y="457327"/>
                  </a:lnTo>
                  <a:close/>
                </a:path>
                <a:path w="1217930" h="1217930">
                  <a:moveTo>
                    <a:pt x="1217422" y="608711"/>
                  </a:moveTo>
                  <a:lnTo>
                    <a:pt x="1215580" y="561200"/>
                  </a:lnTo>
                  <a:lnTo>
                    <a:pt x="1210170" y="514680"/>
                  </a:lnTo>
                  <a:lnTo>
                    <a:pt x="1201318" y="469290"/>
                  </a:lnTo>
                  <a:lnTo>
                    <a:pt x="1189151" y="425157"/>
                  </a:lnTo>
                  <a:lnTo>
                    <a:pt x="1181315" y="403313"/>
                  </a:lnTo>
                  <a:lnTo>
                    <a:pt x="1181315" y="608711"/>
                  </a:lnTo>
                  <a:lnTo>
                    <a:pt x="1179410" y="655599"/>
                  </a:lnTo>
                  <a:lnTo>
                    <a:pt x="1173810" y="701471"/>
                  </a:lnTo>
                  <a:lnTo>
                    <a:pt x="1164640" y="746150"/>
                  </a:lnTo>
                  <a:lnTo>
                    <a:pt x="1152067" y="789508"/>
                  </a:lnTo>
                  <a:lnTo>
                    <a:pt x="1136243" y="831380"/>
                  </a:lnTo>
                  <a:lnTo>
                    <a:pt x="1117307" y="871639"/>
                  </a:lnTo>
                  <a:lnTo>
                    <a:pt x="1095400" y="910120"/>
                  </a:lnTo>
                  <a:lnTo>
                    <a:pt x="1070698" y="946670"/>
                  </a:lnTo>
                  <a:lnTo>
                    <a:pt x="1043317" y="981151"/>
                  </a:lnTo>
                  <a:lnTo>
                    <a:pt x="1013421" y="1013421"/>
                  </a:lnTo>
                  <a:lnTo>
                    <a:pt x="981151" y="1043317"/>
                  </a:lnTo>
                  <a:lnTo>
                    <a:pt x="946670" y="1070698"/>
                  </a:lnTo>
                  <a:lnTo>
                    <a:pt x="910120" y="1095413"/>
                  </a:lnTo>
                  <a:lnTo>
                    <a:pt x="871639" y="1117307"/>
                  </a:lnTo>
                  <a:lnTo>
                    <a:pt x="831380" y="1136243"/>
                  </a:lnTo>
                  <a:lnTo>
                    <a:pt x="789508" y="1152067"/>
                  </a:lnTo>
                  <a:lnTo>
                    <a:pt x="746150" y="1164640"/>
                  </a:lnTo>
                  <a:lnTo>
                    <a:pt x="701471" y="1173810"/>
                  </a:lnTo>
                  <a:lnTo>
                    <a:pt x="655599" y="1179410"/>
                  </a:lnTo>
                  <a:lnTo>
                    <a:pt x="608711" y="1181315"/>
                  </a:lnTo>
                  <a:lnTo>
                    <a:pt x="561809" y="1179410"/>
                  </a:lnTo>
                  <a:lnTo>
                    <a:pt x="515950" y="1173810"/>
                  </a:lnTo>
                  <a:lnTo>
                    <a:pt x="471258" y="1164640"/>
                  </a:lnTo>
                  <a:lnTo>
                    <a:pt x="427901" y="1152067"/>
                  </a:lnTo>
                  <a:lnTo>
                    <a:pt x="386029" y="1136243"/>
                  </a:lnTo>
                  <a:lnTo>
                    <a:pt x="345770" y="1117307"/>
                  </a:lnTo>
                  <a:lnTo>
                    <a:pt x="307301" y="1095413"/>
                  </a:lnTo>
                  <a:lnTo>
                    <a:pt x="270738" y="1070698"/>
                  </a:lnTo>
                  <a:lnTo>
                    <a:pt x="236258" y="1043317"/>
                  </a:lnTo>
                  <a:lnTo>
                    <a:pt x="204000" y="1013421"/>
                  </a:lnTo>
                  <a:lnTo>
                    <a:pt x="174104" y="981151"/>
                  </a:lnTo>
                  <a:lnTo>
                    <a:pt x="146723" y="946670"/>
                  </a:lnTo>
                  <a:lnTo>
                    <a:pt x="122008" y="910120"/>
                  </a:lnTo>
                  <a:lnTo>
                    <a:pt x="100101" y="871639"/>
                  </a:lnTo>
                  <a:lnTo>
                    <a:pt x="81165" y="831380"/>
                  </a:lnTo>
                  <a:lnTo>
                    <a:pt x="65341" y="789508"/>
                  </a:lnTo>
                  <a:lnTo>
                    <a:pt x="52768" y="746150"/>
                  </a:lnTo>
                  <a:lnTo>
                    <a:pt x="43611" y="701471"/>
                  </a:lnTo>
                  <a:lnTo>
                    <a:pt x="37998" y="655599"/>
                  </a:lnTo>
                  <a:lnTo>
                    <a:pt x="36106" y="608711"/>
                  </a:lnTo>
                  <a:lnTo>
                    <a:pt x="37998" y="561809"/>
                  </a:lnTo>
                  <a:lnTo>
                    <a:pt x="43611" y="515950"/>
                  </a:lnTo>
                  <a:lnTo>
                    <a:pt x="52768" y="471258"/>
                  </a:lnTo>
                  <a:lnTo>
                    <a:pt x="65341" y="427901"/>
                  </a:lnTo>
                  <a:lnTo>
                    <a:pt x="81165" y="386029"/>
                  </a:lnTo>
                  <a:lnTo>
                    <a:pt x="100101" y="345770"/>
                  </a:lnTo>
                  <a:lnTo>
                    <a:pt x="122008" y="307301"/>
                  </a:lnTo>
                  <a:lnTo>
                    <a:pt x="146723" y="270738"/>
                  </a:lnTo>
                  <a:lnTo>
                    <a:pt x="174104" y="236258"/>
                  </a:lnTo>
                  <a:lnTo>
                    <a:pt x="204000" y="204000"/>
                  </a:lnTo>
                  <a:lnTo>
                    <a:pt x="236258" y="174104"/>
                  </a:lnTo>
                  <a:lnTo>
                    <a:pt x="270738" y="146723"/>
                  </a:lnTo>
                  <a:lnTo>
                    <a:pt x="307301" y="122008"/>
                  </a:lnTo>
                  <a:lnTo>
                    <a:pt x="345770" y="100101"/>
                  </a:lnTo>
                  <a:lnTo>
                    <a:pt x="386029" y="81165"/>
                  </a:lnTo>
                  <a:lnTo>
                    <a:pt x="427901" y="65341"/>
                  </a:lnTo>
                  <a:lnTo>
                    <a:pt x="471258" y="52768"/>
                  </a:lnTo>
                  <a:lnTo>
                    <a:pt x="515950" y="43611"/>
                  </a:lnTo>
                  <a:lnTo>
                    <a:pt x="561809" y="37998"/>
                  </a:lnTo>
                  <a:lnTo>
                    <a:pt x="608711" y="36106"/>
                  </a:lnTo>
                  <a:lnTo>
                    <a:pt x="655599" y="37998"/>
                  </a:lnTo>
                  <a:lnTo>
                    <a:pt x="701471" y="43611"/>
                  </a:lnTo>
                  <a:lnTo>
                    <a:pt x="746150" y="52768"/>
                  </a:lnTo>
                  <a:lnTo>
                    <a:pt x="789508" y="65341"/>
                  </a:lnTo>
                  <a:lnTo>
                    <a:pt x="831380" y="81165"/>
                  </a:lnTo>
                  <a:lnTo>
                    <a:pt x="871639" y="100101"/>
                  </a:lnTo>
                  <a:lnTo>
                    <a:pt x="910120" y="122008"/>
                  </a:lnTo>
                  <a:lnTo>
                    <a:pt x="946670" y="146723"/>
                  </a:lnTo>
                  <a:lnTo>
                    <a:pt x="981151" y="174104"/>
                  </a:lnTo>
                  <a:lnTo>
                    <a:pt x="1013421" y="204000"/>
                  </a:lnTo>
                  <a:lnTo>
                    <a:pt x="1043317" y="236258"/>
                  </a:lnTo>
                  <a:lnTo>
                    <a:pt x="1070698" y="270738"/>
                  </a:lnTo>
                  <a:lnTo>
                    <a:pt x="1095400" y="307301"/>
                  </a:lnTo>
                  <a:lnTo>
                    <a:pt x="1117307" y="345770"/>
                  </a:lnTo>
                  <a:lnTo>
                    <a:pt x="1136243" y="386029"/>
                  </a:lnTo>
                  <a:lnTo>
                    <a:pt x="1152067" y="427901"/>
                  </a:lnTo>
                  <a:lnTo>
                    <a:pt x="1164640" y="471258"/>
                  </a:lnTo>
                  <a:lnTo>
                    <a:pt x="1173810" y="515950"/>
                  </a:lnTo>
                  <a:lnTo>
                    <a:pt x="1179410" y="561809"/>
                  </a:lnTo>
                  <a:lnTo>
                    <a:pt x="1181315" y="608711"/>
                  </a:lnTo>
                  <a:lnTo>
                    <a:pt x="1181315" y="403313"/>
                  </a:lnTo>
                  <a:lnTo>
                    <a:pt x="1155458" y="341223"/>
                  </a:lnTo>
                  <a:lnTo>
                    <a:pt x="1134198" y="301688"/>
                  </a:lnTo>
                  <a:lnTo>
                    <a:pt x="1110183" y="263969"/>
                  </a:lnTo>
                  <a:lnTo>
                    <a:pt x="1083538" y="228193"/>
                  </a:lnTo>
                  <a:lnTo>
                    <a:pt x="1054404" y="194487"/>
                  </a:lnTo>
                  <a:lnTo>
                    <a:pt x="1022921" y="163004"/>
                  </a:lnTo>
                  <a:lnTo>
                    <a:pt x="989228" y="133870"/>
                  </a:lnTo>
                  <a:lnTo>
                    <a:pt x="953452" y="107226"/>
                  </a:lnTo>
                  <a:lnTo>
                    <a:pt x="915720" y="83210"/>
                  </a:lnTo>
                  <a:lnTo>
                    <a:pt x="876198" y="61950"/>
                  </a:lnTo>
                  <a:lnTo>
                    <a:pt x="835050" y="43611"/>
                  </a:lnTo>
                  <a:lnTo>
                    <a:pt x="814133" y="36106"/>
                  </a:lnTo>
                  <a:lnTo>
                    <a:pt x="792264" y="28257"/>
                  </a:lnTo>
                  <a:lnTo>
                    <a:pt x="748131" y="16103"/>
                  </a:lnTo>
                  <a:lnTo>
                    <a:pt x="702741" y="7239"/>
                  </a:lnTo>
                  <a:lnTo>
                    <a:pt x="656221" y="1828"/>
                  </a:lnTo>
                  <a:lnTo>
                    <a:pt x="608711" y="0"/>
                  </a:lnTo>
                  <a:lnTo>
                    <a:pt x="561200" y="1828"/>
                  </a:lnTo>
                  <a:lnTo>
                    <a:pt x="514680" y="7239"/>
                  </a:lnTo>
                  <a:lnTo>
                    <a:pt x="469290" y="16103"/>
                  </a:lnTo>
                  <a:lnTo>
                    <a:pt x="425157" y="28257"/>
                  </a:lnTo>
                  <a:lnTo>
                    <a:pt x="382422" y="43586"/>
                  </a:lnTo>
                  <a:lnTo>
                    <a:pt x="341223" y="61950"/>
                  </a:lnTo>
                  <a:lnTo>
                    <a:pt x="301688" y="83210"/>
                  </a:lnTo>
                  <a:lnTo>
                    <a:pt x="263969" y="107226"/>
                  </a:lnTo>
                  <a:lnTo>
                    <a:pt x="228193" y="133870"/>
                  </a:lnTo>
                  <a:lnTo>
                    <a:pt x="194487" y="163004"/>
                  </a:lnTo>
                  <a:lnTo>
                    <a:pt x="163004" y="194487"/>
                  </a:lnTo>
                  <a:lnTo>
                    <a:pt x="133870" y="228193"/>
                  </a:lnTo>
                  <a:lnTo>
                    <a:pt x="107226" y="263969"/>
                  </a:lnTo>
                  <a:lnTo>
                    <a:pt x="83210" y="301688"/>
                  </a:lnTo>
                  <a:lnTo>
                    <a:pt x="61950" y="341223"/>
                  </a:lnTo>
                  <a:lnTo>
                    <a:pt x="43586" y="382422"/>
                  </a:lnTo>
                  <a:lnTo>
                    <a:pt x="28257" y="425157"/>
                  </a:lnTo>
                  <a:lnTo>
                    <a:pt x="16103" y="469290"/>
                  </a:lnTo>
                  <a:lnTo>
                    <a:pt x="7239" y="514680"/>
                  </a:lnTo>
                  <a:lnTo>
                    <a:pt x="1828" y="561200"/>
                  </a:lnTo>
                  <a:lnTo>
                    <a:pt x="0" y="608711"/>
                  </a:lnTo>
                  <a:lnTo>
                    <a:pt x="1828" y="656221"/>
                  </a:lnTo>
                  <a:lnTo>
                    <a:pt x="7239" y="702741"/>
                  </a:lnTo>
                  <a:lnTo>
                    <a:pt x="16103" y="748131"/>
                  </a:lnTo>
                  <a:lnTo>
                    <a:pt x="28257" y="792264"/>
                  </a:lnTo>
                  <a:lnTo>
                    <a:pt x="43586" y="834999"/>
                  </a:lnTo>
                  <a:lnTo>
                    <a:pt x="61950" y="876198"/>
                  </a:lnTo>
                  <a:lnTo>
                    <a:pt x="83210" y="915720"/>
                  </a:lnTo>
                  <a:lnTo>
                    <a:pt x="107226" y="953452"/>
                  </a:lnTo>
                  <a:lnTo>
                    <a:pt x="133870" y="989228"/>
                  </a:lnTo>
                  <a:lnTo>
                    <a:pt x="163004" y="1022921"/>
                  </a:lnTo>
                  <a:lnTo>
                    <a:pt x="194487" y="1054404"/>
                  </a:lnTo>
                  <a:lnTo>
                    <a:pt x="228193" y="1083538"/>
                  </a:lnTo>
                  <a:lnTo>
                    <a:pt x="263969" y="1110183"/>
                  </a:lnTo>
                  <a:lnTo>
                    <a:pt x="301688" y="1134198"/>
                  </a:lnTo>
                  <a:lnTo>
                    <a:pt x="341223" y="1155458"/>
                  </a:lnTo>
                  <a:lnTo>
                    <a:pt x="382371" y="1173810"/>
                  </a:lnTo>
                  <a:lnTo>
                    <a:pt x="425157" y="1189151"/>
                  </a:lnTo>
                  <a:lnTo>
                    <a:pt x="469290" y="1201318"/>
                  </a:lnTo>
                  <a:lnTo>
                    <a:pt x="514680" y="1210170"/>
                  </a:lnTo>
                  <a:lnTo>
                    <a:pt x="561200" y="1215580"/>
                  </a:lnTo>
                  <a:lnTo>
                    <a:pt x="608711" y="1217422"/>
                  </a:lnTo>
                  <a:lnTo>
                    <a:pt x="656221" y="1215580"/>
                  </a:lnTo>
                  <a:lnTo>
                    <a:pt x="702741" y="1210170"/>
                  </a:lnTo>
                  <a:lnTo>
                    <a:pt x="748131" y="1201318"/>
                  </a:lnTo>
                  <a:lnTo>
                    <a:pt x="792264" y="1189151"/>
                  </a:lnTo>
                  <a:lnTo>
                    <a:pt x="834999" y="1173822"/>
                  </a:lnTo>
                  <a:lnTo>
                    <a:pt x="876198" y="1155458"/>
                  </a:lnTo>
                  <a:lnTo>
                    <a:pt x="915720" y="1134198"/>
                  </a:lnTo>
                  <a:lnTo>
                    <a:pt x="953452" y="1110183"/>
                  </a:lnTo>
                  <a:lnTo>
                    <a:pt x="989228" y="1083538"/>
                  </a:lnTo>
                  <a:lnTo>
                    <a:pt x="1022921" y="1054404"/>
                  </a:lnTo>
                  <a:lnTo>
                    <a:pt x="1054404" y="1022921"/>
                  </a:lnTo>
                  <a:lnTo>
                    <a:pt x="1083538" y="989228"/>
                  </a:lnTo>
                  <a:lnTo>
                    <a:pt x="1110183" y="953452"/>
                  </a:lnTo>
                  <a:lnTo>
                    <a:pt x="1134198" y="915720"/>
                  </a:lnTo>
                  <a:lnTo>
                    <a:pt x="1155458" y="876198"/>
                  </a:lnTo>
                  <a:lnTo>
                    <a:pt x="1173822" y="834999"/>
                  </a:lnTo>
                  <a:lnTo>
                    <a:pt x="1189151" y="792264"/>
                  </a:lnTo>
                  <a:lnTo>
                    <a:pt x="1201318" y="748131"/>
                  </a:lnTo>
                  <a:lnTo>
                    <a:pt x="1210170" y="702741"/>
                  </a:lnTo>
                  <a:lnTo>
                    <a:pt x="1215580" y="656221"/>
                  </a:lnTo>
                  <a:lnTo>
                    <a:pt x="1217422" y="608711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932" y="9038121"/>
              <a:ext cx="2495549" cy="1095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4395" y="3895670"/>
              <a:ext cx="17449800" cy="3638550"/>
            </a:xfrm>
            <a:custGeom>
              <a:avLst/>
              <a:gdLst/>
              <a:ahLst/>
              <a:cxnLst/>
              <a:rect l="l" t="t" r="r" b="b"/>
              <a:pathLst>
                <a:path w="17449800" h="3638550">
                  <a:moveTo>
                    <a:pt x="17125557" y="3638533"/>
                  </a:moveTo>
                  <a:lnTo>
                    <a:pt x="324145" y="3638533"/>
                  </a:lnTo>
                  <a:lnTo>
                    <a:pt x="276337" y="3635009"/>
                  </a:lnTo>
                  <a:lnTo>
                    <a:pt x="230677" y="3624776"/>
                  </a:lnTo>
                  <a:lnTo>
                    <a:pt x="187671" y="3608339"/>
                  </a:lnTo>
                  <a:lnTo>
                    <a:pt x="147825" y="3586207"/>
                  </a:lnTo>
                  <a:lnTo>
                    <a:pt x="111648" y="3558886"/>
                  </a:lnTo>
                  <a:lnTo>
                    <a:pt x="79645" y="3526882"/>
                  </a:lnTo>
                  <a:lnTo>
                    <a:pt x="52325" y="3490704"/>
                  </a:lnTo>
                  <a:lnTo>
                    <a:pt x="30193" y="3450858"/>
                  </a:lnTo>
                  <a:lnTo>
                    <a:pt x="13757" y="3407851"/>
                  </a:lnTo>
                  <a:lnTo>
                    <a:pt x="3523" y="3362190"/>
                  </a:lnTo>
                  <a:lnTo>
                    <a:pt x="0" y="3314382"/>
                  </a:lnTo>
                  <a:lnTo>
                    <a:pt x="0" y="324151"/>
                  </a:lnTo>
                  <a:lnTo>
                    <a:pt x="3523" y="276343"/>
                  </a:lnTo>
                  <a:lnTo>
                    <a:pt x="13757" y="230681"/>
                  </a:lnTo>
                  <a:lnTo>
                    <a:pt x="30193" y="187674"/>
                  </a:lnTo>
                  <a:lnTo>
                    <a:pt x="52325" y="147828"/>
                  </a:lnTo>
                  <a:lnTo>
                    <a:pt x="79645" y="111650"/>
                  </a:lnTo>
                  <a:lnTo>
                    <a:pt x="111648" y="79647"/>
                  </a:lnTo>
                  <a:lnTo>
                    <a:pt x="147825" y="52326"/>
                  </a:lnTo>
                  <a:lnTo>
                    <a:pt x="187671" y="30193"/>
                  </a:lnTo>
                  <a:lnTo>
                    <a:pt x="230677" y="13757"/>
                  </a:lnTo>
                  <a:lnTo>
                    <a:pt x="276337" y="3523"/>
                  </a:lnTo>
                  <a:lnTo>
                    <a:pt x="324145" y="0"/>
                  </a:lnTo>
                  <a:lnTo>
                    <a:pt x="17125557" y="0"/>
                  </a:lnTo>
                  <a:lnTo>
                    <a:pt x="17173364" y="3523"/>
                  </a:lnTo>
                  <a:lnTo>
                    <a:pt x="17219025" y="13757"/>
                  </a:lnTo>
                  <a:lnTo>
                    <a:pt x="17262031" y="30193"/>
                  </a:lnTo>
                  <a:lnTo>
                    <a:pt x="17301876" y="52326"/>
                  </a:lnTo>
                  <a:lnTo>
                    <a:pt x="17338054" y="79647"/>
                  </a:lnTo>
                  <a:lnTo>
                    <a:pt x="17370056" y="111650"/>
                  </a:lnTo>
                  <a:lnTo>
                    <a:pt x="17397377" y="147828"/>
                  </a:lnTo>
                  <a:lnTo>
                    <a:pt x="17419509" y="187674"/>
                  </a:lnTo>
                  <a:lnTo>
                    <a:pt x="17435945" y="230681"/>
                  </a:lnTo>
                  <a:lnTo>
                    <a:pt x="17446178" y="276343"/>
                  </a:lnTo>
                  <a:lnTo>
                    <a:pt x="17449702" y="324151"/>
                  </a:lnTo>
                  <a:lnTo>
                    <a:pt x="17449702" y="3314382"/>
                  </a:lnTo>
                  <a:lnTo>
                    <a:pt x="17446178" y="3362190"/>
                  </a:lnTo>
                  <a:lnTo>
                    <a:pt x="17435945" y="3407851"/>
                  </a:lnTo>
                  <a:lnTo>
                    <a:pt x="17419509" y="3450858"/>
                  </a:lnTo>
                  <a:lnTo>
                    <a:pt x="17397377" y="3490704"/>
                  </a:lnTo>
                  <a:lnTo>
                    <a:pt x="17370056" y="3526882"/>
                  </a:lnTo>
                  <a:lnTo>
                    <a:pt x="17338054" y="3558886"/>
                  </a:lnTo>
                  <a:lnTo>
                    <a:pt x="17301876" y="3586207"/>
                  </a:lnTo>
                  <a:lnTo>
                    <a:pt x="17262031" y="3608339"/>
                  </a:lnTo>
                  <a:lnTo>
                    <a:pt x="17219025" y="3624776"/>
                  </a:lnTo>
                  <a:lnTo>
                    <a:pt x="17173364" y="3635009"/>
                  </a:lnTo>
                  <a:lnTo>
                    <a:pt x="17125557" y="3638533"/>
                  </a:lnTo>
                  <a:close/>
                </a:path>
              </a:pathLst>
            </a:custGeom>
            <a:solidFill>
              <a:srgbClr val="E6E8EF">
                <a:alpha val="627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0593" y="5816497"/>
              <a:ext cx="66675" cy="666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0593" y="6226073"/>
              <a:ext cx="66675" cy="666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0593" y="6635647"/>
              <a:ext cx="66675" cy="666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12614" y="4328888"/>
            <a:ext cx="16172180" cy="248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799"/>
              </a:lnSpc>
              <a:spcBef>
                <a:spcPts val="100"/>
              </a:spcBef>
            </a:pPr>
            <a:r>
              <a:rPr sz="2300" dirty="0">
                <a:latin typeface="Palatino Linotype"/>
                <a:cs typeface="Palatino Linotype"/>
              </a:rPr>
              <a:t>Manuel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es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publicista,</a:t>
            </a:r>
            <a:r>
              <a:rPr sz="2300" spc="19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y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desarrolla</a:t>
            </a:r>
            <a:r>
              <a:rPr sz="2300" spc="19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su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actividad</a:t>
            </a:r>
            <a:r>
              <a:rPr sz="2300" spc="19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como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publicista</a:t>
            </a:r>
            <a:r>
              <a:rPr sz="2300" spc="19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autónomo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spc="-10" dirty="0">
                <a:latin typeface="Palatino Linotype"/>
                <a:cs typeface="Palatino Linotype"/>
              </a:rPr>
              <a:t>desde</a:t>
            </a:r>
            <a:r>
              <a:rPr sz="2300" spc="19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un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despacho</a:t>
            </a:r>
            <a:r>
              <a:rPr sz="2300" spc="19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que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ha</a:t>
            </a:r>
            <a:r>
              <a:rPr sz="2300" spc="19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montado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en</a:t>
            </a:r>
            <a:r>
              <a:rPr sz="2300" spc="19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su</a:t>
            </a:r>
            <a:r>
              <a:rPr sz="2300" spc="190" dirty="0">
                <a:latin typeface="Palatino Linotype"/>
                <a:cs typeface="Palatino Linotype"/>
              </a:rPr>
              <a:t> </a:t>
            </a:r>
            <a:r>
              <a:rPr sz="2300" spc="-20" dirty="0">
                <a:latin typeface="Palatino Linotype"/>
                <a:cs typeface="Palatino Linotype"/>
              </a:rPr>
              <a:t>casa </a:t>
            </a:r>
            <a:r>
              <a:rPr sz="2300" dirty="0">
                <a:latin typeface="Palatino Linotype"/>
                <a:cs typeface="Palatino Linotype"/>
              </a:rPr>
              <a:t>cotizando</a:t>
            </a:r>
            <a:r>
              <a:rPr sz="2300" spc="17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por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la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base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mínima.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Quiere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saber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cuanto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va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a</a:t>
            </a:r>
            <a:r>
              <a:rPr sz="2300" spc="17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tener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que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pagar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como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autónomo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y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nos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ha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facilitado</a:t>
            </a:r>
            <a:r>
              <a:rPr sz="2300" spc="17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los</a:t>
            </a:r>
            <a:r>
              <a:rPr sz="2300" spc="175" dirty="0">
                <a:latin typeface="Palatino Linotype"/>
                <a:cs typeface="Palatino Linotype"/>
              </a:rPr>
              <a:t> </a:t>
            </a:r>
            <a:r>
              <a:rPr sz="2300" spc="-10" dirty="0">
                <a:latin typeface="Palatino Linotype"/>
                <a:cs typeface="Palatino Linotype"/>
              </a:rPr>
              <a:t>siguientes </a:t>
            </a:r>
            <a:r>
              <a:rPr sz="2300" spc="-20" dirty="0">
                <a:latin typeface="Palatino Linotype"/>
                <a:cs typeface="Palatino Linotype"/>
              </a:rPr>
              <a:t>datos</a:t>
            </a:r>
            <a:r>
              <a:rPr sz="2300" spc="-5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para</a:t>
            </a:r>
            <a:r>
              <a:rPr sz="2300" spc="-50" dirty="0">
                <a:latin typeface="Palatino Linotype"/>
                <a:cs typeface="Palatino Linotype"/>
              </a:rPr>
              <a:t> que</a:t>
            </a:r>
            <a:r>
              <a:rPr sz="2300" spc="-5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le</a:t>
            </a:r>
            <a:r>
              <a:rPr sz="2300" spc="-5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hagamos</a:t>
            </a:r>
            <a:r>
              <a:rPr sz="2300" spc="-5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la</a:t>
            </a:r>
            <a:r>
              <a:rPr sz="2300" spc="-50" dirty="0">
                <a:latin typeface="Palatino Linotype"/>
                <a:cs typeface="Palatino Linotype"/>
              </a:rPr>
              <a:t> </a:t>
            </a:r>
            <a:r>
              <a:rPr sz="2300" spc="-10" dirty="0">
                <a:latin typeface="Palatino Linotype"/>
                <a:cs typeface="Palatino Linotype"/>
              </a:rPr>
              <a:t>previsión:</a:t>
            </a:r>
            <a:endParaRPr sz="2300">
              <a:latin typeface="Palatino Linotype"/>
              <a:cs typeface="Palatino Linotype"/>
            </a:endParaRPr>
          </a:p>
          <a:p>
            <a:pPr marL="510540" algn="just">
              <a:lnSpc>
                <a:spcPct val="100000"/>
              </a:lnSpc>
              <a:spcBef>
                <a:spcPts val="464"/>
              </a:spcBef>
            </a:pPr>
            <a:r>
              <a:rPr sz="2300" dirty="0">
                <a:latin typeface="Palatino Linotype"/>
                <a:cs typeface="Palatino Linotype"/>
              </a:rPr>
              <a:t>Por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su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trabajo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como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spc="-25" dirty="0">
                <a:latin typeface="Palatino Linotype"/>
                <a:cs typeface="Palatino Linotype"/>
              </a:rPr>
              <a:t>publicista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spc="-20" dirty="0">
                <a:latin typeface="Palatino Linotype"/>
                <a:cs typeface="Palatino Linotype"/>
              </a:rPr>
              <a:t>autónomo,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ha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spc="-20" dirty="0">
                <a:latin typeface="Palatino Linotype"/>
                <a:cs typeface="Palatino Linotype"/>
              </a:rPr>
              <a:t>calculado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spc="-50" dirty="0">
                <a:latin typeface="Palatino Linotype"/>
                <a:cs typeface="Palatino Linotype"/>
              </a:rPr>
              <a:t>que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b="1" dirty="0">
                <a:latin typeface="Cambria"/>
                <a:cs typeface="Cambria"/>
              </a:rPr>
              <a:t>ingresa</a:t>
            </a:r>
            <a:r>
              <a:rPr sz="2300" b="1" spc="35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unos</a:t>
            </a:r>
            <a:r>
              <a:rPr sz="2300" b="1" spc="30" dirty="0">
                <a:latin typeface="Cambria"/>
                <a:cs typeface="Cambria"/>
              </a:rPr>
              <a:t> </a:t>
            </a:r>
            <a:r>
              <a:rPr sz="2300" b="1" spc="-25" dirty="0">
                <a:latin typeface="Cambria"/>
                <a:cs typeface="Cambria"/>
              </a:rPr>
              <a:t>22.000€</a:t>
            </a:r>
            <a:r>
              <a:rPr sz="2300" b="1" spc="35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anuales.</a:t>
            </a:r>
            <a:endParaRPr sz="2300">
              <a:latin typeface="Cambria"/>
              <a:cs typeface="Cambria"/>
            </a:endParaRPr>
          </a:p>
          <a:p>
            <a:pPr marL="510540" algn="just">
              <a:lnSpc>
                <a:spcPct val="100000"/>
              </a:lnSpc>
              <a:spcBef>
                <a:spcPts val="464"/>
              </a:spcBef>
            </a:pPr>
            <a:r>
              <a:rPr sz="2300" dirty="0">
                <a:latin typeface="Palatino Linotype"/>
                <a:cs typeface="Palatino Linotype"/>
              </a:rPr>
              <a:t>También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ha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spc="-40" dirty="0">
                <a:latin typeface="Palatino Linotype"/>
                <a:cs typeface="Palatino Linotype"/>
              </a:rPr>
              <a:t>tenido </a:t>
            </a:r>
            <a:r>
              <a:rPr sz="2300" dirty="0">
                <a:latin typeface="Palatino Linotype"/>
                <a:cs typeface="Palatino Linotype"/>
              </a:rPr>
              <a:t>en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cuenta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spc="-50" dirty="0">
                <a:latin typeface="Palatino Linotype"/>
                <a:cs typeface="Palatino Linotype"/>
              </a:rPr>
              <a:t>que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colabora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como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profesor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en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un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máster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spc="-45" dirty="0">
                <a:latin typeface="Palatino Linotype"/>
                <a:cs typeface="Palatino Linotype"/>
              </a:rPr>
              <a:t>dos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veces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al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año,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spc="-10" dirty="0">
                <a:latin typeface="Palatino Linotype"/>
                <a:cs typeface="Palatino Linotype"/>
              </a:rPr>
              <a:t>por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el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spc="-50" dirty="0">
                <a:latin typeface="Palatino Linotype"/>
                <a:cs typeface="Palatino Linotype"/>
              </a:rPr>
              <a:t>que</a:t>
            </a:r>
            <a:r>
              <a:rPr sz="2300" spc="-4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recibe</a:t>
            </a:r>
            <a:r>
              <a:rPr sz="2300" spc="-35" dirty="0">
                <a:latin typeface="Palatino Linotype"/>
                <a:cs typeface="Palatino Linotype"/>
              </a:rPr>
              <a:t> </a:t>
            </a:r>
            <a:r>
              <a:rPr sz="2300" b="1" spc="-90" dirty="0">
                <a:latin typeface="Cambria"/>
                <a:cs typeface="Cambria"/>
              </a:rPr>
              <a:t>1.000€</a:t>
            </a:r>
            <a:r>
              <a:rPr sz="2300" b="1" spc="30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al</a:t>
            </a:r>
            <a:r>
              <a:rPr sz="2300" b="1" spc="35" dirty="0">
                <a:latin typeface="Cambria"/>
                <a:cs typeface="Cambria"/>
              </a:rPr>
              <a:t> </a:t>
            </a:r>
            <a:r>
              <a:rPr sz="2300" b="1" spc="-20" dirty="0">
                <a:latin typeface="Cambria"/>
                <a:cs typeface="Cambria"/>
              </a:rPr>
              <a:t>año.</a:t>
            </a:r>
            <a:endParaRPr sz="2300">
              <a:latin typeface="Cambria"/>
              <a:cs typeface="Cambria"/>
            </a:endParaRPr>
          </a:p>
          <a:p>
            <a:pPr marL="510540" algn="just">
              <a:lnSpc>
                <a:spcPct val="100000"/>
              </a:lnSpc>
              <a:spcBef>
                <a:spcPts val="464"/>
              </a:spcBef>
            </a:pPr>
            <a:r>
              <a:rPr sz="2300" dirty="0">
                <a:latin typeface="Palatino Linotype"/>
                <a:cs typeface="Palatino Linotype"/>
              </a:rPr>
              <a:t>Por</a:t>
            </a:r>
            <a:r>
              <a:rPr sz="2300" spc="-6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otro</a:t>
            </a:r>
            <a:r>
              <a:rPr sz="2300" spc="-55" dirty="0">
                <a:latin typeface="Palatino Linotype"/>
                <a:cs typeface="Palatino Linotype"/>
              </a:rPr>
              <a:t> </a:t>
            </a:r>
            <a:r>
              <a:rPr sz="2300" spc="-20" dirty="0">
                <a:latin typeface="Palatino Linotype"/>
                <a:cs typeface="Palatino Linotype"/>
              </a:rPr>
              <a:t>lado,</a:t>
            </a:r>
            <a:r>
              <a:rPr sz="2300" spc="-60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tiene</a:t>
            </a:r>
            <a:r>
              <a:rPr sz="2300" spc="-55" dirty="0">
                <a:latin typeface="Palatino Linotype"/>
                <a:cs typeface="Palatino Linotype"/>
              </a:rPr>
              <a:t> </a:t>
            </a:r>
            <a:r>
              <a:rPr sz="2300" dirty="0">
                <a:latin typeface="Palatino Linotype"/>
                <a:cs typeface="Palatino Linotype"/>
              </a:rPr>
              <a:t>unos</a:t>
            </a:r>
            <a:r>
              <a:rPr sz="2300" spc="-55" dirty="0">
                <a:latin typeface="Palatino Linotype"/>
                <a:cs typeface="Palatino Linotype"/>
              </a:rPr>
              <a:t> </a:t>
            </a:r>
            <a:r>
              <a:rPr sz="2300" b="1" dirty="0">
                <a:latin typeface="Cambria"/>
                <a:cs typeface="Cambria"/>
              </a:rPr>
              <a:t>gastos</a:t>
            </a:r>
            <a:r>
              <a:rPr sz="2300" b="1" spc="10" dirty="0">
                <a:latin typeface="Cambria"/>
                <a:cs typeface="Cambria"/>
              </a:rPr>
              <a:t> </a:t>
            </a:r>
            <a:r>
              <a:rPr sz="2300" b="1" dirty="0">
                <a:latin typeface="Cambria"/>
                <a:cs typeface="Cambria"/>
              </a:rPr>
              <a:t>anuales</a:t>
            </a:r>
            <a:r>
              <a:rPr sz="2300" b="1" spc="15" dirty="0">
                <a:latin typeface="Cambria"/>
                <a:cs typeface="Cambria"/>
              </a:rPr>
              <a:t> </a:t>
            </a:r>
            <a:r>
              <a:rPr sz="2300" b="1" spc="-65" dirty="0">
                <a:latin typeface="Cambria"/>
                <a:cs typeface="Cambria"/>
              </a:rPr>
              <a:t>deducibles</a:t>
            </a:r>
            <a:r>
              <a:rPr sz="2300" b="1" spc="15" dirty="0">
                <a:latin typeface="Cambria"/>
                <a:cs typeface="Cambria"/>
              </a:rPr>
              <a:t> </a:t>
            </a:r>
            <a:r>
              <a:rPr sz="2300" b="1" spc="-60" dirty="0">
                <a:latin typeface="Cambria"/>
                <a:cs typeface="Cambria"/>
              </a:rPr>
              <a:t>de</a:t>
            </a:r>
            <a:r>
              <a:rPr sz="2300" b="1" spc="10" dirty="0">
                <a:latin typeface="Cambria"/>
                <a:cs typeface="Cambria"/>
              </a:rPr>
              <a:t> </a:t>
            </a:r>
            <a:r>
              <a:rPr sz="2300" b="1" spc="-10" dirty="0">
                <a:latin typeface="Cambria"/>
                <a:cs typeface="Cambria"/>
              </a:rPr>
              <a:t>5.652,74€.</a:t>
            </a:r>
            <a:endParaRPr sz="2300">
              <a:latin typeface="Cambria"/>
              <a:cs typeface="Cambri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23408" rIns="0" bIns="0" rtlCol="0">
            <a:spAutoFit/>
          </a:bodyPr>
          <a:lstStyle/>
          <a:p>
            <a:pPr marL="1748155">
              <a:lnSpc>
                <a:spcPct val="100000"/>
              </a:lnSpc>
              <a:spcBef>
                <a:spcPts val="120"/>
              </a:spcBef>
            </a:pPr>
            <a:r>
              <a:rPr sz="5750" b="0" dirty="0">
                <a:solidFill>
                  <a:srgbClr val="2E523D"/>
                </a:solidFill>
                <a:latin typeface="Lucida Sans"/>
                <a:cs typeface="Lucida Sans"/>
              </a:rPr>
              <a:t>Nuevo</a:t>
            </a:r>
            <a:r>
              <a:rPr sz="5750" b="0" spc="490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sz="5750" b="0" spc="340" dirty="0">
                <a:solidFill>
                  <a:srgbClr val="2E523D"/>
                </a:solidFill>
                <a:latin typeface="Lucida Sans"/>
                <a:cs typeface="Lucida Sans"/>
              </a:rPr>
              <a:t>Régi</a:t>
            </a:r>
            <a:r>
              <a:rPr sz="5750" b="0" cap="small" spc="340" dirty="0">
                <a:solidFill>
                  <a:srgbClr val="2E523D"/>
                </a:solidFill>
                <a:latin typeface="Lucida Sans"/>
                <a:cs typeface="Lucida Sans"/>
              </a:rPr>
              <a:t>m</a:t>
            </a:r>
            <a:r>
              <a:rPr sz="5750" b="0" spc="340" dirty="0">
                <a:solidFill>
                  <a:srgbClr val="2E523D"/>
                </a:solidFill>
                <a:latin typeface="Lucida Sans"/>
                <a:cs typeface="Lucida Sans"/>
              </a:rPr>
              <a:t>e</a:t>
            </a:r>
            <a:r>
              <a:rPr sz="5750" b="0" cap="small" spc="340" dirty="0">
                <a:solidFill>
                  <a:srgbClr val="2E523D"/>
                </a:solidFill>
                <a:latin typeface="Lucida Sans"/>
                <a:cs typeface="Lucida Sans"/>
              </a:rPr>
              <a:t>n</a:t>
            </a:r>
            <a:r>
              <a:rPr sz="5750" b="0" spc="484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sz="5750" b="0" spc="100" dirty="0">
                <a:solidFill>
                  <a:srgbClr val="2E523D"/>
                </a:solidFill>
                <a:latin typeface="Lucida Sans"/>
                <a:cs typeface="Lucida Sans"/>
              </a:rPr>
              <a:t>de</a:t>
            </a:r>
            <a:r>
              <a:rPr sz="5750" b="0" spc="484" dirty="0">
                <a:solidFill>
                  <a:srgbClr val="2E523D"/>
                </a:solidFill>
                <a:latin typeface="Lucida Sans"/>
                <a:cs typeface="Lucida Sans"/>
              </a:rPr>
              <a:t> </a:t>
            </a:r>
            <a:r>
              <a:rPr sz="5750" b="0" spc="420" dirty="0">
                <a:solidFill>
                  <a:srgbClr val="2E523D"/>
                </a:solidFill>
                <a:latin typeface="Lucida Sans"/>
                <a:cs typeface="Lucida Sans"/>
              </a:rPr>
              <a:t>Autó</a:t>
            </a:r>
            <a:r>
              <a:rPr sz="5750" b="0" cap="small" spc="420" dirty="0">
                <a:solidFill>
                  <a:srgbClr val="2E523D"/>
                </a:solidFill>
                <a:latin typeface="Lucida Sans"/>
                <a:cs typeface="Lucida Sans"/>
              </a:rPr>
              <a:t>nomo</a:t>
            </a:r>
            <a:r>
              <a:rPr sz="5750" b="0" spc="420" dirty="0">
                <a:solidFill>
                  <a:srgbClr val="2E523D"/>
                </a:solidFill>
                <a:latin typeface="Lucida Sans"/>
                <a:cs typeface="Lucida Sans"/>
              </a:rPr>
              <a:t>s</a:t>
            </a:r>
            <a:endParaRPr sz="57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1814" y="51853"/>
              <a:ext cx="15896590" cy="1249680"/>
            </a:xfrm>
            <a:custGeom>
              <a:avLst/>
              <a:gdLst/>
              <a:ahLst/>
              <a:cxnLst/>
              <a:rect l="l" t="t" r="r" b="b"/>
              <a:pathLst>
                <a:path w="15896590" h="1249680">
                  <a:moveTo>
                    <a:pt x="664768" y="457327"/>
                  </a:moveTo>
                  <a:lnTo>
                    <a:pt x="610298" y="457327"/>
                  </a:lnTo>
                  <a:lnTo>
                    <a:pt x="509257" y="537768"/>
                  </a:lnTo>
                  <a:lnTo>
                    <a:pt x="541248" y="577672"/>
                  </a:lnTo>
                  <a:lnTo>
                    <a:pt x="577354" y="548855"/>
                  </a:lnTo>
                  <a:lnTo>
                    <a:pt x="581101" y="545706"/>
                  </a:lnTo>
                  <a:lnTo>
                    <a:pt x="586143" y="541058"/>
                  </a:lnTo>
                  <a:lnTo>
                    <a:pt x="592493" y="534911"/>
                  </a:lnTo>
                  <a:lnTo>
                    <a:pt x="600163" y="527316"/>
                  </a:lnTo>
                  <a:lnTo>
                    <a:pt x="599211" y="559943"/>
                  </a:lnTo>
                  <a:lnTo>
                    <a:pt x="598576" y="589711"/>
                  </a:lnTo>
                  <a:lnTo>
                    <a:pt x="598576" y="770864"/>
                  </a:lnTo>
                  <a:lnTo>
                    <a:pt x="664768" y="770864"/>
                  </a:lnTo>
                  <a:lnTo>
                    <a:pt x="664768" y="527316"/>
                  </a:lnTo>
                  <a:lnTo>
                    <a:pt x="664768" y="457327"/>
                  </a:lnTo>
                  <a:close/>
                </a:path>
                <a:path w="15896590" h="1249680">
                  <a:moveTo>
                    <a:pt x="1217422" y="608711"/>
                  </a:moveTo>
                  <a:lnTo>
                    <a:pt x="1215580" y="561200"/>
                  </a:lnTo>
                  <a:lnTo>
                    <a:pt x="1210170" y="514680"/>
                  </a:lnTo>
                  <a:lnTo>
                    <a:pt x="1201318" y="469290"/>
                  </a:lnTo>
                  <a:lnTo>
                    <a:pt x="1189151" y="425157"/>
                  </a:lnTo>
                  <a:lnTo>
                    <a:pt x="1181315" y="403313"/>
                  </a:lnTo>
                  <a:lnTo>
                    <a:pt x="1181315" y="608711"/>
                  </a:lnTo>
                  <a:lnTo>
                    <a:pt x="1179410" y="655612"/>
                  </a:lnTo>
                  <a:lnTo>
                    <a:pt x="1173810" y="701471"/>
                  </a:lnTo>
                  <a:lnTo>
                    <a:pt x="1164640" y="746163"/>
                  </a:lnTo>
                  <a:lnTo>
                    <a:pt x="1152080" y="789508"/>
                  </a:lnTo>
                  <a:lnTo>
                    <a:pt x="1136243" y="831392"/>
                  </a:lnTo>
                  <a:lnTo>
                    <a:pt x="1117307" y="871639"/>
                  </a:lnTo>
                  <a:lnTo>
                    <a:pt x="1095413" y="910120"/>
                  </a:lnTo>
                  <a:lnTo>
                    <a:pt x="1070698" y="946670"/>
                  </a:lnTo>
                  <a:lnTo>
                    <a:pt x="1043317" y="981163"/>
                  </a:lnTo>
                  <a:lnTo>
                    <a:pt x="1013421" y="1013421"/>
                  </a:lnTo>
                  <a:lnTo>
                    <a:pt x="981151" y="1043317"/>
                  </a:lnTo>
                  <a:lnTo>
                    <a:pt x="946670" y="1070698"/>
                  </a:lnTo>
                  <a:lnTo>
                    <a:pt x="910120" y="1095413"/>
                  </a:lnTo>
                  <a:lnTo>
                    <a:pt x="871639" y="1117307"/>
                  </a:lnTo>
                  <a:lnTo>
                    <a:pt x="831392" y="1136256"/>
                  </a:lnTo>
                  <a:lnTo>
                    <a:pt x="789508" y="1152080"/>
                  </a:lnTo>
                  <a:lnTo>
                    <a:pt x="746150" y="1164653"/>
                  </a:lnTo>
                  <a:lnTo>
                    <a:pt x="701471" y="1173810"/>
                  </a:lnTo>
                  <a:lnTo>
                    <a:pt x="655599" y="1179410"/>
                  </a:lnTo>
                  <a:lnTo>
                    <a:pt x="608711" y="1181315"/>
                  </a:lnTo>
                  <a:lnTo>
                    <a:pt x="561809" y="1179410"/>
                  </a:lnTo>
                  <a:lnTo>
                    <a:pt x="515950" y="1173810"/>
                  </a:lnTo>
                  <a:lnTo>
                    <a:pt x="471258" y="1164653"/>
                  </a:lnTo>
                  <a:lnTo>
                    <a:pt x="427901" y="1152080"/>
                  </a:lnTo>
                  <a:lnTo>
                    <a:pt x="386029" y="1136256"/>
                  </a:lnTo>
                  <a:lnTo>
                    <a:pt x="345782" y="1117307"/>
                  </a:lnTo>
                  <a:lnTo>
                    <a:pt x="307301" y="1095413"/>
                  </a:lnTo>
                  <a:lnTo>
                    <a:pt x="270751" y="1070698"/>
                  </a:lnTo>
                  <a:lnTo>
                    <a:pt x="236258" y="1043317"/>
                  </a:lnTo>
                  <a:lnTo>
                    <a:pt x="204000" y="1013421"/>
                  </a:lnTo>
                  <a:lnTo>
                    <a:pt x="174104" y="981163"/>
                  </a:lnTo>
                  <a:lnTo>
                    <a:pt x="146723" y="946670"/>
                  </a:lnTo>
                  <a:lnTo>
                    <a:pt x="122008" y="910120"/>
                  </a:lnTo>
                  <a:lnTo>
                    <a:pt x="100114" y="871639"/>
                  </a:lnTo>
                  <a:lnTo>
                    <a:pt x="81165" y="831392"/>
                  </a:lnTo>
                  <a:lnTo>
                    <a:pt x="65341" y="789508"/>
                  </a:lnTo>
                  <a:lnTo>
                    <a:pt x="52768" y="746163"/>
                  </a:lnTo>
                  <a:lnTo>
                    <a:pt x="43611" y="701471"/>
                  </a:lnTo>
                  <a:lnTo>
                    <a:pt x="38011" y="655612"/>
                  </a:lnTo>
                  <a:lnTo>
                    <a:pt x="36106" y="608711"/>
                  </a:lnTo>
                  <a:lnTo>
                    <a:pt x="38011" y="561809"/>
                  </a:lnTo>
                  <a:lnTo>
                    <a:pt x="43611" y="515950"/>
                  </a:lnTo>
                  <a:lnTo>
                    <a:pt x="52768" y="471271"/>
                  </a:lnTo>
                  <a:lnTo>
                    <a:pt x="65341" y="427913"/>
                  </a:lnTo>
                  <a:lnTo>
                    <a:pt x="81165" y="386029"/>
                  </a:lnTo>
                  <a:lnTo>
                    <a:pt x="100114" y="345782"/>
                  </a:lnTo>
                  <a:lnTo>
                    <a:pt x="122008" y="307301"/>
                  </a:lnTo>
                  <a:lnTo>
                    <a:pt x="146723" y="270751"/>
                  </a:lnTo>
                  <a:lnTo>
                    <a:pt x="174104" y="236270"/>
                  </a:lnTo>
                  <a:lnTo>
                    <a:pt x="204000" y="204000"/>
                  </a:lnTo>
                  <a:lnTo>
                    <a:pt x="236258" y="174104"/>
                  </a:lnTo>
                  <a:lnTo>
                    <a:pt x="270751" y="146723"/>
                  </a:lnTo>
                  <a:lnTo>
                    <a:pt x="307301" y="122008"/>
                  </a:lnTo>
                  <a:lnTo>
                    <a:pt x="345782" y="100114"/>
                  </a:lnTo>
                  <a:lnTo>
                    <a:pt x="386029" y="81178"/>
                  </a:lnTo>
                  <a:lnTo>
                    <a:pt x="427901" y="65341"/>
                  </a:lnTo>
                  <a:lnTo>
                    <a:pt x="471258" y="52781"/>
                  </a:lnTo>
                  <a:lnTo>
                    <a:pt x="515950" y="43611"/>
                  </a:lnTo>
                  <a:lnTo>
                    <a:pt x="561809" y="38011"/>
                  </a:lnTo>
                  <a:lnTo>
                    <a:pt x="608711" y="36106"/>
                  </a:lnTo>
                  <a:lnTo>
                    <a:pt x="655599" y="38011"/>
                  </a:lnTo>
                  <a:lnTo>
                    <a:pt x="701471" y="43611"/>
                  </a:lnTo>
                  <a:lnTo>
                    <a:pt x="746150" y="52781"/>
                  </a:lnTo>
                  <a:lnTo>
                    <a:pt x="789508" y="65341"/>
                  </a:lnTo>
                  <a:lnTo>
                    <a:pt x="831392" y="81178"/>
                  </a:lnTo>
                  <a:lnTo>
                    <a:pt x="871639" y="100114"/>
                  </a:lnTo>
                  <a:lnTo>
                    <a:pt x="910120" y="122008"/>
                  </a:lnTo>
                  <a:lnTo>
                    <a:pt x="946670" y="146723"/>
                  </a:lnTo>
                  <a:lnTo>
                    <a:pt x="981151" y="174104"/>
                  </a:lnTo>
                  <a:lnTo>
                    <a:pt x="1013421" y="204000"/>
                  </a:lnTo>
                  <a:lnTo>
                    <a:pt x="1043317" y="236270"/>
                  </a:lnTo>
                  <a:lnTo>
                    <a:pt x="1070698" y="270751"/>
                  </a:lnTo>
                  <a:lnTo>
                    <a:pt x="1095413" y="307301"/>
                  </a:lnTo>
                  <a:lnTo>
                    <a:pt x="1117307" y="345782"/>
                  </a:lnTo>
                  <a:lnTo>
                    <a:pt x="1136243" y="386029"/>
                  </a:lnTo>
                  <a:lnTo>
                    <a:pt x="1152080" y="427913"/>
                  </a:lnTo>
                  <a:lnTo>
                    <a:pt x="1164640" y="471271"/>
                  </a:lnTo>
                  <a:lnTo>
                    <a:pt x="1173810" y="515950"/>
                  </a:lnTo>
                  <a:lnTo>
                    <a:pt x="1179410" y="561809"/>
                  </a:lnTo>
                  <a:lnTo>
                    <a:pt x="1181315" y="608711"/>
                  </a:lnTo>
                  <a:lnTo>
                    <a:pt x="1181315" y="403313"/>
                  </a:lnTo>
                  <a:lnTo>
                    <a:pt x="1155471" y="341223"/>
                  </a:lnTo>
                  <a:lnTo>
                    <a:pt x="1134211" y="301688"/>
                  </a:lnTo>
                  <a:lnTo>
                    <a:pt x="1110183" y="263969"/>
                  </a:lnTo>
                  <a:lnTo>
                    <a:pt x="1083538" y="228193"/>
                  </a:lnTo>
                  <a:lnTo>
                    <a:pt x="1054404" y="194487"/>
                  </a:lnTo>
                  <a:lnTo>
                    <a:pt x="1022921" y="163004"/>
                  </a:lnTo>
                  <a:lnTo>
                    <a:pt x="989228" y="133883"/>
                  </a:lnTo>
                  <a:lnTo>
                    <a:pt x="953452" y="107238"/>
                  </a:lnTo>
                  <a:lnTo>
                    <a:pt x="915720" y="83210"/>
                  </a:lnTo>
                  <a:lnTo>
                    <a:pt x="876198" y="61950"/>
                  </a:lnTo>
                  <a:lnTo>
                    <a:pt x="835050" y="43611"/>
                  </a:lnTo>
                  <a:lnTo>
                    <a:pt x="814133" y="36106"/>
                  </a:lnTo>
                  <a:lnTo>
                    <a:pt x="792264" y="28257"/>
                  </a:lnTo>
                  <a:lnTo>
                    <a:pt x="748131" y="16103"/>
                  </a:lnTo>
                  <a:lnTo>
                    <a:pt x="702741" y="7251"/>
                  </a:lnTo>
                  <a:lnTo>
                    <a:pt x="656221" y="1841"/>
                  </a:lnTo>
                  <a:lnTo>
                    <a:pt x="608711" y="0"/>
                  </a:lnTo>
                  <a:lnTo>
                    <a:pt x="561200" y="1841"/>
                  </a:lnTo>
                  <a:lnTo>
                    <a:pt x="514680" y="7251"/>
                  </a:lnTo>
                  <a:lnTo>
                    <a:pt x="469290" y="16103"/>
                  </a:lnTo>
                  <a:lnTo>
                    <a:pt x="425157" y="28257"/>
                  </a:lnTo>
                  <a:lnTo>
                    <a:pt x="382422" y="43599"/>
                  </a:lnTo>
                  <a:lnTo>
                    <a:pt x="341223" y="61950"/>
                  </a:lnTo>
                  <a:lnTo>
                    <a:pt x="301688" y="83210"/>
                  </a:lnTo>
                  <a:lnTo>
                    <a:pt x="263969" y="107238"/>
                  </a:lnTo>
                  <a:lnTo>
                    <a:pt x="228193" y="133883"/>
                  </a:lnTo>
                  <a:lnTo>
                    <a:pt x="194487" y="163004"/>
                  </a:lnTo>
                  <a:lnTo>
                    <a:pt x="163004" y="194487"/>
                  </a:lnTo>
                  <a:lnTo>
                    <a:pt x="133870" y="228193"/>
                  </a:lnTo>
                  <a:lnTo>
                    <a:pt x="107226" y="263969"/>
                  </a:lnTo>
                  <a:lnTo>
                    <a:pt x="83210" y="301688"/>
                  </a:lnTo>
                  <a:lnTo>
                    <a:pt x="61950" y="341223"/>
                  </a:lnTo>
                  <a:lnTo>
                    <a:pt x="43586" y="382422"/>
                  </a:lnTo>
                  <a:lnTo>
                    <a:pt x="28257" y="425157"/>
                  </a:lnTo>
                  <a:lnTo>
                    <a:pt x="16103" y="469290"/>
                  </a:lnTo>
                  <a:lnTo>
                    <a:pt x="7251" y="514680"/>
                  </a:lnTo>
                  <a:lnTo>
                    <a:pt x="1828" y="561200"/>
                  </a:lnTo>
                  <a:lnTo>
                    <a:pt x="0" y="608711"/>
                  </a:lnTo>
                  <a:lnTo>
                    <a:pt x="1828" y="656221"/>
                  </a:lnTo>
                  <a:lnTo>
                    <a:pt x="7251" y="702741"/>
                  </a:lnTo>
                  <a:lnTo>
                    <a:pt x="16103" y="748131"/>
                  </a:lnTo>
                  <a:lnTo>
                    <a:pt x="28257" y="792264"/>
                  </a:lnTo>
                  <a:lnTo>
                    <a:pt x="43586" y="834999"/>
                  </a:lnTo>
                  <a:lnTo>
                    <a:pt x="61950" y="876198"/>
                  </a:lnTo>
                  <a:lnTo>
                    <a:pt x="83210" y="915733"/>
                  </a:lnTo>
                  <a:lnTo>
                    <a:pt x="107226" y="953452"/>
                  </a:lnTo>
                  <a:lnTo>
                    <a:pt x="133870" y="989228"/>
                  </a:lnTo>
                  <a:lnTo>
                    <a:pt x="163004" y="1022934"/>
                  </a:lnTo>
                  <a:lnTo>
                    <a:pt x="194487" y="1054417"/>
                  </a:lnTo>
                  <a:lnTo>
                    <a:pt x="228193" y="1083551"/>
                  </a:lnTo>
                  <a:lnTo>
                    <a:pt x="263969" y="1110195"/>
                  </a:lnTo>
                  <a:lnTo>
                    <a:pt x="301688" y="1134211"/>
                  </a:lnTo>
                  <a:lnTo>
                    <a:pt x="341223" y="1155471"/>
                  </a:lnTo>
                  <a:lnTo>
                    <a:pt x="382371" y="1173810"/>
                  </a:lnTo>
                  <a:lnTo>
                    <a:pt x="425157" y="1189164"/>
                  </a:lnTo>
                  <a:lnTo>
                    <a:pt x="469290" y="1201318"/>
                  </a:lnTo>
                  <a:lnTo>
                    <a:pt x="514680" y="1210170"/>
                  </a:lnTo>
                  <a:lnTo>
                    <a:pt x="561200" y="1215593"/>
                  </a:lnTo>
                  <a:lnTo>
                    <a:pt x="608711" y="1217422"/>
                  </a:lnTo>
                  <a:lnTo>
                    <a:pt x="656221" y="1215593"/>
                  </a:lnTo>
                  <a:lnTo>
                    <a:pt x="702741" y="1210170"/>
                  </a:lnTo>
                  <a:lnTo>
                    <a:pt x="748131" y="1201318"/>
                  </a:lnTo>
                  <a:lnTo>
                    <a:pt x="792264" y="1189164"/>
                  </a:lnTo>
                  <a:lnTo>
                    <a:pt x="814133" y="1181315"/>
                  </a:lnTo>
                  <a:lnTo>
                    <a:pt x="834999" y="1173835"/>
                  </a:lnTo>
                  <a:lnTo>
                    <a:pt x="876198" y="1155471"/>
                  </a:lnTo>
                  <a:lnTo>
                    <a:pt x="915720" y="1134211"/>
                  </a:lnTo>
                  <a:lnTo>
                    <a:pt x="953452" y="1110195"/>
                  </a:lnTo>
                  <a:lnTo>
                    <a:pt x="989228" y="1083551"/>
                  </a:lnTo>
                  <a:lnTo>
                    <a:pt x="1022921" y="1054417"/>
                  </a:lnTo>
                  <a:lnTo>
                    <a:pt x="1054404" y="1022934"/>
                  </a:lnTo>
                  <a:lnTo>
                    <a:pt x="1083538" y="989228"/>
                  </a:lnTo>
                  <a:lnTo>
                    <a:pt x="1110183" y="953452"/>
                  </a:lnTo>
                  <a:lnTo>
                    <a:pt x="1134211" y="915733"/>
                  </a:lnTo>
                  <a:lnTo>
                    <a:pt x="1155471" y="876198"/>
                  </a:lnTo>
                  <a:lnTo>
                    <a:pt x="1173822" y="834999"/>
                  </a:lnTo>
                  <a:lnTo>
                    <a:pt x="1189151" y="792264"/>
                  </a:lnTo>
                  <a:lnTo>
                    <a:pt x="1201318" y="748131"/>
                  </a:lnTo>
                  <a:lnTo>
                    <a:pt x="1210170" y="702741"/>
                  </a:lnTo>
                  <a:lnTo>
                    <a:pt x="1215580" y="656221"/>
                  </a:lnTo>
                  <a:lnTo>
                    <a:pt x="1217422" y="608711"/>
                  </a:lnTo>
                  <a:close/>
                </a:path>
                <a:path w="15896590" h="1249680">
                  <a:moveTo>
                    <a:pt x="15896425" y="1239558"/>
                  </a:moveTo>
                  <a:lnTo>
                    <a:pt x="1323174" y="1239558"/>
                  </a:lnTo>
                  <a:lnTo>
                    <a:pt x="1323174" y="1249083"/>
                  </a:lnTo>
                  <a:lnTo>
                    <a:pt x="15896425" y="1249083"/>
                  </a:lnTo>
                  <a:lnTo>
                    <a:pt x="15896425" y="1239558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932" y="9038115"/>
              <a:ext cx="2495549" cy="10953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5763" y="1563501"/>
              <a:ext cx="10325100" cy="7334250"/>
            </a:xfrm>
            <a:custGeom>
              <a:avLst/>
              <a:gdLst/>
              <a:ahLst/>
              <a:cxnLst/>
              <a:rect l="l" t="t" r="r" b="b"/>
              <a:pathLst>
                <a:path w="10325100" h="7334250">
                  <a:moveTo>
                    <a:pt x="10030207" y="7334251"/>
                  </a:moveTo>
                  <a:lnTo>
                    <a:pt x="294704" y="7334251"/>
                  </a:lnTo>
                  <a:lnTo>
                    <a:pt x="246992" y="7330385"/>
                  </a:lnTo>
                  <a:lnTo>
                    <a:pt x="201698" y="7319194"/>
                  </a:lnTo>
                  <a:lnTo>
                    <a:pt x="159435" y="7301292"/>
                  </a:lnTo>
                  <a:lnTo>
                    <a:pt x="120816" y="7277292"/>
                  </a:lnTo>
                  <a:lnTo>
                    <a:pt x="86456" y="7247808"/>
                  </a:lnTo>
                  <a:lnTo>
                    <a:pt x="56968" y="7213453"/>
                  </a:lnTo>
                  <a:lnTo>
                    <a:pt x="32964" y="7174840"/>
                  </a:lnTo>
                  <a:lnTo>
                    <a:pt x="15060" y="7132583"/>
                  </a:lnTo>
                  <a:lnTo>
                    <a:pt x="3867" y="7087296"/>
                  </a:lnTo>
                  <a:lnTo>
                    <a:pt x="0" y="7039591"/>
                  </a:lnTo>
                  <a:lnTo>
                    <a:pt x="0" y="294660"/>
                  </a:lnTo>
                  <a:lnTo>
                    <a:pt x="3867" y="246955"/>
                  </a:lnTo>
                  <a:lnTo>
                    <a:pt x="15060" y="201668"/>
                  </a:lnTo>
                  <a:lnTo>
                    <a:pt x="32964" y="159411"/>
                  </a:lnTo>
                  <a:lnTo>
                    <a:pt x="56968" y="120798"/>
                  </a:lnTo>
                  <a:lnTo>
                    <a:pt x="86456" y="86443"/>
                  </a:lnTo>
                  <a:lnTo>
                    <a:pt x="120816" y="56959"/>
                  </a:lnTo>
                  <a:lnTo>
                    <a:pt x="159435" y="32959"/>
                  </a:lnTo>
                  <a:lnTo>
                    <a:pt x="201698" y="15057"/>
                  </a:lnTo>
                  <a:lnTo>
                    <a:pt x="246992" y="3866"/>
                  </a:lnTo>
                  <a:lnTo>
                    <a:pt x="294704" y="0"/>
                  </a:lnTo>
                  <a:lnTo>
                    <a:pt x="10030207" y="0"/>
                  </a:lnTo>
                  <a:lnTo>
                    <a:pt x="10077919" y="3866"/>
                  </a:lnTo>
                  <a:lnTo>
                    <a:pt x="10123213" y="15057"/>
                  </a:lnTo>
                  <a:lnTo>
                    <a:pt x="10165476" y="32959"/>
                  </a:lnTo>
                  <a:lnTo>
                    <a:pt x="10204094" y="56959"/>
                  </a:lnTo>
                  <a:lnTo>
                    <a:pt x="10238454" y="86443"/>
                  </a:lnTo>
                  <a:lnTo>
                    <a:pt x="10267943" y="120798"/>
                  </a:lnTo>
                  <a:lnTo>
                    <a:pt x="10291946" y="159411"/>
                  </a:lnTo>
                  <a:lnTo>
                    <a:pt x="10309851" y="201668"/>
                  </a:lnTo>
                  <a:lnTo>
                    <a:pt x="10321044" y="246955"/>
                  </a:lnTo>
                  <a:lnTo>
                    <a:pt x="10324911" y="294660"/>
                  </a:lnTo>
                  <a:lnTo>
                    <a:pt x="10324911" y="7039591"/>
                  </a:lnTo>
                  <a:lnTo>
                    <a:pt x="10321044" y="7087296"/>
                  </a:lnTo>
                  <a:lnTo>
                    <a:pt x="10309851" y="7132583"/>
                  </a:lnTo>
                  <a:lnTo>
                    <a:pt x="10291946" y="7174840"/>
                  </a:lnTo>
                  <a:lnTo>
                    <a:pt x="10267943" y="7213453"/>
                  </a:lnTo>
                  <a:lnTo>
                    <a:pt x="10238454" y="7247808"/>
                  </a:lnTo>
                  <a:lnTo>
                    <a:pt x="10204094" y="7277292"/>
                  </a:lnTo>
                  <a:lnTo>
                    <a:pt x="10165476" y="7301292"/>
                  </a:lnTo>
                  <a:lnTo>
                    <a:pt x="10123213" y="7319194"/>
                  </a:lnTo>
                  <a:lnTo>
                    <a:pt x="10077919" y="7330385"/>
                  </a:lnTo>
                  <a:lnTo>
                    <a:pt x="10030207" y="7334251"/>
                  </a:lnTo>
                  <a:close/>
                </a:path>
              </a:pathLst>
            </a:custGeom>
            <a:solidFill>
              <a:srgbClr val="E6E8EF">
                <a:alpha val="627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83295" y="1563505"/>
              <a:ext cx="7391398" cy="8305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782" y="3133872"/>
              <a:ext cx="66675" cy="666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782" y="4419747"/>
              <a:ext cx="66675" cy="666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782" y="4848372"/>
              <a:ext cx="66675" cy="666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782" y="5276997"/>
              <a:ext cx="66675" cy="666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782" y="7267723"/>
              <a:ext cx="66675" cy="666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782" y="8124973"/>
              <a:ext cx="66675" cy="6667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73744" y="6983464"/>
            <a:ext cx="9164320" cy="1739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3335">
              <a:lnSpc>
                <a:spcPct val="117200"/>
              </a:lnSpc>
              <a:spcBef>
                <a:spcPts val="90"/>
              </a:spcBef>
            </a:pP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Le</a:t>
            </a:r>
            <a:r>
              <a:rPr sz="24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correspondería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400" b="1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tramo</a:t>
            </a:r>
            <a:r>
              <a:rPr sz="2400" b="1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spc="50" dirty="0">
                <a:solidFill>
                  <a:srgbClr val="29251D"/>
                </a:solidFill>
                <a:latin typeface="Cambria"/>
                <a:cs typeface="Cambria"/>
              </a:rPr>
              <a:t>3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,</a:t>
            </a:r>
            <a:r>
              <a:rPr sz="2400" spc="22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podrá</a:t>
            </a:r>
            <a:r>
              <a:rPr sz="2400" spc="2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elegir</a:t>
            </a:r>
            <a:r>
              <a:rPr sz="2400" spc="2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60" dirty="0">
                <a:solidFill>
                  <a:srgbClr val="29251D"/>
                </a:solidFill>
                <a:latin typeface="Cambria"/>
                <a:cs typeface="Cambria"/>
              </a:rPr>
              <a:t>una</a:t>
            </a:r>
            <a:r>
              <a:rPr sz="2400" spc="2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b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ase</a:t>
            </a:r>
            <a:r>
              <a:rPr sz="2400" b="1" spc="23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b="1" spc="24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29251D"/>
                </a:solidFill>
                <a:latin typeface="Cambria"/>
                <a:cs typeface="Cambria"/>
              </a:rPr>
              <a:t>cotización </a:t>
            </a:r>
            <a:r>
              <a:rPr sz="2400" b="1" spc="-25" dirty="0">
                <a:solidFill>
                  <a:srgbClr val="29251D"/>
                </a:solidFill>
                <a:latin typeface="Cambria"/>
                <a:cs typeface="Cambria"/>
              </a:rPr>
              <a:t>comprendida</a:t>
            </a:r>
            <a:r>
              <a:rPr sz="2400" b="1" spc="7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spc="-20" dirty="0">
                <a:solidFill>
                  <a:srgbClr val="29251D"/>
                </a:solidFill>
                <a:latin typeface="Cambria"/>
                <a:cs typeface="Cambria"/>
              </a:rPr>
              <a:t>entre</a:t>
            </a:r>
            <a:r>
              <a:rPr sz="2400" b="1" spc="7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960,78€</a:t>
            </a:r>
            <a:r>
              <a:rPr sz="2400" b="1" spc="7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spc="50" dirty="0">
                <a:solidFill>
                  <a:srgbClr val="29251D"/>
                </a:solidFill>
                <a:latin typeface="Cambria"/>
                <a:cs typeface="Cambria"/>
              </a:rPr>
              <a:t>y</a:t>
            </a:r>
            <a:r>
              <a:rPr sz="2400" b="1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29251D"/>
                </a:solidFill>
                <a:latin typeface="Cambria"/>
                <a:cs typeface="Cambria"/>
              </a:rPr>
              <a:t>1.700€.</a:t>
            </a:r>
            <a:endParaRPr sz="2400">
              <a:latin typeface="Cambria"/>
              <a:cs typeface="Cambria"/>
            </a:endParaRPr>
          </a:p>
          <a:p>
            <a:pPr marL="12700" marR="5080">
              <a:lnSpc>
                <a:spcPct val="117200"/>
              </a:lnSpc>
              <a:tabLst>
                <a:tab pos="417830" algn="l"/>
                <a:tab pos="1123315" algn="l"/>
                <a:tab pos="1702435" algn="l"/>
                <a:tab pos="2080895" algn="l"/>
                <a:tab pos="3343910" algn="l"/>
                <a:tab pos="4624070" algn="l"/>
                <a:tab pos="5078095" algn="l"/>
                <a:tab pos="6102350" algn="l"/>
                <a:tab pos="6616065" algn="l"/>
                <a:tab pos="7386955" algn="l"/>
                <a:tab pos="7983220" algn="l"/>
                <a:tab pos="8827770" algn="l"/>
              </a:tabLst>
            </a:pPr>
            <a:r>
              <a:rPr sz="2400" spc="120" dirty="0">
                <a:solidFill>
                  <a:srgbClr val="29251D"/>
                </a:solidFill>
                <a:latin typeface="Cambria"/>
                <a:cs typeface="Cambria"/>
              </a:rPr>
              <a:t>Si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0" dirty="0">
                <a:solidFill>
                  <a:srgbClr val="29251D"/>
                </a:solidFill>
                <a:latin typeface="Cambria"/>
                <a:cs typeface="Cambria"/>
              </a:rPr>
              <a:t>opta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por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25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70" dirty="0">
                <a:solidFill>
                  <a:srgbClr val="29251D"/>
                </a:solidFill>
                <a:latin typeface="Cambria"/>
                <a:cs typeface="Cambria"/>
              </a:rPr>
              <a:t>mínima,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teniendo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cuenta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tipos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están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en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vigor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actualmente,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pagaría</a:t>
            </a:r>
            <a:r>
              <a:rPr sz="2400" b="1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spc="-4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b="1" spc="15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cuota</a:t>
            </a:r>
            <a:r>
              <a:rPr sz="2400" b="1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400" b="1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29251D"/>
                </a:solidFill>
                <a:latin typeface="Cambria"/>
                <a:cs typeface="Cambria"/>
              </a:rPr>
              <a:t>mes</a:t>
            </a:r>
            <a:r>
              <a:rPr sz="2400" b="1" spc="15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b="1" spc="-60" dirty="0">
                <a:solidFill>
                  <a:srgbClr val="29251D"/>
                </a:solidFill>
                <a:latin typeface="Cambria"/>
                <a:cs typeface="Cambria"/>
              </a:rPr>
              <a:t>291,11€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8231" y="1992364"/>
            <a:ext cx="9687560" cy="3454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200"/>
              </a:lnSpc>
              <a:spcBef>
                <a:spcPts val="90"/>
              </a:spcBef>
            </a:pP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Para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saber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tramo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15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tabla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le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corresponder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estar</a:t>
            </a:r>
            <a:r>
              <a:rPr sz="2400" spc="15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85" dirty="0">
                <a:solidFill>
                  <a:srgbClr val="29251D"/>
                </a:solidFill>
                <a:latin typeface="Cambria"/>
                <a:cs typeface="Cambria"/>
              </a:rPr>
              <a:t>hay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tener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400" spc="17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cuenta:</a:t>
            </a:r>
            <a:endParaRPr sz="2400" dirty="0">
              <a:latin typeface="Cambria"/>
              <a:cs typeface="Cambria"/>
            </a:endParaRPr>
          </a:p>
          <a:p>
            <a:pPr marL="537845" marR="5715" algn="just">
              <a:lnSpc>
                <a:spcPct val="117200"/>
              </a:lnSpc>
            </a:pP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ingresos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22.000€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por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su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actividad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como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publicista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autónomo </a:t>
            </a:r>
            <a:r>
              <a:rPr sz="2400" spc="60" dirty="0">
                <a:solidFill>
                  <a:srgbClr val="29251D"/>
                </a:solidFill>
                <a:latin typeface="Cambria"/>
                <a:cs typeface="Cambria"/>
              </a:rPr>
              <a:t>y</a:t>
            </a:r>
            <a:r>
              <a:rPr sz="2400" spc="38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400" spc="38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1.000€</a:t>
            </a:r>
            <a:r>
              <a:rPr sz="2400" spc="39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como</a:t>
            </a:r>
            <a:r>
              <a:rPr sz="2400" spc="38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profesor.</a:t>
            </a:r>
            <a:r>
              <a:rPr sz="2400" spc="38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spc="105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400" spc="39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total</a:t>
            </a:r>
            <a:r>
              <a:rPr sz="2400" spc="38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23.000€</a:t>
            </a:r>
            <a:r>
              <a:rPr sz="2400" spc="39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anuales,</a:t>
            </a:r>
            <a:r>
              <a:rPr sz="2400" spc="38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que </a:t>
            </a:r>
            <a:r>
              <a:rPr sz="2400" spc="70" dirty="0">
                <a:solidFill>
                  <a:srgbClr val="29251D"/>
                </a:solidFill>
                <a:latin typeface="Cambria"/>
                <a:cs typeface="Cambria"/>
              </a:rPr>
              <a:t>conformarían</a:t>
            </a:r>
            <a:r>
              <a:rPr sz="2400" spc="15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su</a:t>
            </a:r>
            <a:r>
              <a:rPr sz="2400" spc="15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rendimiento</a:t>
            </a:r>
            <a:r>
              <a:rPr sz="2400" spc="15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neto.</a:t>
            </a:r>
            <a:endParaRPr sz="2400" dirty="0">
              <a:latin typeface="Cambria"/>
              <a:cs typeface="Cambria"/>
            </a:endParaRPr>
          </a:p>
          <a:p>
            <a:pPr marL="537845" algn="just">
              <a:lnSpc>
                <a:spcPct val="100000"/>
              </a:lnSpc>
              <a:spcBef>
                <a:spcPts val="495"/>
              </a:spcBef>
            </a:pP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400" spc="28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gastos,</a:t>
            </a:r>
            <a:r>
              <a:rPr sz="2400" spc="2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5.652,74€</a:t>
            </a:r>
            <a:r>
              <a:rPr sz="2400" spc="28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400" spc="2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35" dirty="0">
                <a:solidFill>
                  <a:srgbClr val="29251D"/>
                </a:solidFill>
                <a:latin typeface="Cambria"/>
                <a:cs typeface="Cambria"/>
              </a:rPr>
              <a:t>año</a:t>
            </a:r>
            <a:endParaRPr sz="2400" dirty="0">
              <a:latin typeface="Cambria"/>
              <a:cs typeface="Cambria"/>
            </a:endParaRPr>
          </a:p>
          <a:p>
            <a:pPr marL="537845" marR="920750" algn="just">
              <a:lnSpc>
                <a:spcPct val="117200"/>
              </a:lnSpc>
            </a:pPr>
            <a:r>
              <a:rPr sz="2400" spc="11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400" spc="15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cuota</a:t>
            </a:r>
            <a:r>
              <a:rPr sz="2400" spc="16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16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autónomos</a:t>
            </a:r>
            <a:r>
              <a:rPr sz="2400" spc="15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400" spc="16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5" dirty="0">
                <a:solidFill>
                  <a:srgbClr val="29251D"/>
                </a:solidFill>
                <a:latin typeface="Cambria"/>
                <a:cs typeface="Cambria"/>
              </a:rPr>
              <a:t>venía</a:t>
            </a:r>
            <a:r>
              <a:rPr sz="2400" spc="16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pagando,</a:t>
            </a:r>
            <a:r>
              <a:rPr sz="2400" spc="16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3.492,74€</a:t>
            </a:r>
            <a:r>
              <a:rPr sz="2400" spc="15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400" spc="16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30" dirty="0">
                <a:solidFill>
                  <a:srgbClr val="29251D"/>
                </a:solidFill>
                <a:latin typeface="Cambria"/>
                <a:cs typeface="Cambria"/>
              </a:rPr>
              <a:t>año. </a:t>
            </a:r>
            <a:r>
              <a:rPr sz="2400" spc="-75" dirty="0">
                <a:solidFill>
                  <a:srgbClr val="29251D"/>
                </a:solidFill>
                <a:latin typeface="Cambria"/>
                <a:cs typeface="Cambria"/>
              </a:rPr>
              <a:t>7%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35" dirty="0">
                <a:solidFill>
                  <a:srgbClr val="29251D"/>
                </a:solidFill>
                <a:latin typeface="Cambria"/>
                <a:cs typeface="Cambria"/>
              </a:rPr>
              <a:t>puede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deducir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60" dirty="0">
                <a:solidFill>
                  <a:srgbClr val="29251D"/>
                </a:solidFill>
                <a:latin typeface="Cambria"/>
                <a:cs typeface="Cambria"/>
              </a:rPr>
              <a:t>sin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tener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justificar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20" dirty="0">
                <a:solidFill>
                  <a:srgbClr val="29251D"/>
                </a:solidFill>
                <a:latin typeface="Cambria"/>
                <a:cs typeface="Cambria"/>
              </a:rPr>
              <a:t>nada</a:t>
            </a:r>
            <a:endParaRPr sz="2400" dirty="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1367" y="5472260"/>
            <a:ext cx="9657715" cy="1371600"/>
          </a:xfrm>
          <a:prstGeom prst="rect">
            <a:avLst/>
          </a:prstGeom>
          <a:solidFill>
            <a:srgbClr val="5DA243">
              <a:alpha val="57649"/>
            </a:srgbClr>
          </a:solidFill>
        </p:spPr>
        <p:txBody>
          <a:bodyPr vert="horz" wrap="square" lIns="0" tIns="29845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235"/>
              </a:spcBef>
            </a:pP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23.000€</a:t>
            </a:r>
            <a:r>
              <a:rPr sz="2200" spc="1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100" dirty="0">
                <a:solidFill>
                  <a:srgbClr val="29251D"/>
                </a:solidFill>
                <a:latin typeface="Cambria"/>
                <a:cs typeface="Cambria"/>
              </a:rPr>
              <a:t>-</a:t>
            </a:r>
            <a:r>
              <a:rPr sz="2200" spc="1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5.652,74</a:t>
            </a:r>
            <a:r>
              <a:rPr sz="2200" spc="105" dirty="0">
                <a:solidFill>
                  <a:srgbClr val="29251D"/>
                </a:solidFill>
                <a:latin typeface="Cambria"/>
                <a:cs typeface="Cambria"/>
              </a:rPr>
              <a:t> +</a:t>
            </a:r>
            <a:r>
              <a:rPr sz="2200" spc="1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3492,74€</a:t>
            </a:r>
            <a:r>
              <a:rPr sz="2200" spc="1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100" dirty="0">
                <a:solidFill>
                  <a:srgbClr val="29251D"/>
                </a:solidFill>
                <a:latin typeface="Cambria"/>
                <a:cs typeface="Cambria"/>
              </a:rPr>
              <a:t>-</a:t>
            </a:r>
            <a:r>
              <a:rPr sz="2200" spc="1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-70" dirty="0">
                <a:solidFill>
                  <a:srgbClr val="29251D"/>
                </a:solidFill>
                <a:latin typeface="Cambria"/>
                <a:cs typeface="Cambria"/>
              </a:rPr>
              <a:t>7%</a:t>
            </a:r>
            <a:r>
              <a:rPr sz="2200" spc="1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229" dirty="0">
                <a:solidFill>
                  <a:srgbClr val="29251D"/>
                </a:solidFill>
                <a:latin typeface="Cambria"/>
                <a:cs typeface="Cambria"/>
              </a:rPr>
              <a:t>=</a:t>
            </a:r>
            <a:r>
              <a:rPr sz="2200" spc="1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-75" dirty="0">
                <a:solidFill>
                  <a:srgbClr val="29251D"/>
                </a:solidFill>
                <a:latin typeface="Cambria"/>
                <a:cs typeface="Cambria"/>
              </a:rPr>
              <a:t>19.381,20€</a:t>
            </a:r>
            <a:r>
              <a:rPr sz="2200" spc="1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200" spc="1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rendimiento</a:t>
            </a:r>
            <a:r>
              <a:rPr sz="2200" spc="1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solidFill>
                  <a:srgbClr val="29251D"/>
                </a:solidFill>
                <a:latin typeface="Cambria"/>
                <a:cs typeface="Cambria"/>
              </a:rPr>
              <a:t>computable</a:t>
            </a:r>
            <a:endParaRPr sz="2200">
              <a:latin typeface="Cambria"/>
              <a:cs typeface="Cambria"/>
            </a:endParaRPr>
          </a:p>
          <a:p>
            <a:pPr marL="3810" algn="ctr">
              <a:lnSpc>
                <a:spcPct val="100000"/>
              </a:lnSpc>
              <a:spcBef>
                <a:spcPts val="434"/>
              </a:spcBef>
            </a:pPr>
            <a:r>
              <a:rPr sz="2200" spc="50" dirty="0">
                <a:solidFill>
                  <a:srgbClr val="29251D"/>
                </a:solidFill>
                <a:latin typeface="Cambria"/>
                <a:cs typeface="Cambria"/>
              </a:rPr>
              <a:t>anual</a:t>
            </a:r>
            <a:endParaRPr sz="2200">
              <a:latin typeface="Cambria"/>
              <a:cs typeface="Cambria"/>
            </a:endParaRPr>
          </a:p>
          <a:p>
            <a:pPr marL="5715" algn="ctr">
              <a:lnSpc>
                <a:spcPct val="100000"/>
              </a:lnSpc>
              <a:spcBef>
                <a:spcPts val="434"/>
              </a:spcBef>
            </a:pPr>
            <a:r>
              <a:rPr sz="2200" spc="-70" dirty="0">
                <a:solidFill>
                  <a:srgbClr val="29251D"/>
                </a:solidFill>
                <a:latin typeface="Cambria"/>
                <a:cs typeface="Cambria"/>
              </a:rPr>
              <a:t>19.381,20€</a:t>
            </a:r>
            <a:r>
              <a:rPr sz="2200" spc="-5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-370" dirty="0">
                <a:solidFill>
                  <a:srgbClr val="29251D"/>
                </a:solidFill>
                <a:latin typeface="Cambria"/>
                <a:cs typeface="Cambria"/>
              </a:rPr>
              <a:t>/</a:t>
            </a:r>
            <a:r>
              <a:rPr sz="2200" spc="1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-295" dirty="0">
                <a:solidFill>
                  <a:srgbClr val="29251D"/>
                </a:solidFill>
                <a:latin typeface="Cambria"/>
                <a:cs typeface="Cambria"/>
              </a:rPr>
              <a:t>12</a:t>
            </a:r>
            <a:r>
              <a:rPr sz="2200" spc="1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meses</a:t>
            </a:r>
            <a:r>
              <a:rPr sz="2200" spc="5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229" dirty="0">
                <a:solidFill>
                  <a:srgbClr val="29251D"/>
                </a:solidFill>
                <a:latin typeface="Cambria"/>
                <a:cs typeface="Cambria"/>
              </a:rPr>
              <a:t>=</a:t>
            </a:r>
            <a:r>
              <a:rPr sz="2200" spc="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-130" dirty="0">
                <a:solidFill>
                  <a:srgbClr val="29251D"/>
                </a:solidFill>
                <a:latin typeface="Cambria"/>
                <a:cs typeface="Cambria"/>
              </a:rPr>
              <a:t>1.615,10€</a:t>
            </a:r>
            <a:r>
              <a:rPr sz="2200" spc="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200" spc="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rendimiento</a:t>
            </a:r>
            <a:r>
              <a:rPr sz="2200" spc="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dirty="0">
                <a:solidFill>
                  <a:srgbClr val="29251D"/>
                </a:solidFill>
                <a:latin typeface="Cambria"/>
                <a:cs typeface="Cambria"/>
              </a:rPr>
              <a:t>computable</a:t>
            </a:r>
            <a:r>
              <a:rPr sz="2200" spc="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200" spc="-10" dirty="0">
                <a:solidFill>
                  <a:srgbClr val="29251D"/>
                </a:solidFill>
                <a:latin typeface="Cambria"/>
                <a:cs typeface="Cambria"/>
              </a:rPr>
              <a:t>mensual.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319721" y="191799"/>
            <a:ext cx="1165034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545715" algn="l"/>
                <a:tab pos="6037580" algn="l"/>
                <a:tab pos="7231380" algn="l"/>
              </a:tabLst>
            </a:pPr>
            <a:r>
              <a:rPr sz="5750" b="0" spc="445" dirty="0">
                <a:solidFill>
                  <a:srgbClr val="2E523D"/>
                </a:solidFill>
                <a:latin typeface="Calibri"/>
                <a:cs typeface="Calibri"/>
              </a:rPr>
              <a:t>Nuevo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740" dirty="0">
                <a:solidFill>
                  <a:srgbClr val="2E523D"/>
                </a:solidFill>
                <a:latin typeface="Calibri"/>
                <a:cs typeface="Calibri"/>
              </a:rPr>
              <a:t>Régi</a:t>
            </a:r>
            <a:r>
              <a:rPr sz="5750" b="0" cap="small" spc="740" dirty="0">
                <a:solidFill>
                  <a:srgbClr val="2E523D"/>
                </a:solidFill>
                <a:latin typeface="Calibri"/>
                <a:cs typeface="Calibri"/>
              </a:rPr>
              <a:t>m</a:t>
            </a:r>
            <a:r>
              <a:rPr sz="5750" b="0" spc="740" dirty="0">
                <a:solidFill>
                  <a:srgbClr val="2E523D"/>
                </a:solidFill>
                <a:latin typeface="Calibri"/>
                <a:cs typeface="Calibri"/>
              </a:rPr>
              <a:t>e</a:t>
            </a:r>
            <a:r>
              <a:rPr sz="5750" b="0" cap="small" spc="740" dirty="0">
                <a:solidFill>
                  <a:srgbClr val="2E523D"/>
                </a:solidFill>
                <a:latin typeface="Calibri"/>
                <a:cs typeface="Calibri"/>
              </a:rPr>
              <a:t>n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550" dirty="0">
                <a:solidFill>
                  <a:srgbClr val="2E523D"/>
                </a:solidFill>
                <a:latin typeface="Calibri"/>
                <a:cs typeface="Calibri"/>
              </a:rPr>
              <a:t>de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Autó</a:t>
            </a:r>
            <a:r>
              <a:rPr sz="5750" b="0" cap="small" spc="850" dirty="0">
                <a:solidFill>
                  <a:srgbClr val="2E523D"/>
                </a:solidFill>
                <a:latin typeface="Calibri"/>
                <a:cs typeface="Calibri"/>
              </a:rPr>
              <a:t>n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o</a:t>
            </a:r>
            <a:r>
              <a:rPr sz="5750" b="0" cap="small" spc="850" dirty="0">
                <a:solidFill>
                  <a:srgbClr val="2E523D"/>
                </a:solidFill>
                <a:latin typeface="Calibri"/>
                <a:cs typeface="Calibri"/>
              </a:rPr>
              <a:t>m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os</a:t>
            </a:r>
            <a:endParaRPr sz="5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1814" y="51853"/>
              <a:ext cx="15896590" cy="1249680"/>
            </a:xfrm>
            <a:custGeom>
              <a:avLst/>
              <a:gdLst/>
              <a:ahLst/>
              <a:cxnLst/>
              <a:rect l="l" t="t" r="r" b="b"/>
              <a:pathLst>
                <a:path w="15896590" h="1249680">
                  <a:moveTo>
                    <a:pt x="664768" y="457327"/>
                  </a:moveTo>
                  <a:lnTo>
                    <a:pt x="610298" y="457327"/>
                  </a:lnTo>
                  <a:lnTo>
                    <a:pt x="509257" y="537768"/>
                  </a:lnTo>
                  <a:lnTo>
                    <a:pt x="541248" y="577672"/>
                  </a:lnTo>
                  <a:lnTo>
                    <a:pt x="577354" y="548855"/>
                  </a:lnTo>
                  <a:lnTo>
                    <a:pt x="581101" y="545719"/>
                  </a:lnTo>
                  <a:lnTo>
                    <a:pt x="586143" y="541058"/>
                  </a:lnTo>
                  <a:lnTo>
                    <a:pt x="592493" y="534911"/>
                  </a:lnTo>
                  <a:lnTo>
                    <a:pt x="600163" y="527316"/>
                  </a:lnTo>
                  <a:lnTo>
                    <a:pt x="599211" y="559943"/>
                  </a:lnTo>
                  <a:lnTo>
                    <a:pt x="598576" y="589711"/>
                  </a:lnTo>
                  <a:lnTo>
                    <a:pt x="598576" y="770864"/>
                  </a:lnTo>
                  <a:lnTo>
                    <a:pt x="664768" y="770864"/>
                  </a:lnTo>
                  <a:lnTo>
                    <a:pt x="664768" y="527316"/>
                  </a:lnTo>
                  <a:lnTo>
                    <a:pt x="664768" y="457327"/>
                  </a:lnTo>
                  <a:close/>
                </a:path>
                <a:path w="15896590" h="1249680">
                  <a:moveTo>
                    <a:pt x="1217422" y="608711"/>
                  </a:moveTo>
                  <a:lnTo>
                    <a:pt x="1215580" y="561200"/>
                  </a:lnTo>
                  <a:lnTo>
                    <a:pt x="1210170" y="514680"/>
                  </a:lnTo>
                  <a:lnTo>
                    <a:pt x="1201318" y="469290"/>
                  </a:lnTo>
                  <a:lnTo>
                    <a:pt x="1189151" y="425157"/>
                  </a:lnTo>
                  <a:lnTo>
                    <a:pt x="1181315" y="403313"/>
                  </a:lnTo>
                  <a:lnTo>
                    <a:pt x="1181315" y="608711"/>
                  </a:lnTo>
                  <a:lnTo>
                    <a:pt x="1179410" y="655612"/>
                  </a:lnTo>
                  <a:lnTo>
                    <a:pt x="1173810" y="701471"/>
                  </a:lnTo>
                  <a:lnTo>
                    <a:pt x="1164640" y="746163"/>
                  </a:lnTo>
                  <a:lnTo>
                    <a:pt x="1152080" y="789508"/>
                  </a:lnTo>
                  <a:lnTo>
                    <a:pt x="1136243" y="831392"/>
                  </a:lnTo>
                  <a:lnTo>
                    <a:pt x="1117307" y="871639"/>
                  </a:lnTo>
                  <a:lnTo>
                    <a:pt x="1095413" y="910120"/>
                  </a:lnTo>
                  <a:lnTo>
                    <a:pt x="1070698" y="946670"/>
                  </a:lnTo>
                  <a:lnTo>
                    <a:pt x="1043317" y="981163"/>
                  </a:lnTo>
                  <a:lnTo>
                    <a:pt x="1013421" y="1013421"/>
                  </a:lnTo>
                  <a:lnTo>
                    <a:pt x="981151" y="1043317"/>
                  </a:lnTo>
                  <a:lnTo>
                    <a:pt x="946670" y="1070698"/>
                  </a:lnTo>
                  <a:lnTo>
                    <a:pt x="910120" y="1095413"/>
                  </a:lnTo>
                  <a:lnTo>
                    <a:pt x="871639" y="1117307"/>
                  </a:lnTo>
                  <a:lnTo>
                    <a:pt x="831392" y="1136256"/>
                  </a:lnTo>
                  <a:lnTo>
                    <a:pt x="789508" y="1152080"/>
                  </a:lnTo>
                  <a:lnTo>
                    <a:pt x="746150" y="1164653"/>
                  </a:lnTo>
                  <a:lnTo>
                    <a:pt x="701471" y="1173810"/>
                  </a:lnTo>
                  <a:lnTo>
                    <a:pt x="655599" y="1179410"/>
                  </a:lnTo>
                  <a:lnTo>
                    <a:pt x="608711" y="1181315"/>
                  </a:lnTo>
                  <a:lnTo>
                    <a:pt x="561809" y="1179410"/>
                  </a:lnTo>
                  <a:lnTo>
                    <a:pt x="515950" y="1173810"/>
                  </a:lnTo>
                  <a:lnTo>
                    <a:pt x="471258" y="1164653"/>
                  </a:lnTo>
                  <a:lnTo>
                    <a:pt x="427901" y="1152080"/>
                  </a:lnTo>
                  <a:lnTo>
                    <a:pt x="386029" y="1136256"/>
                  </a:lnTo>
                  <a:lnTo>
                    <a:pt x="345782" y="1117307"/>
                  </a:lnTo>
                  <a:lnTo>
                    <a:pt x="307301" y="1095413"/>
                  </a:lnTo>
                  <a:lnTo>
                    <a:pt x="270751" y="1070698"/>
                  </a:lnTo>
                  <a:lnTo>
                    <a:pt x="236258" y="1043317"/>
                  </a:lnTo>
                  <a:lnTo>
                    <a:pt x="204000" y="1013421"/>
                  </a:lnTo>
                  <a:lnTo>
                    <a:pt x="174104" y="981163"/>
                  </a:lnTo>
                  <a:lnTo>
                    <a:pt x="146723" y="946670"/>
                  </a:lnTo>
                  <a:lnTo>
                    <a:pt x="122008" y="910120"/>
                  </a:lnTo>
                  <a:lnTo>
                    <a:pt x="100114" y="871639"/>
                  </a:lnTo>
                  <a:lnTo>
                    <a:pt x="81165" y="831392"/>
                  </a:lnTo>
                  <a:lnTo>
                    <a:pt x="65341" y="789508"/>
                  </a:lnTo>
                  <a:lnTo>
                    <a:pt x="52768" y="746163"/>
                  </a:lnTo>
                  <a:lnTo>
                    <a:pt x="43611" y="701471"/>
                  </a:lnTo>
                  <a:lnTo>
                    <a:pt x="38011" y="655612"/>
                  </a:lnTo>
                  <a:lnTo>
                    <a:pt x="36106" y="608711"/>
                  </a:lnTo>
                  <a:lnTo>
                    <a:pt x="38011" y="561809"/>
                  </a:lnTo>
                  <a:lnTo>
                    <a:pt x="43611" y="515950"/>
                  </a:lnTo>
                  <a:lnTo>
                    <a:pt x="52768" y="471271"/>
                  </a:lnTo>
                  <a:lnTo>
                    <a:pt x="65341" y="427913"/>
                  </a:lnTo>
                  <a:lnTo>
                    <a:pt x="81165" y="386029"/>
                  </a:lnTo>
                  <a:lnTo>
                    <a:pt x="100114" y="345782"/>
                  </a:lnTo>
                  <a:lnTo>
                    <a:pt x="122008" y="307301"/>
                  </a:lnTo>
                  <a:lnTo>
                    <a:pt x="146723" y="270751"/>
                  </a:lnTo>
                  <a:lnTo>
                    <a:pt x="174104" y="236270"/>
                  </a:lnTo>
                  <a:lnTo>
                    <a:pt x="204000" y="204000"/>
                  </a:lnTo>
                  <a:lnTo>
                    <a:pt x="236258" y="174104"/>
                  </a:lnTo>
                  <a:lnTo>
                    <a:pt x="270751" y="146723"/>
                  </a:lnTo>
                  <a:lnTo>
                    <a:pt x="307301" y="122008"/>
                  </a:lnTo>
                  <a:lnTo>
                    <a:pt x="345782" y="100114"/>
                  </a:lnTo>
                  <a:lnTo>
                    <a:pt x="386029" y="81178"/>
                  </a:lnTo>
                  <a:lnTo>
                    <a:pt x="427901" y="65341"/>
                  </a:lnTo>
                  <a:lnTo>
                    <a:pt x="471258" y="52781"/>
                  </a:lnTo>
                  <a:lnTo>
                    <a:pt x="515950" y="43611"/>
                  </a:lnTo>
                  <a:lnTo>
                    <a:pt x="561809" y="38011"/>
                  </a:lnTo>
                  <a:lnTo>
                    <a:pt x="608711" y="36106"/>
                  </a:lnTo>
                  <a:lnTo>
                    <a:pt x="655599" y="38011"/>
                  </a:lnTo>
                  <a:lnTo>
                    <a:pt x="701471" y="43611"/>
                  </a:lnTo>
                  <a:lnTo>
                    <a:pt x="746150" y="52781"/>
                  </a:lnTo>
                  <a:lnTo>
                    <a:pt x="789508" y="65341"/>
                  </a:lnTo>
                  <a:lnTo>
                    <a:pt x="831392" y="81178"/>
                  </a:lnTo>
                  <a:lnTo>
                    <a:pt x="871639" y="100114"/>
                  </a:lnTo>
                  <a:lnTo>
                    <a:pt x="910120" y="122008"/>
                  </a:lnTo>
                  <a:lnTo>
                    <a:pt x="946670" y="146723"/>
                  </a:lnTo>
                  <a:lnTo>
                    <a:pt x="981151" y="174104"/>
                  </a:lnTo>
                  <a:lnTo>
                    <a:pt x="1013421" y="204000"/>
                  </a:lnTo>
                  <a:lnTo>
                    <a:pt x="1043317" y="236270"/>
                  </a:lnTo>
                  <a:lnTo>
                    <a:pt x="1070698" y="270751"/>
                  </a:lnTo>
                  <a:lnTo>
                    <a:pt x="1095413" y="307301"/>
                  </a:lnTo>
                  <a:lnTo>
                    <a:pt x="1117307" y="345782"/>
                  </a:lnTo>
                  <a:lnTo>
                    <a:pt x="1136243" y="386029"/>
                  </a:lnTo>
                  <a:lnTo>
                    <a:pt x="1152080" y="427913"/>
                  </a:lnTo>
                  <a:lnTo>
                    <a:pt x="1164640" y="471271"/>
                  </a:lnTo>
                  <a:lnTo>
                    <a:pt x="1173810" y="515950"/>
                  </a:lnTo>
                  <a:lnTo>
                    <a:pt x="1179410" y="561809"/>
                  </a:lnTo>
                  <a:lnTo>
                    <a:pt x="1181315" y="608711"/>
                  </a:lnTo>
                  <a:lnTo>
                    <a:pt x="1181315" y="403313"/>
                  </a:lnTo>
                  <a:lnTo>
                    <a:pt x="1155471" y="341223"/>
                  </a:lnTo>
                  <a:lnTo>
                    <a:pt x="1134211" y="301701"/>
                  </a:lnTo>
                  <a:lnTo>
                    <a:pt x="1110183" y="263969"/>
                  </a:lnTo>
                  <a:lnTo>
                    <a:pt x="1083538" y="228193"/>
                  </a:lnTo>
                  <a:lnTo>
                    <a:pt x="1054404" y="194500"/>
                  </a:lnTo>
                  <a:lnTo>
                    <a:pt x="1022921" y="163004"/>
                  </a:lnTo>
                  <a:lnTo>
                    <a:pt x="989228" y="133883"/>
                  </a:lnTo>
                  <a:lnTo>
                    <a:pt x="953452" y="107238"/>
                  </a:lnTo>
                  <a:lnTo>
                    <a:pt x="915720" y="83210"/>
                  </a:lnTo>
                  <a:lnTo>
                    <a:pt x="876198" y="61950"/>
                  </a:lnTo>
                  <a:lnTo>
                    <a:pt x="835050" y="43611"/>
                  </a:lnTo>
                  <a:lnTo>
                    <a:pt x="792264" y="28270"/>
                  </a:lnTo>
                  <a:lnTo>
                    <a:pt x="748131" y="16103"/>
                  </a:lnTo>
                  <a:lnTo>
                    <a:pt x="702741" y="7251"/>
                  </a:lnTo>
                  <a:lnTo>
                    <a:pt x="656221" y="1841"/>
                  </a:lnTo>
                  <a:lnTo>
                    <a:pt x="608711" y="0"/>
                  </a:lnTo>
                  <a:lnTo>
                    <a:pt x="561200" y="1841"/>
                  </a:lnTo>
                  <a:lnTo>
                    <a:pt x="514680" y="7251"/>
                  </a:lnTo>
                  <a:lnTo>
                    <a:pt x="469290" y="16103"/>
                  </a:lnTo>
                  <a:lnTo>
                    <a:pt x="425157" y="28270"/>
                  </a:lnTo>
                  <a:lnTo>
                    <a:pt x="382422" y="43599"/>
                  </a:lnTo>
                  <a:lnTo>
                    <a:pt x="341223" y="61950"/>
                  </a:lnTo>
                  <a:lnTo>
                    <a:pt x="301688" y="83210"/>
                  </a:lnTo>
                  <a:lnTo>
                    <a:pt x="263969" y="107238"/>
                  </a:lnTo>
                  <a:lnTo>
                    <a:pt x="228193" y="133883"/>
                  </a:lnTo>
                  <a:lnTo>
                    <a:pt x="194487" y="163004"/>
                  </a:lnTo>
                  <a:lnTo>
                    <a:pt x="163004" y="194500"/>
                  </a:lnTo>
                  <a:lnTo>
                    <a:pt x="133870" y="228193"/>
                  </a:lnTo>
                  <a:lnTo>
                    <a:pt x="107226" y="263969"/>
                  </a:lnTo>
                  <a:lnTo>
                    <a:pt x="83210" y="301701"/>
                  </a:lnTo>
                  <a:lnTo>
                    <a:pt x="61950" y="341223"/>
                  </a:lnTo>
                  <a:lnTo>
                    <a:pt x="43586" y="382422"/>
                  </a:lnTo>
                  <a:lnTo>
                    <a:pt x="28257" y="425157"/>
                  </a:lnTo>
                  <a:lnTo>
                    <a:pt x="16103" y="469290"/>
                  </a:lnTo>
                  <a:lnTo>
                    <a:pt x="7251" y="514680"/>
                  </a:lnTo>
                  <a:lnTo>
                    <a:pt x="1828" y="561200"/>
                  </a:lnTo>
                  <a:lnTo>
                    <a:pt x="0" y="608711"/>
                  </a:lnTo>
                  <a:lnTo>
                    <a:pt x="1828" y="656221"/>
                  </a:lnTo>
                  <a:lnTo>
                    <a:pt x="7251" y="702741"/>
                  </a:lnTo>
                  <a:lnTo>
                    <a:pt x="16103" y="748131"/>
                  </a:lnTo>
                  <a:lnTo>
                    <a:pt x="28257" y="792264"/>
                  </a:lnTo>
                  <a:lnTo>
                    <a:pt x="43586" y="834999"/>
                  </a:lnTo>
                  <a:lnTo>
                    <a:pt x="61950" y="876198"/>
                  </a:lnTo>
                  <a:lnTo>
                    <a:pt x="83210" y="915733"/>
                  </a:lnTo>
                  <a:lnTo>
                    <a:pt x="107226" y="953452"/>
                  </a:lnTo>
                  <a:lnTo>
                    <a:pt x="133870" y="989228"/>
                  </a:lnTo>
                  <a:lnTo>
                    <a:pt x="163004" y="1022934"/>
                  </a:lnTo>
                  <a:lnTo>
                    <a:pt x="194487" y="1054417"/>
                  </a:lnTo>
                  <a:lnTo>
                    <a:pt x="228193" y="1083551"/>
                  </a:lnTo>
                  <a:lnTo>
                    <a:pt x="263969" y="1110195"/>
                  </a:lnTo>
                  <a:lnTo>
                    <a:pt x="301688" y="1134211"/>
                  </a:lnTo>
                  <a:lnTo>
                    <a:pt x="341223" y="1155471"/>
                  </a:lnTo>
                  <a:lnTo>
                    <a:pt x="382371" y="1173810"/>
                  </a:lnTo>
                  <a:lnTo>
                    <a:pt x="425157" y="1189164"/>
                  </a:lnTo>
                  <a:lnTo>
                    <a:pt x="469290" y="1201318"/>
                  </a:lnTo>
                  <a:lnTo>
                    <a:pt x="514680" y="1210170"/>
                  </a:lnTo>
                  <a:lnTo>
                    <a:pt x="561200" y="1215593"/>
                  </a:lnTo>
                  <a:lnTo>
                    <a:pt x="608711" y="1217422"/>
                  </a:lnTo>
                  <a:lnTo>
                    <a:pt x="656221" y="1215593"/>
                  </a:lnTo>
                  <a:lnTo>
                    <a:pt x="702741" y="1210170"/>
                  </a:lnTo>
                  <a:lnTo>
                    <a:pt x="748131" y="1201318"/>
                  </a:lnTo>
                  <a:lnTo>
                    <a:pt x="792264" y="1189164"/>
                  </a:lnTo>
                  <a:lnTo>
                    <a:pt x="814133" y="1181315"/>
                  </a:lnTo>
                  <a:lnTo>
                    <a:pt x="834999" y="1173835"/>
                  </a:lnTo>
                  <a:lnTo>
                    <a:pt x="876198" y="1155471"/>
                  </a:lnTo>
                  <a:lnTo>
                    <a:pt x="915720" y="1134211"/>
                  </a:lnTo>
                  <a:lnTo>
                    <a:pt x="953452" y="1110195"/>
                  </a:lnTo>
                  <a:lnTo>
                    <a:pt x="989228" y="1083551"/>
                  </a:lnTo>
                  <a:lnTo>
                    <a:pt x="1022921" y="1054417"/>
                  </a:lnTo>
                  <a:lnTo>
                    <a:pt x="1054404" y="1022934"/>
                  </a:lnTo>
                  <a:lnTo>
                    <a:pt x="1083538" y="989228"/>
                  </a:lnTo>
                  <a:lnTo>
                    <a:pt x="1110183" y="953452"/>
                  </a:lnTo>
                  <a:lnTo>
                    <a:pt x="1134211" y="915733"/>
                  </a:lnTo>
                  <a:lnTo>
                    <a:pt x="1155471" y="876198"/>
                  </a:lnTo>
                  <a:lnTo>
                    <a:pt x="1173822" y="834999"/>
                  </a:lnTo>
                  <a:lnTo>
                    <a:pt x="1189151" y="792264"/>
                  </a:lnTo>
                  <a:lnTo>
                    <a:pt x="1201318" y="748131"/>
                  </a:lnTo>
                  <a:lnTo>
                    <a:pt x="1210170" y="702741"/>
                  </a:lnTo>
                  <a:lnTo>
                    <a:pt x="1215580" y="656221"/>
                  </a:lnTo>
                  <a:lnTo>
                    <a:pt x="1217422" y="608711"/>
                  </a:lnTo>
                  <a:close/>
                </a:path>
                <a:path w="15896590" h="1249680">
                  <a:moveTo>
                    <a:pt x="15896425" y="1239558"/>
                  </a:moveTo>
                  <a:lnTo>
                    <a:pt x="1323174" y="1239558"/>
                  </a:lnTo>
                  <a:lnTo>
                    <a:pt x="1323174" y="1249083"/>
                  </a:lnTo>
                  <a:lnTo>
                    <a:pt x="15896425" y="1249083"/>
                  </a:lnTo>
                  <a:lnTo>
                    <a:pt x="15896425" y="1239558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932" y="9038117"/>
              <a:ext cx="2495549" cy="10953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15859" y="2693885"/>
              <a:ext cx="10325100" cy="4924425"/>
            </a:xfrm>
            <a:custGeom>
              <a:avLst/>
              <a:gdLst/>
              <a:ahLst/>
              <a:cxnLst/>
              <a:rect l="l" t="t" r="r" b="b"/>
              <a:pathLst>
                <a:path w="10325100" h="4924425">
                  <a:moveTo>
                    <a:pt x="10030243" y="4924419"/>
                  </a:moveTo>
                  <a:lnTo>
                    <a:pt x="294705" y="4924419"/>
                  </a:lnTo>
                  <a:lnTo>
                    <a:pt x="246993" y="4920555"/>
                  </a:lnTo>
                  <a:lnTo>
                    <a:pt x="201698" y="4909370"/>
                  </a:lnTo>
                  <a:lnTo>
                    <a:pt x="159435" y="4891478"/>
                  </a:lnTo>
                  <a:lnTo>
                    <a:pt x="120817" y="4867492"/>
                  </a:lnTo>
                  <a:lnTo>
                    <a:pt x="86456" y="4838025"/>
                  </a:lnTo>
                  <a:lnTo>
                    <a:pt x="56968" y="4803689"/>
                  </a:lnTo>
                  <a:lnTo>
                    <a:pt x="32964" y="4765099"/>
                  </a:lnTo>
                  <a:lnTo>
                    <a:pt x="15060" y="4722866"/>
                  </a:lnTo>
                  <a:lnTo>
                    <a:pt x="3867" y="4677605"/>
                  </a:lnTo>
                  <a:lnTo>
                    <a:pt x="0" y="4629927"/>
                  </a:lnTo>
                  <a:lnTo>
                    <a:pt x="0" y="294492"/>
                  </a:lnTo>
                  <a:lnTo>
                    <a:pt x="3867" y="246814"/>
                  </a:lnTo>
                  <a:lnTo>
                    <a:pt x="15060" y="201552"/>
                  </a:lnTo>
                  <a:lnTo>
                    <a:pt x="32964" y="159320"/>
                  </a:lnTo>
                  <a:lnTo>
                    <a:pt x="56968" y="120729"/>
                  </a:lnTo>
                  <a:lnTo>
                    <a:pt x="86456" y="86394"/>
                  </a:lnTo>
                  <a:lnTo>
                    <a:pt x="120817" y="56927"/>
                  </a:lnTo>
                  <a:lnTo>
                    <a:pt x="159435" y="32941"/>
                  </a:lnTo>
                  <a:lnTo>
                    <a:pt x="201698" y="15049"/>
                  </a:lnTo>
                  <a:lnTo>
                    <a:pt x="246993" y="3864"/>
                  </a:lnTo>
                  <a:lnTo>
                    <a:pt x="294705" y="0"/>
                  </a:lnTo>
                  <a:lnTo>
                    <a:pt x="10030243" y="0"/>
                  </a:lnTo>
                  <a:lnTo>
                    <a:pt x="10077955" y="3864"/>
                  </a:lnTo>
                  <a:lnTo>
                    <a:pt x="10123250" y="15049"/>
                  </a:lnTo>
                  <a:lnTo>
                    <a:pt x="10165513" y="32941"/>
                  </a:lnTo>
                  <a:lnTo>
                    <a:pt x="10204131" y="56927"/>
                  </a:lnTo>
                  <a:lnTo>
                    <a:pt x="10238492" y="86394"/>
                  </a:lnTo>
                  <a:lnTo>
                    <a:pt x="10267980" y="120729"/>
                  </a:lnTo>
                  <a:lnTo>
                    <a:pt x="10291984" y="159320"/>
                  </a:lnTo>
                  <a:lnTo>
                    <a:pt x="10309888" y="201552"/>
                  </a:lnTo>
                  <a:lnTo>
                    <a:pt x="10321081" y="246814"/>
                  </a:lnTo>
                  <a:lnTo>
                    <a:pt x="10324949" y="294492"/>
                  </a:lnTo>
                  <a:lnTo>
                    <a:pt x="10324949" y="4629927"/>
                  </a:lnTo>
                  <a:lnTo>
                    <a:pt x="10321081" y="4677605"/>
                  </a:lnTo>
                  <a:lnTo>
                    <a:pt x="10309888" y="4722866"/>
                  </a:lnTo>
                  <a:lnTo>
                    <a:pt x="10291984" y="4765099"/>
                  </a:lnTo>
                  <a:lnTo>
                    <a:pt x="10267980" y="4803689"/>
                  </a:lnTo>
                  <a:lnTo>
                    <a:pt x="10238492" y="4838025"/>
                  </a:lnTo>
                  <a:lnTo>
                    <a:pt x="10204131" y="4867492"/>
                  </a:lnTo>
                  <a:lnTo>
                    <a:pt x="10165513" y="4891478"/>
                  </a:lnTo>
                  <a:lnTo>
                    <a:pt x="10123250" y="4909370"/>
                  </a:lnTo>
                  <a:lnTo>
                    <a:pt x="10077955" y="4920555"/>
                  </a:lnTo>
                  <a:lnTo>
                    <a:pt x="10030243" y="4924419"/>
                  </a:lnTo>
                  <a:close/>
                </a:path>
              </a:pathLst>
            </a:custGeom>
            <a:solidFill>
              <a:srgbClr val="E6E8EF">
                <a:alpha val="627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1202" y="1633798"/>
              <a:ext cx="4162424" cy="677227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19721" y="191800"/>
            <a:ext cx="1165034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545715" algn="l"/>
                <a:tab pos="6037580" algn="l"/>
                <a:tab pos="7231380" algn="l"/>
              </a:tabLst>
            </a:pPr>
            <a:r>
              <a:rPr sz="5750" b="0" spc="445" dirty="0">
                <a:solidFill>
                  <a:srgbClr val="2E523D"/>
                </a:solidFill>
                <a:latin typeface="Calibri"/>
                <a:cs typeface="Calibri"/>
              </a:rPr>
              <a:t>Nuevo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740" dirty="0">
                <a:solidFill>
                  <a:srgbClr val="2E523D"/>
                </a:solidFill>
                <a:latin typeface="Calibri"/>
                <a:cs typeface="Calibri"/>
              </a:rPr>
              <a:t>Régi</a:t>
            </a:r>
            <a:r>
              <a:rPr sz="5750" b="0" cap="small" spc="740" dirty="0">
                <a:solidFill>
                  <a:srgbClr val="2E523D"/>
                </a:solidFill>
                <a:latin typeface="Calibri"/>
                <a:cs typeface="Calibri"/>
              </a:rPr>
              <a:t>m</a:t>
            </a:r>
            <a:r>
              <a:rPr sz="5750" b="0" spc="740" dirty="0">
                <a:solidFill>
                  <a:srgbClr val="2E523D"/>
                </a:solidFill>
                <a:latin typeface="Calibri"/>
                <a:cs typeface="Calibri"/>
              </a:rPr>
              <a:t>e</a:t>
            </a:r>
            <a:r>
              <a:rPr sz="5750" b="0" cap="small" spc="740" dirty="0">
                <a:solidFill>
                  <a:srgbClr val="2E523D"/>
                </a:solidFill>
                <a:latin typeface="Calibri"/>
                <a:cs typeface="Calibri"/>
              </a:rPr>
              <a:t>n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550" dirty="0">
                <a:solidFill>
                  <a:srgbClr val="2E523D"/>
                </a:solidFill>
                <a:latin typeface="Calibri"/>
                <a:cs typeface="Calibri"/>
              </a:rPr>
              <a:t>de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Autó</a:t>
            </a:r>
            <a:r>
              <a:rPr sz="5750" b="0" cap="small" spc="850" dirty="0">
                <a:solidFill>
                  <a:srgbClr val="2E523D"/>
                </a:solidFill>
                <a:latin typeface="Calibri"/>
                <a:cs typeface="Calibri"/>
              </a:rPr>
              <a:t>n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o</a:t>
            </a:r>
            <a:r>
              <a:rPr sz="5750" b="0" cap="small" spc="850" dirty="0">
                <a:solidFill>
                  <a:srgbClr val="2E523D"/>
                </a:solidFill>
                <a:latin typeface="Calibri"/>
                <a:cs typeface="Calibri"/>
              </a:rPr>
              <a:t>m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os</a:t>
            </a:r>
            <a:endParaRPr sz="5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4061" y="2947161"/>
            <a:ext cx="9735820" cy="21463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Comunicar</a:t>
            </a:r>
            <a:r>
              <a:rPr sz="2600" b="1" u="heavy" spc="8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la</a:t>
            </a:r>
            <a:r>
              <a:rPr sz="2600" b="1" u="heavy" spc="85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 </a:t>
            </a:r>
            <a:r>
              <a:rPr sz="2600" b="1" dirty="0">
                <a:solidFill>
                  <a:srgbClr val="29251D"/>
                </a:solidFill>
                <a:latin typeface="Cambria"/>
                <a:cs typeface="Cambria"/>
              </a:rPr>
              <a:t>p</a:t>
            </a:r>
            <a:r>
              <a:rPr sz="2600" b="1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revisión</a:t>
            </a:r>
            <a:r>
              <a:rPr sz="2600" b="1" u="heavy" spc="8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spc="-4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de</a:t>
            </a:r>
            <a:r>
              <a:rPr sz="2600" b="1" u="heavy" spc="85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los</a:t>
            </a:r>
            <a:r>
              <a:rPr sz="2600" b="1" u="heavy" spc="8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spc="-25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rendimientos</a:t>
            </a:r>
            <a:r>
              <a:rPr sz="2600" b="1" u="heavy" spc="85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netos</a:t>
            </a:r>
            <a:r>
              <a:rPr sz="2600" b="1" u="heavy" spc="8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 </a:t>
            </a:r>
            <a:r>
              <a:rPr sz="2600" b="1" u="heavy" spc="-10" dirty="0">
                <a:solidFill>
                  <a:srgbClr val="29251D"/>
                </a:solidFill>
                <a:uFill>
                  <a:solidFill>
                    <a:srgbClr val="29251D"/>
                  </a:solidFill>
                </a:uFill>
                <a:latin typeface="Cambria"/>
                <a:cs typeface="Cambria"/>
              </a:rPr>
              <a:t>computables</a:t>
            </a:r>
            <a:endParaRPr sz="2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Cambria"/>
              <a:cs typeface="Cambria"/>
            </a:endParaRPr>
          </a:p>
          <a:p>
            <a:pPr marL="12700" marR="5080" algn="just">
              <a:lnSpc>
                <a:spcPct val="117200"/>
              </a:lnSpc>
            </a:pPr>
            <a:r>
              <a:rPr sz="2400" spc="105" dirty="0">
                <a:solidFill>
                  <a:srgbClr val="29251D"/>
                </a:solidFill>
                <a:latin typeface="Cambria"/>
                <a:cs typeface="Cambria"/>
              </a:rPr>
              <a:t>Una</a:t>
            </a:r>
            <a:r>
              <a:rPr sz="240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spc="55" dirty="0">
                <a:solidFill>
                  <a:srgbClr val="29251D"/>
                </a:solidFill>
                <a:latin typeface="Cambria"/>
                <a:cs typeface="Cambria"/>
              </a:rPr>
              <a:t>vez</a:t>
            </a:r>
            <a:r>
              <a:rPr sz="2400" spc="3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hecho</a:t>
            </a:r>
            <a:r>
              <a:rPr sz="240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400" spc="3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cálculo</a:t>
            </a:r>
            <a:r>
              <a:rPr sz="240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3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tu</a:t>
            </a:r>
            <a:r>
              <a:rPr sz="240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previsión</a:t>
            </a:r>
            <a:r>
              <a:rPr sz="2400" spc="3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rendimientos</a:t>
            </a:r>
            <a:r>
              <a:rPr sz="2400" spc="3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netos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computables</a:t>
            </a:r>
            <a:r>
              <a:rPr sz="2400" spc="24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2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acuerdo</a:t>
            </a:r>
            <a:r>
              <a:rPr sz="2400" spc="2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spc="60" dirty="0">
                <a:solidFill>
                  <a:srgbClr val="29251D"/>
                </a:solidFill>
                <a:latin typeface="Cambria"/>
                <a:cs typeface="Cambria"/>
              </a:rPr>
              <a:t>con</a:t>
            </a:r>
            <a:r>
              <a:rPr sz="2400" spc="2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las</a:t>
            </a:r>
            <a:r>
              <a:rPr sz="2400" spc="2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reglas</a:t>
            </a:r>
            <a:r>
              <a:rPr sz="2400" spc="2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400" spc="2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spc="70" dirty="0">
                <a:solidFill>
                  <a:srgbClr val="29251D"/>
                </a:solidFill>
                <a:latin typeface="Cambria"/>
                <a:cs typeface="Cambria"/>
              </a:rPr>
              <a:t>ya</a:t>
            </a:r>
            <a:r>
              <a:rPr sz="2400" spc="25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hemos</a:t>
            </a:r>
            <a:r>
              <a:rPr sz="2400" spc="24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comentado, </a:t>
            </a:r>
            <a:r>
              <a:rPr sz="2400" spc="-20" dirty="0">
                <a:solidFill>
                  <a:srgbClr val="29251D"/>
                </a:solidFill>
                <a:latin typeface="Cambria"/>
                <a:cs typeface="Cambria"/>
              </a:rPr>
              <a:t>deberás</a:t>
            </a:r>
            <a:r>
              <a:rPr sz="2400" spc="1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comunicarle</a:t>
            </a:r>
            <a:r>
              <a:rPr sz="2400" spc="1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400" spc="1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misma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a</a:t>
            </a:r>
            <a:r>
              <a:rPr sz="2400" spc="1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400" spc="1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Tesorería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General</a:t>
            </a:r>
            <a:r>
              <a:rPr sz="2400" spc="1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1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la</a:t>
            </a:r>
            <a:r>
              <a:rPr sz="2400" spc="19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Seguridad.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4061" y="5553868"/>
            <a:ext cx="8839200" cy="3968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108835" algn="l"/>
                <a:tab pos="2827655" algn="l"/>
                <a:tab pos="4015740" algn="l"/>
                <a:tab pos="5394960" algn="l"/>
                <a:tab pos="6223635" algn="l"/>
                <a:tab pos="6930390" algn="l"/>
              </a:tabLst>
            </a:pPr>
            <a:r>
              <a:rPr sz="2400" spc="125" dirty="0">
                <a:solidFill>
                  <a:srgbClr val="29251D"/>
                </a:solidFill>
                <a:latin typeface="Cambria"/>
                <a:cs typeface="Cambria"/>
              </a:rPr>
              <a:t>IMPORT@S,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40" dirty="0">
                <a:solidFill>
                  <a:srgbClr val="29251D"/>
                </a:solidFill>
                <a:latin typeface="Cambria"/>
                <a:cs typeface="Cambria"/>
              </a:rPr>
              <a:t>un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nuevo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sistema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70" dirty="0">
                <a:solidFill>
                  <a:srgbClr val="29251D"/>
                </a:solidFill>
                <a:latin typeface="Cambria"/>
                <a:cs typeface="Cambria"/>
              </a:rPr>
              <a:t>ha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implementado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4061" y="5067522"/>
            <a:ext cx="9731375" cy="8826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585"/>
              </a:spcBef>
              <a:tabLst>
                <a:tab pos="862965" algn="l"/>
                <a:tab pos="3044190" algn="l"/>
                <a:tab pos="3599815" algn="l"/>
                <a:tab pos="4509135" algn="l"/>
                <a:tab pos="5086350" algn="l"/>
                <a:tab pos="6200775" algn="l"/>
                <a:tab pos="7856220" algn="l"/>
                <a:tab pos="8299450" algn="l"/>
                <a:tab pos="9411970" algn="l"/>
              </a:tabLst>
            </a:pPr>
            <a:r>
              <a:rPr sz="2400" spc="-20" dirty="0">
                <a:solidFill>
                  <a:srgbClr val="29251D"/>
                </a:solidFill>
                <a:latin typeface="Cambria"/>
                <a:cs typeface="Cambria"/>
              </a:rPr>
              <a:t>Está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comunicación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0" dirty="0">
                <a:solidFill>
                  <a:srgbClr val="29251D"/>
                </a:solidFill>
                <a:latin typeface="Cambria"/>
                <a:cs typeface="Cambria"/>
              </a:rPr>
              <a:t>hace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25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60" dirty="0">
                <a:solidFill>
                  <a:srgbClr val="29251D"/>
                </a:solidFill>
                <a:latin typeface="Cambria"/>
                <a:cs typeface="Cambria"/>
              </a:rPr>
              <a:t>forma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telemática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30" dirty="0">
                <a:solidFill>
                  <a:srgbClr val="29251D"/>
                </a:solidFill>
                <a:latin typeface="Cambria"/>
                <a:cs typeface="Cambria"/>
              </a:rPr>
              <a:t>a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través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400" spc="-7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endParaRPr sz="2400">
              <a:latin typeface="Cambria"/>
              <a:cs typeface="Cambria"/>
            </a:endParaRPr>
          </a:p>
          <a:p>
            <a:pPr marR="5715" algn="r">
              <a:lnSpc>
                <a:spcPct val="100000"/>
              </a:lnSpc>
              <a:spcBef>
                <a:spcPts val="495"/>
              </a:spcBef>
            </a:pPr>
            <a:r>
              <a:rPr sz="2400" spc="-20" dirty="0">
                <a:solidFill>
                  <a:srgbClr val="29251D"/>
                </a:solidFill>
                <a:latin typeface="Cambria"/>
                <a:cs typeface="Cambria"/>
              </a:rPr>
              <a:t>esta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4061" y="5924772"/>
            <a:ext cx="9731375" cy="131127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administración.</a:t>
            </a:r>
            <a:endParaRPr sz="2400">
              <a:latin typeface="Cambria"/>
              <a:cs typeface="Cambria"/>
            </a:endParaRPr>
          </a:p>
          <a:p>
            <a:pPr marL="12700" marR="5080">
              <a:lnSpc>
                <a:spcPct val="117200"/>
              </a:lnSpc>
            </a:pPr>
            <a:r>
              <a:rPr sz="2400" spc="145" dirty="0">
                <a:solidFill>
                  <a:srgbClr val="29251D"/>
                </a:solidFill>
                <a:latin typeface="Cambria"/>
                <a:cs typeface="Cambria"/>
              </a:rPr>
              <a:t>Si</a:t>
            </a:r>
            <a:r>
              <a:rPr sz="2400" spc="41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durante</a:t>
            </a:r>
            <a:r>
              <a:rPr sz="2400" spc="4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400" spc="4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60" dirty="0">
                <a:solidFill>
                  <a:srgbClr val="29251D"/>
                </a:solidFill>
                <a:latin typeface="Cambria"/>
                <a:cs typeface="Cambria"/>
              </a:rPr>
              <a:t>año</a:t>
            </a:r>
            <a:r>
              <a:rPr sz="2400" spc="4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400" spc="4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rendimientos</a:t>
            </a:r>
            <a:r>
              <a:rPr sz="2400" spc="4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75" dirty="0">
                <a:solidFill>
                  <a:srgbClr val="29251D"/>
                </a:solidFill>
                <a:latin typeface="Cambria"/>
                <a:cs typeface="Cambria"/>
              </a:rPr>
              <a:t>varían</a:t>
            </a:r>
            <a:r>
              <a:rPr sz="2400" spc="4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400" spc="4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puede</a:t>
            </a:r>
            <a:r>
              <a:rPr sz="2400" spc="4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cambiar</a:t>
            </a:r>
            <a:r>
              <a:rPr sz="2400" spc="4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43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29251D"/>
                </a:solidFill>
                <a:latin typeface="Cambria"/>
                <a:cs typeface="Cambria"/>
              </a:rPr>
              <a:t>tramo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solicitándolo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80" dirty="0">
                <a:solidFill>
                  <a:srgbClr val="29251D"/>
                </a:solidFill>
                <a:latin typeface="Cambria"/>
                <a:cs typeface="Cambria"/>
              </a:rPr>
              <a:t>a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través</a:t>
            </a:r>
            <a:r>
              <a:rPr sz="24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135" dirty="0">
                <a:solidFill>
                  <a:srgbClr val="29251D"/>
                </a:solidFill>
                <a:latin typeface="Cambria"/>
                <a:cs typeface="Cambria"/>
              </a:rPr>
              <a:t>IMPORT@S,</a:t>
            </a:r>
            <a:r>
              <a:rPr sz="24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hasta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6</a:t>
            </a:r>
            <a:r>
              <a:rPr sz="24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29251D"/>
                </a:solidFill>
                <a:latin typeface="Cambria"/>
                <a:cs typeface="Cambria"/>
              </a:rPr>
              <a:t>veces</a:t>
            </a:r>
            <a:r>
              <a:rPr sz="2400" spc="20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50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400" spc="20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400" spc="30" dirty="0">
                <a:solidFill>
                  <a:srgbClr val="29251D"/>
                </a:solidFill>
                <a:latin typeface="Cambria"/>
                <a:cs typeface="Cambria"/>
              </a:rPr>
              <a:t>año.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1814" y="51853"/>
              <a:ext cx="15896590" cy="1249680"/>
            </a:xfrm>
            <a:custGeom>
              <a:avLst/>
              <a:gdLst/>
              <a:ahLst/>
              <a:cxnLst/>
              <a:rect l="l" t="t" r="r" b="b"/>
              <a:pathLst>
                <a:path w="15896590" h="1249680">
                  <a:moveTo>
                    <a:pt x="664768" y="457327"/>
                  </a:moveTo>
                  <a:lnTo>
                    <a:pt x="610298" y="457327"/>
                  </a:lnTo>
                  <a:lnTo>
                    <a:pt x="509257" y="537768"/>
                  </a:lnTo>
                  <a:lnTo>
                    <a:pt x="541248" y="577672"/>
                  </a:lnTo>
                  <a:lnTo>
                    <a:pt x="577354" y="548855"/>
                  </a:lnTo>
                  <a:lnTo>
                    <a:pt x="581101" y="545719"/>
                  </a:lnTo>
                  <a:lnTo>
                    <a:pt x="586143" y="541058"/>
                  </a:lnTo>
                  <a:lnTo>
                    <a:pt x="592493" y="534911"/>
                  </a:lnTo>
                  <a:lnTo>
                    <a:pt x="600163" y="527316"/>
                  </a:lnTo>
                  <a:lnTo>
                    <a:pt x="599211" y="559943"/>
                  </a:lnTo>
                  <a:lnTo>
                    <a:pt x="598576" y="589711"/>
                  </a:lnTo>
                  <a:lnTo>
                    <a:pt x="598576" y="770864"/>
                  </a:lnTo>
                  <a:lnTo>
                    <a:pt x="664768" y="770864"/>
                  </a:lnTo>
                  <a:lnTo>
                    <a:pt x="664768" y="527316"/>
                  </a:lnTo>
                  <a:lnTo>
                    <a:pt x="664768" y="457327"/>
                  </a:lnTo>
                  <a:close/>
                </a:path>
                <a:path w="15896590" h="1249680">
                  <a:moveTo>
                    <a:pt x="1217422" y="608711"/>
                  </a:moveTo>
                  <a:lnTo>
                    <a:pt x="1215580" y="561200"/>
                  </a:lnTo>
                  <a:lnTo>
                    <a:pt x="1210170" y="514680"/>
                  </a:lnTo>
                  <a:lnTo>
                    <a:pt x="1201318" y="469290"/>
                  </a:lnTo>
                  <a:lnTo>
                    <a:pt x="1189151" y="425157"/>
                  </a:lnTo>
                  <a:lnTo>
                    <a:pt x="1181315" y="403313"/>
                  </a:lnTo>
                  <a:lnTo>
                    <a:pt x="1181315" y="608711"/>
                  </a:lnTo>
                  <a:lnTo>
                    <a:pt x="1179410" y="655612"/>
                  </a:lnTo>
                  <a:lnTo>
                    <a:pt x="1173810" y="701471"/>
                  </a:lnTo>
                  <a:lnTo>
                    <a:pt x="1164640" y="746163"/>
                  </a:lnTo>
                  <a:lnTo>
                    <a:pt x="1152080" y="789520"/>
                  </a:lnTo>
                  <a:lnTo>
                    <a:pt x="1136243" y="831392"/>
                  </a:lnTo>
                  <a:lnTo>
                    <a:pt x="1117307" y="871639"/>
                  </a:lnTo>
                  <a:lnTo>
                    <a:pt x="1095413" y="910120"/>
                  </a:lnTo>
                  <a:lnTo>
                    <a:pt x="1070698" y="946683"/>
                  </a:lnTo>
                  <a:lnTo>
                    <a:pt x="1043317" y="981163"/>
                  </a:lnTo>
                  <a:lnTo>
                    <a:pt x="1013421" y="1013421"/>
                  </a:lnTo>
                  <a:lnTo>
                    <a:pt x="981151" y="1043317"/>
                  </a:lnTo>
                  <a:lnTo>
                    <a:pt x="946670" y="1070698"/>
                  </a:lnTo>
                  <a:lnTo>
                    <a:pt x="910120" y="1095413"/>
                  </a:lnTo>
                  <a:lnTo>
                    <a:pt x="871639" y="1117320"/>
                  </a:lnTo>
                  <a:lnTo>
                    <a:pt x="831392" y="1136256"/>
                  </a:lnTo>
                  <a:lnTo>
                    <a:pt x="789508" y="1152080"/>
                  </a:lnTo>
                  <a:lnTo>
                    <a:pt x="746150" y="1164653"/>
                  </a:lnTo>
                  <a:lnTo>
                    <a:pt x="701471" y="1173810"/>
                  </a:lnTo>
                  <a:lnTo>
                    <a:pt x="655599" y="1179423"/>
                  </a:lnTo>
                  <a:lnTo>
                    <a:pt x="608711" y="1181315"/>
                  </a:lnTo>
                  <a:lnTo>
                    <a:pt x="561809" y="1179423"/>
                  </a:lnTo>
                  <a:lnTo>
                    <a:pt x="515950" y="1173810"/>
                  </a:lnTo>
                  <a:lnTo>
                    <a:pt x="471258" y="1164653"/>
                  </a:lnTo>
                  <a:lnTo>
                    <a:pt x="427901" y="1152080"/>
                  </a:lnTo>
                  <a:lnTo>
                    <a:pt x="386029" y="1136256"/>
                  </a:lnTo>
                  <a:lnTo>
                    <a:pt x="345782" y="1117320"/>
                  </a:lnTo>
                  <a:lnTo>
                    <a:pt x="307301" y="1095413"/>
                  </a:lnTo>
                  <a:lnTo>
                    <a:pt x="270751" y="1070698"/>
                  </a:lnTo>
                  <a:lnTo>
                    <a:pt x="236258" y="1043317"/>
                  </a:lnTo>
                  <a:lnTo>
                    <a:pt x="204000" y="1013421"/>
                  </a:lnTo>
                  <a:lnTo>
                    <a:pt x="174104" y="981163"/>
                  </a:lnTo>
                  <a:lnTo>
                    <a:pt x="146723" y="946683"/>
                  </a:lnTo>
                  <a:lnTo>
                    <a:pt x="122008" y="910120"/>
                  </a:lnTo>
                  <a:lnTo>
                    <a:pt x="100114" y="871639"/>
                  </a:lnTo>
                  <a:lnTo>
                    <a:pt x="81165" y="831392"/>
                  </a:lnTo>
                  <a:lnTo>
                    <a:pt x="65341" y="789520"/>
                  </a:lnTo>
                  <a:lnTo>
                    <a:pt x="52768" y="746163"/>
                  </a:lnTo>
                  <a:lnTo>
                    <a:pt x="43611" y="701471"/>
                  </a:lnTo>
                  <a:lnTo>
                    <a:pt x="38011" y="655612"/>
                  </a:lnTo>
                  <a:lnTo>
                    <a:pt x="36106" y="608711"/>
                  </a:lnTo>
                  <a:lnTo>
                    <a:pt x="38011" y="561822"/>
                  </a:lnTo>
                  <a:lnTo>
                    <a:pt x="43611" y="515950"/>
                  </a:lnTo>
                  <a:lnTo>
                    <a:pt x="52768" y="471271"/>
                  </a:lnTo>
                  <a:lnTo>
                    <a:pt x="65341" y="427913"/>
                  </a:lnTo>
                  <a:lnTo>
                    <a:pt x="81165" y="386029"/>
                  </a:lnTo>
                  <a:lnTo>
                    <a:pt x="100114" y="345782"/>
                  </a:lnTo>
                  <a:lnTo>
                    <a:pt x="122008" y="307301"/>
                  </a:lnTo>
                  <a:lnTo>
                    <a:pt x="146723" y="270751"/>
                  </a:lnTo>
                  <a:lnTo>
                    <a:pt x="174104" y="236270"/>
                  </a:lnTo>
                  <a:lnTo>
                    <a:pt x="204000" y="204000"/>
                  </a:lnTo>
                  <a:lnTo>
                    <a:pt x="236258" y="174104"/>
                  </a:lnTo>
                  <a:lnTo>
                    <a:pt x="270751" y="146723"/>
                  </a:lnTo>
                  <a:lnTo>
                    <a:pt x="307301" y="122008"/>
                  </a:lnTo>
                  <a:lnTo>
                    <a:pt x="345782" y="100114"/>
                  </a:lnTo>
                  <a:lnTo>
                    <a:pt x="386029" y="81178"/>
                  </a:lnTo>
                  <a:lnTo>
                    <a:pt x="427901" y="65341"/>
                  </a:lnTo>
                  <a:lnTo>
                    <a:pt x="471258" y="52781"/>
                  </a:lnTo>
                  <a:lnTo>
                    <a:pt x="515950" y="43611"/>
                  </a:lnTo>
                  <a:lnTo>
                    <a:pt x="561809" y="38011"/>
                  </a:lnTo>
                  <a:lnTo>
                    <a:pt x="608711" y="36106"/>
                  </a:lnTo>
                  <a:lnTo>
                    <a:pt x="655599" y="38011"/>
                  </a:lnTo>
                  <a:lnTo>
                    <a:pt x="701471" y="43611"/>
                  </a:lnTo>
                  <a:lnTo>
                    <a:pt x="746150" y="52781"/>
                  </a:lnTo>
                  <a:lnTo>
                    <a:pt x="789508" y="65341"/>
                  </a:lnTo>
                  <a:lnTo>
                    <a:pt x="831392" y="81178"/>
                  </a:lnTo>
                  <a:lnTo>
                    <a:pt x="871639" y="100114"/>
                  </a:lnTo>
                  <a:lnTo>
                    <a:pt x="910120" y="122008"/>
                  </a:lnTo>
                  <a:lnTo>
                    <a:pt x="946670" y="146723"/>
                  </a:lnTo>
                  <a:lnTo>
                    <a:pt x="981151" y="174104"/>
                  </a:lnTo>
                  <a:lnTo>
                    <a:pt x="1013421" y="204000"/>
                  </a:lnTo>
                  <a:lnTo>
                    <a:pt x="1043317" y="236270"/>
                  </a:lnTo>
                  <a:lnTo>
                    <a:pt x="1070698" y="270751"/>
                  </a:lnTo>
                  <a:lnTo>
                    <a:pt x="1095413" y="307301"/>
                  </a:lnTo>
                  <a:lnTo>
                    <a:pt x="1117307" y="345782"/>
                  </a:lnTo>
                  <a:lnTo>
                    <a:pt x="1136243" y="386029"/>
                  </a:lnTo>
                  <a:lnTo>
                    <a:pt x="1152080" y="427913"/>
                  </a:lnTo>
                  <a:lnTo>
                    <a:pt x="1164640" y="471271"/>
                  </a:lnTo>
                  <a:lnTo>
                    <a:pt x="1173810" y="515950"/>
                  </a:lnTo>
                  <a:lnTo>
                    <a:pt x="1179410" y="561822"/>
                  </a:lnTo>
                  <a:lnTo>
                    <a:pt x="1181315" y="608711"/>
                  </a:lnTo>
                  <a:lnTo>
                    <a:pt x="1181315" y="403313"/>
                  </a:lnTo>
                  <a:lnTo>
                    <a:pt x="1155471" y="341223"/>
                  </a:lnTo>
                  <a:lnTo>
                    <a:pt x="1134211" y="301701"/>
                  </a:lnTo>
                  <a:lnTo>
                    <a:pt x="1110183" y="263969"/>
                  </a:lnTo>
                  <a:lnTo>
                    <a:pt x="1083538" y="228193"/>
                  </a:lnTo>
                  <a:lnTo>
                    <a:pt x="1054404" y="194500"/>
                  </a:lnTo>
                  <a:lnTo>
                    <a:pt x="1022921" y="163017"/>
                  </a:lnTo>
                  <a:lnTo>
                    <a:pt x="989228" y="133883"/>
                  </a:lnTo>
                  <a:lnTo>
                    <a:pt x="953452" y="107238"/>
                  </a:lnTo>
                  <a:lnTo>
                    <a:pt x="915720" y="83210"/>
                  </a:lnTo>
                  <a:lnTo>
                    <a:pt x="876198" y="61963"/>
                  </a:lnTo>
                  <a:lnTo>
                    <a:pt x="835050" y="43611"/>
                  </a:lnTo>
                  <a:lnTo>
                    <a:pt x="792264" y="28270"/>
                  </a:lnTo>
                  <a:lnTo>
                    <a:pt x="748131" y="16103"/>
                  </a:lnTo>
                  <a:lnTo>
                    <a:pt x="702741" y="7251"/>
                  </a:lnTo>
                  <a:lnTo>
                    <a:pt x="656221" y="1841"/>
                  </a:lnTo>
                  <a:lnTo>
                    <a:pt x="608711" y="0"/>
                  </a:lnTo>
                  <a:lnTo>
                    <a:pt x="561200" y="1841"/>
                  </a:lnTo>
                  <a:lnTo>
                    <a:pt x="514680" y="7251"/>
                  </a:lnTo>
                  <a:lnTo>
                    <a:pt x="469290" y="16103"/>
                  </a:lnTo>
                  <a:lnTo>
                    <a:pt x="425157" y="28270"/>
                  </a:lnTo>
                  <a:lnTo>
                    <a:pt x="382422" y="43599"/>
                  </a:lnTo>
                  <a:lnTo>
                    <a:pt x="341223" y="61963"/>
                  </a:lnTo>
                  <a:lnTo>
                    <a:pt x="301688" y="83210"/>
                  </a:lnTo>
                  <a:lnTo>
                    <a:pt x="263969" y="107238"/>
                  </a:lnTo>
                  <a:lnTo>
                    <a:pt x="228193" y="133883"/>
                  </a:lnTo>
                  <a:lnTo>
                    <a:pt x="194487" y="163017"/>
                  </a:lnTo>
                  <a:lnTo>
                    <a:pt x="163004" y="194500"/>
                  </a:lnTo>
                  <a:lnTo>
                    <a:pt x="133870" y="228193"/>
                  </a:lnTo>
                  <a:lnTo>
                    <a:pt x="107226" y="263969"/>
                  </a:lnTo>
                  <a:lnTo>
                    <a:pt x="83210" y="301701"/>
                  </a:lnTo>
                  <a:lnTo>
                    <a:pt x="61950" y="341223"/>
                  </a:lnTo>
                  <a:lnTo>
                    <a:pt x="43586" y="382422"/>
                  </a:lnTo>
                  <a:lnTo>
                    <a:pt x="28257" y="425157"/>
                  </a:lnTo>
                  <a:lnTo>
                    <a:pt x="16103" y="469290"/>
                  </a:lnTo>
                  <a:lnTo>
                    <a:pt x="7251" y="514680"/>
                  </a:lnTo>
                  <a:lnTo>
                    <a:pt x="1828" y="561200"/>
                  </a:lnTo>
                  <a:lnTo>
                    <a:pt x="0" y="608711"/>
                  </a:lnTo>
                  <a:lnTo>
                    <a:pt x="1828" y="656221"/>
                  </a:lnTo>
                  <a:lnTo>
                    <a:pt x="7251" y="702741"/>
                  </a:lnTo>
                  <a:lnTo>
                    <a:pt x="16103" y="748131"/>
                  </a:lnTo>
                  <a:lnTo>
                    <a:pt x="28257" y="792264"/>
                  </a:lnTo>
                  <a:lnTo>
                    <a:pt x="43586" y="834999"/>
                  </a:lnTo>
                  <a:lnTo>
                    <a:pt x="61950" y="876198"/>
                  </a:lnTo>
                  <a:lnTo>
                    <a:pt x="83210" y="915733"/>
                  </a:lnTo>
                  <a:lnTo>
                    <a:pt x="107226" y="953452"/>
                  </a:lnTo>
                  <a:lnTo>
                    <a:pt x="133870" y="989228"/>
                  </a:lnTo>
                  <a:lnTo>
                    <a:pt x="163004" y="1022934"/>
                  </a:lnTo>
                  <a:lnTo>
                    <a:pt x="194487" y="1054417"/>
                  </a:lnTo>
                  <a:lnTo>
                    <a:pt x="228193" y="1083551"/>
                  </a:lnTo>
                  <a:lnTo>
                    <a:pt x="263969" y="1110195"/>
                  </a:lnTo>
                  <a:lnTo>
                    <a:pt x="301688" y="1134211"/>
                  </a:lnTo>
                  <a:lnTo>
                    <a:pt x="341223" y="1155471"/>
                  </a:lnTo>
                  <a:lnTo>
                    <a:pt x="382371" y="1173810"/>
                  </a:lnTo>
                  <a:lnTo>
                    <a:pt x="425157" y="1189164"/>
                  </a:lnTo>
                  <a:lnTo>
                    <a:pt x="469290" y="1201318"/>
                  </a:lnTo>
                  <a:lnTo>
                    <a:pt x="514680" y="1210183"/>
                  </a:lnTo>
                  <a:lnTo>
                    <a:pt x="561200" y="1215593"/>
                  </a:lnTo>
                  <a:lnTo>
                    <a:pt x="608711" y="1217422"/>
                  </a:lnTo>
                  <a:lnTo>
                    <a:pt x="656221" y="1215593"/>
                  </a:lnTo>
                  <a:lnTo>
                    <a:pt x="702741" y="1210183"/>
                  </a:lnTo>
                  <a:lnTo>
                    <a:pt x="748131" y="1201318"/>
                  </a:lnTo>
                  <a:lnTo>
                    <a:pt x="792264" y="1189164"/>
                  </a:lnTo>
                  <a:lnTo>
                    <a:pt x="814133" y="1181315"/>
                  </a:lnTo>
                  <a:lnTo>
                    <a:pt x="834999" y="1173835"/>
                  </a:lnTo>
                  <a:lnTo>
                    <a:pt x="876198" y="1155471"/>
                  </a:lnTo>
                  <a:lnTo>
                    <a:pt x="915720" y="1134211"/>
                  </a:lnTo>
                  <a:lnTo>
                    <a:pt x="953452" y="1110195"/>
                  </a:lnTo>
                  <a:lnTo>
                    <a:pt x="989228" y="1083551"/>
                  </a:lnTo>
                  <a:lnTo>
                    <a:pt x="1022921" y="1054417"/>
                  </a:lnTo>
                  <a:lnTo>
                    <a:pt x="1054404" y="1022934"/>
                  </a:lnTo>
                  <a:lnTo>
                    <a:pt x="1083538" y="989228"/>
                  </a:lnTo>
                  <a:lnTo>
                    <a:pt x="1110183" y="953452"/>
                  </a:lnTo>
                  <a:lnTo>
                    <a:pt x="1134211" y="915733"/>
                  </a:lnTo>
                  <a:lnTo>
                    <a:pt x="1155471" y="876198"/>
                  </a:lnTo>
                  <a:lnTo>
                    <a:pt x="1173822" y="834999"/>
                  </a:lnTo>
                  <a:lnTo>
                    <a:pt x="1189151" y="792264"/>
                  </a:lnTo>
                  <a:lnTo>
                    <a:pt x="1201318" y="748131"/>
                  </a:lnTo>
                  <a:lnTo>
                    <a:pt x="1210170" y="702741"/>
                  </a:lnTo>
                  <a:lnTo>
                    <a:pt x="1215580" y="656221"/>
                  </a:lnTo>
                  <a:lnTo>
                    <a:pt x="1217422" y="608711"/>
                  </a:lnTo>
                  <a:close/>
                </a:path>
                <a:path w="15896590" h="1249680">
                  <a:moveTo>
                    <a:pt x="15896425" y="1239558"/>
                  </a:moveTo>
                  <a:lnTo>
                    <a:pt x="1323174" y="1239558"/>
                  </a:lnTo>
                  <a:lnTo>
                    <a:pt x="1323174" y="1249083"/>
                  </a:lnTo>
                  <a:lnTo>
                    <a:pt x="15896425" y="1249083"/>
                  </a:lnTo>
                  <a:lnTo>
                    <a:pt x="15896425" y="1239558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932" y="9038116"/>
              <a:ext cx="2495549" cy="10953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19721" y="191802"/>
            <a:ext cx="11650345" cy="905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545715" algn="l"/>
                <a:tab pos="6037580" algn="l"/>
                <a:tab pos="7231380" algn="l"/>
              </a:tabLst>
            </a:pPr>
            <a:r>
              <a:rPr sz="5750" b="0" spc="445" dirty="0">
                <a:solidFill>
                  <a:srgbClr val="2E523D"/>
                </a:solidFill>
                <a:latin typeface="Calibri"/>
                <a:cs typeface="Calibri"/>
              </a:rPr>
              <a:t>Nuevo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740" dirty="0">
                <a:solidFill>
                  <a:srgbClr val="2E523D"/>
                </a:solidFill>
                <a:latin typeface="Calibri"/>
                <a:cs typeface="Calibri"/>
              </a:rPr>
              <a:t>Régi</a:t>
            </a:r>
            <a:r>
              <a:rPr sz="5750" b="0" cap="small" spc="740" dirty="0">
                <a:solidFill>
                  <a:srgbClr val="2E523D"/>
                </a:solidFill>
                <a:latin typeface="Calibri"/>
                <a:cs typeface="Calibri"/>
              </a:rPr>
              <a:t>m</a:t>
            </a:r>
            <a:r>
              <a:rPr sz="5750" b="0" spc="740" dirty="0">
                <a:solidFill>
                  <a:srgbClr val="2E523D"/>
                </a:solidFill>
                <a:latin typeface="Calibri"/>
                <a:cs typeface="Calibri"/>
              </a:rPr>
              <a:t>e</a:t>
            </a:r>
            <a:r>
              <a:rPr sz="5750" b="0" cap="small" spc="740" dirty="0">
                <a:solidFill>
                  <a:srgbClr val="2E523D"/>
                </a:solidFill>
                <a:latin typeface="Calibri"/>
                <a:cs typeface="Calibri"/>
              </a:rPr>
              <a:t>n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550" dirty="0">
                <a:solidFill>
                  <a:srgbClr val="2E523D"/>
                </a:solidFill>
                <a:latin typeface="Calibri"/>
                <a:cs typeface="Calibri"/>
              </a:rPr>
              <a:t>de</a:t>
            </a:r>
            <a:r>
              <a:rPr sz="5750" b="0" dirty="0">
                <a:solidFill>
                  <a:srgbClr val="2E523D"/>
                </a:solidFill>
                <a:latin typeface="Calibri"/>
                <a:cs typeface="Calibri"/>
              </a:rPr>
              <a:t>	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Autó</a:t>
            </a:r>
            <a:r>
              <a:rPr sz="5750" b="0" cap="small" spc="850" dirty="0">
                <a:solidFill>
                  <a:srgbClr val="2E523D"/>
                </a:solidFill>
                <a:latin typeface="Calibri"/>
                <a:cs typeface="Calibri"/>
              </a:rPr>
              <a:t>n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o</a:t>
            </a:r>
            <a:r>
              <a:rPr sz="5750" b="0" cap="small" spc="850" dirty="0">
                <a:solidFill>
                  <a:srgbClr val="2E523D"/>
                </a:solidFill>
                <a:latin typeface="Calibri"/>
                <a:cs typeface="Calibri"/>
              </a:rPr>
              <a:t>m</a:t>
            </a:r>
            <a:r>
              <a:rPr sz="5750" b="0" spc="850" dirty="0">
                <a:solidFill>
                  <a:srgbClr val="2E523D"/>
                </a:solidFill>
                <a:latin typeface="Calibri"/>
                <a:cs typeface="Calibri"/>
              </a:rPr>
              <a:t>os</a:t>
            </a:r>
            <a:endParaRPr sz="57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354935" y="5011386"/>
            <a:ext cx="66675" cy="2209800"/>
            <a:chOff x="7354935" y="5011386"/>
            <a:chExt cx="66675" cy="22098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4935" y="5011386"/>
              <a:ext cx="66675" cy="666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4935" y="7154511"/>
              <a:ext cx="66675" cy="6667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Re</a:t>
            </a:r>
            <a:r>
              <a:rPr u="none" dirty="0"/>
              <a:t>gu</a:t>
            </a:r>
            <a:r>
              <a:rPr dirty="0"/>
              <a:t>larización</a:t>
            </a:r>
            <a:r>
              <a:rPr spc="30" dirty="0"/>
              <a:t> </a:t>
            </a:r>
            <a:r>
              <a:rPr spc="-40" dirty="0"/>
              <a:t>de</a:t>
            </a:r>
            <a:r>
              <a:rPr spc="30" dirty="0"/>
              <a:t> </a:t>
            </a:r>
            <a:r>
              <a:rPr dirty="0"/>
              <a:t>la</a:t>
            </a:r>
            <a:r>
              <a:rPr spc="30" dirty="0"/>
              <a:t> </a:t>
            </a:r>
            <a:r>
              <a:rPr spc="-25" dirty="0"/>
              <a:t>base</a:t>
            </a:r>
            <a:r>
              <a:rPr spc="30" dirty="0"/>
              <a:t> </a:t>
            </a:r>
            <a:r>
              <a:rPr spc="-40" dirty="0"/>
              <a:t>de</a:t>
            </a:r>
            <a:r>
              <a:rPr spc="35" dirty="0"/>
              <a:t> </a:t>
            </a:r>
            <a:r>
              <a:rPr spc="-10" dirty="0"/>
              <a:t>cotización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50"/>
          </a:p>
          <a:p>
            <a:pPr marL="12700" marR="5080" algn="just">
              <a:lnSpc>
                <a:spcPct val="117200"/>
              </a:lnSpc>
            </a:pPr>
            <a:r>
              <a:rPr sz="2400" b="0" u="none" dirty="0">
                <a:latin typeface="Cambria"/>
                <a:cs typeface="Cambria"/>
              </a:rPr>
              <a:t>Terminado</a:t>
            </a:r>
            <a:r>
              <a:rPr sz="2400" b="0" u="none" spc="27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el</a:t>
            </a:r>
            <a:r>
              <a:rPr sz="2400" b="0" u="none" spc="275" dirty="0">
                <a:latin typeface="Cambria"/>
                <a:cs typeface="Cambria"/>
              </a:rPr>
              <a:t> </a:t>
            </a:r>
            <a:r>
              <a:rPr sz="2400" b="0" u="none" spc="60" dirty="0">
                <a:latin typeface="Cambria"/>
                <a:cs typeface="Cambria"/>
              </a:rPr>
              <a:t>año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natural,</a:t>
            </a:r>
            <a:r>
              <a:rPr sz="2400" b="0" u="none" spc="275" dirty="0">
                <a:latin typeface="Cambria"/>
                <a:cs typeface="Cambria"/>
              </a:rPr>
              <a:t> </a:t>
            </a:r>
            <a:r>
              <a:rPr sz="2400" b="0" u="none" spc="50" dirty="0">
                <a:latin typeface="Cambria"/>
                <a:cs typeface="Cambria"/>
              </a:rPr>
              <a:t>la</a:t>
            </a:r>
            <a:r>
              <a:rPr sz="2400" b="0" u="none" spc="27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Tesorería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General</a:t>
            </a:r>
            <a:r>
              <a:rPr sz="2400" b="0" u="none" spc="27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275" dirty="0">
                <a:latin typeface="Cambria"/>
                <a:cs typeface="Cambria"/>
              </a:rPr>
              <a:t> </a:t>
            </a:r>
            <a:r>
              <a:rPr sz="2400" b="0" u="none" spc="50" dirty="0">
                <a:latin typeface="Cambria"/>
                <a:cs typeface="Cambria"/>
              </a:rPr>
              <a:t>la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Seguridad</a:t>
            </a:r>
            <a:r>
              <a:rPr sz="2400" b="0" u="none" spc="275" dirty="0">
                <a:latin typeface="Cambria"/>
                <a:cs typeface="Cambria"/>
              </a:rPr>
              <a:t> </a:t>
            </a:r>
            <a:r>
              <a:rPr sz="2400" b="0" u="none" spc="80" dirty="0">
                <a:latin typeface="Cambria"/>
                <a:cs typeface="Cambria"/>
              </a:rPr>
              <a:t>Social</a:t>
            </a:r>
            <a:r>
              <a:rPr sz="2400" b="0" u="none" spc="275" dirty="0">
                <a:latin typeface="Cambria"/>
                <a:cs typeface="Cambria"/>
              </a:rPr>
              <a:t> </a:t>
            </a:r>
            <a:r>
              <a:rPr sz="2400" b="0" u="none" spc="60" dirty="0">
                <a:latin typeface="Cambria"/>
                <a:cs typeface="Cambria"/>
              </a:rPr>
              <a:t>y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spc="25" dirty="0">
                <a:latin typeface="Cambria"/>
                <a:cs typeface="Cambria"/>
              </a:rPr>
              <a:t>la </a:t>
            </a:r>
            <a:r>
              <a:rPr sz="2400" b="0" u="none" spc="65" dirty="0">
                <a:latin typeface="Cambria"/>
                <a:cs typeface="Cambria"/>
              </a:rPr>
              <a:t>Agencia</a:t>
            </a:r>
            <a:r>
              <a:rPr sz="2400" b="0" u="none" spc="295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Tributaria</a:t>
            </a:r>
            <a:r>
              <a:rPr sz="2400" b="0" u="none" spc="300" dirty="0">
                <a:latin typeface="Cambria"/>
                <a:cs typeface="Cambria"/>
              </a:rPr>
              <a:t>  </a:t>
            </a:r>
            <a:r>
              <a:rPr sz="2400" b="0" u="none" spc="65" dirty="0">
                <a:latin typeface="Cambria"/>
                <a:cs typeface="Cambria"/>
              </a:rPr>
              <a:t>cruzarán</a:t>
            </a:r>
            <a:r>
              <a:rPr sz="2400" b="0" u="none" spc="30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los</a:t>
            </a:r>
            <a:r>
              <a:rPr sz="2400" b="0" u="none" spc="30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datos</a:t>
            </a:r>
            <a:r>
              <a:rPr sz="2400" b="0" u="none" spc="295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30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los</a:t>
            </a:r>
            <a:r>
              <a:rPr sz="2400" b="0" u="none" spc="295" dirty="0">
                <a:latin typeface="Cambria"/>
                <a:cs typeface="Cambria"/>
              </a:rPr>
              <a:t>  </a:t>
            </a:r>
            <a:r>
              <a:rPr sz="2400" u="none" dirty="0"/>
              <a:t>rendimientos</a:t>
            </a:r>
            <a:r>
              <a:rPr sz="2400" u="none" spc="295" dirty="0"/>
              <a:t>  </a:t>
            </a:r>
            <a:r>
              <a:rPr sz="2400" u="none" dirty="0"/>
              <a:t>que</a:t>
            </a:r>
            <a:r>
              <a:rPr sz="2400" u="none" spc="300" dirty="0"/>
              <a:t>  </a:t>
            </a:r>
            <a:r>
              <a:rPr sz="2400" u="none" spc="-25" dirty="0"/>
              <a:t>se </a:t>
            </a:r>
            <a:r>
              <a:rPr sz="2400" u="none" dirty="0"/>
              <a:t>comunicaron</a:t>
            </a:r>
            <a:r>
              <a:rPr sz="2400" u="none" spc="350" dirty="0"/>
              <a:t> </a:t>
            </a:r>
            <a:r>
              <a:rPr sz="2400" b="0" u="none" dirty="0">
                <a:latin typeface="Cambria"/>
                <a:cs typeface="Cambria"/>
              </a:rPr>
              <a:t>en</a:t>
            </a:r>
            <a:r>
              <a:rPr sz="2400" b="0" u="none" spc="35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base</a:t>
            </a:r>
            <a:r>
              <a:rPr sz="2400" b="0" u="none" spc="355" dirty="0">
                <a:latin typeface="Cambria"/>
                <a:cs typeface="Cambria"/>
              </a:rPr>
              <a:t> </a:t>
            </a:r>
            <a:r>
              <a:rPr sz="2400" b="0" u="none" spc="80" dirty="0">
                <a:latin typeface="Cambria"/>
                <a:cs typeface="Cambria"/>
              </a:rPr>
              <a:t>a</a:t>
            </a:r>
            <a:r>
              <a:rPr sz="2400" b="0" u="none" spc="350" dirty="0">
                <a:latin typeface="Cambria"/>
                <a:cs typeface="Cambria"/>
              </a:rPr>
              <a:t> </a:t>
            </a:r>
            <a:r>
              <a:rPr sz="2400" b="0" u="none" spc="50" dirty="0">
                <a:latin typeface="Cambria"/>
                <a:cs typeface="Cambria"/>
              </a:rPr>
              <a:t>la</a:t>
            </a:r>
            <a:r>
              <a:rPr sz="2400" b="0" u="none" spc="35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previsión</a:t>
            </a:r>
            <a:r>
              <a:rPr sz="2400" b="0" u="none" spc="350" dirty="0">
                <a:latin typeface="Cambria"/>
                <a:cs typeface="Cambria"/>
              </a:rPr>
              <a:t> </a:t>
            </a:r>
            <a:r>
              <a:rPr sz="2400" b="0" u="none" spc="75" dirty="0">
                <a:latin typeface="Cambria"/>
                <a:cs typeface="Cambria"/>
              </a:rPr>
              <a:t>inicial,</a:t>
            </a:r>
            <a:r>
              <a:rPr sz="2400" b="0" u="none" spc="355" dirty="0">
                <a:latin typeface="Cambria"/>
                <a:cs typeface="Cambria"/>
              </a:rPr>
              <a:t> </a:t>
            </a:r>
            <a:r>
              <a:rPr sz="2400" b="0" u="none" spc="60" dirty="0">
                <a:latin typeface="Cambria"/>
                <a:cs typeface="Cambria"/>
              </a:rPr>
              <a:t>con</a:t>
            </a:r>
            <a:r>
              <a:rPr sz="2400" b="0" u="none" spc="35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los</a:t>
            </a:r>
            <a:r>
              <a:rPr sz="2400" b="0" u="none" spc="335" dirty="0">
                <a:latin typeface="Cambria"/>
                <a:cs typeface="Cambria"/>
              </a:rPr>
              <a:t> </a:t>
            </a:r>
            <a:r>
              <a:rPr sz="2400" u="none" dirty="0"/>
              <a:t>rendimientos</a:t>
            </a:r>
            <a:r>
              <a:rPr sz="2400" u="none" spc="360" dirty="0"/>
              <a:t> </a:t>
            </a:r>
            <a:r>
              <a:rPr sz="2400" u="none" spc="-10" dirty="0"/>
              <a:t>reales </a:t>
            </a:r>
            <a:r>
              <a:rPr sz="2400" b="0" u="none" dirty="0">
                <a:latin typeface="Cambria"/>
                <a:cs typeface="Cambria"/>
              </a:rPr>
              <a:t>obtenidos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por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tu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actividad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durante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ese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spc="30" dirty="0">
                <a:latin typeface="Cambria"/>
                <a:cs typeface="Cambria"/>
              </a:rPr>
              <a:t>año.</a:t>
            </a:r>
            <a:endParaRPr sz="2400">
              <a:latin typeface="Cambria"/>
              <a:cs typeface="Cambria"/>
            </a:endParaRPr>
          </a:p>
          <a:p>
            <a:pPr marL="537845" marR="5080" algn="just">
              <a:lnSpc>
                <a:spcPct val="117200"/>
              </a:lnSpc>
            </a:pPr>
            <a:r>
              <a:rPr sz="2400" b="0" u="none" spc="80" dirty="0">
                <a:latin typeface="Cambria"/>
                <a:cs typeface="Cambria"/>
              </a:rPr>
              <a:t>Para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el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caso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haber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elegido</a:t>
            </a:r>
            <a:r>
              <a:rPr sz="2400" b="0" u="none" spc="280" dirty="0">
                <a:latin typeface="Cambria"/>
                <a:cs typeface="Cambria"/>
              </a:rPr>
              <a:t> </a:t>
            </a:r>
            <a:r>
              <a:rPr sz="2400" b="0" u="none" spc="60" dirty="0">
                <a:latin typeface="Cambria"/>
                <a:cs typeface="Cambria"/>
              </a:rPr>
              <a:t>una</a:t>
            </a:r>
            <a:r>
              <a:rPr sz="2400" b="0" u="none" spc="265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base</a:t>
            </a:r>
            <a:r>
              <a:rPr sz="2400" b="0" spc="280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de</a:t>
            </a:r>
            <a:r>
              <a:rPr sz="2400" b="0" spc="285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cotización</a:t>
            </a:r>
            <a:r>
              <a:rPr sz="2400" b="0" spc="270" dirty="0">
                <a:latin typeface="Cambria"/>
                <a:cs typeface="Cambria"/>
              </a:rPr>
              <a:t> </a:t>
            </a:r>
            <a:r>
              <a:rPr sz="2400" dirty="0"/>
              <a:t>inferior</a:t>
            </a:r>
            <a:r>
              <a:rPr sz="2400" spc="275" dirty="0"/>
              <a:t> </a:t>
            </a:r>
            <a:r>
              <a:rPr sz="2400" b="0" spc="80" dirty="0">
                <a:latin typeface="Cambria"/>
                <a:cs typeface="Cambria"/>
              </a:rPr>
              <a:t>a</a:t>
            </a:r>
            <a:r>
              <a:rPr sz="2400" b="0" spc="280" dirty="0">
                <a:latin typeface="Cambria"/>
                <a:cs typeface="Cambria"/>
              </a:rPr>
              <a:t> </a:t>
            </a:r>
            <a:r>
              <a:rPr sz="2400" b="0" spc="60" dirty="0">
                <a:latin typeface="Cambria"/>
                <a:cs typeface="Cambria"/>
              </a:rPr>
              <a:t>la</a:t>
            </a:r>
            <a:r>
              <a:rPr sz="2400" b="0" spc="280" dirty="0">
                <a:latin typeface="Cambria"/>
                <a:cs typeface="Cambria"/>
              </a:rPr>
              <a:t> </a:t>
            </a:r>
            <a:r>
              <a:rPr sz="2400" b="0" spc="-25" dirty="0">
                <a:latin typeface="Cambria"/>
                <a:cs typeface="Cambria"/>
              </a:rPr>
              <a:t>que</a:t>
            </a:r>
            <a:r>
              <a:rPr sz="2400" b="0" u="none" spc="-25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te</a:t>
            </a:r>
            <a:r>
              <a:rPr sz="2400" b="0" spc="220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hubiera</a:t>
            </a:r>
            <a:r>
              <a:rPr sz="2400" b="0" spc="225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corres</a:t>
            </a:r>
            <a:r>
              <a:rPr sz="2400" b="0" u="none" dirty="0">
                <a:latin typeface="Cambria"/>
                <a:cs typeface="Cambria"/>
              </a:rPr>
              <a:t>p</a:t>
            </a:r>
            <a:r>
              <a:rPr sz="2400" b="0" dirty="0">
                <a:latin typeface="Cambria"/>
                <a:cs typeface="Cambria"/>
              </a:rPr>
              <a:t>ondido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según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tus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rendimientos,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spc="50" dirty="0">
                <a:latin typeface="Cambria"/>
                <a:cs typeface="Cambria"/>
              </a:rPr>
              <a:t>la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spc="55" dirty="0">
                <a:latin typeface="Cambria"/>
                <a:cs typeface="Cambria"/>
              </a:rPr>
              <a:t>Administración</a:t>
            </a:r>
            <a:r>
              <a:rPr sz="2400" b="0" u="none" spc="245" dirty="0">
                <a:latin typeface="Cambria"/>
                <a:cs typeface="Cambria"/>
              </a:rPr>
              <a:t> </a:t>
            </a:r>
            <a:r>
              <a:rPr sz="2400" b="0" u="none" spc="-25" dirty="0">
                <a:latin typeface="Cambria"/>
                <a:cs typeface="Cambria"/>
              </a:rPr>
              <a:t>te </a:t>
            </a:r>
            <a:r>
              <a:rPr sz="2400" b="0" u="none" dirty="0">
                <a:latin typeface="Cambria"/>
                <a:cs typeface="Cambria"/>
              </a:rPr>
              <a:t>comunicará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el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importe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que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deberás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abonar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por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haber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cotizado</a:t>
            </a:r>
            <a:r>
              <a:rPr sz="2400" b="0" u="none" spc="120" dirty="0">
                <a:latin typeface="Cambria"/>
                <a:cs typeface="Cambria"/>
              </a:rPr>
              <a:t>  </a:t>
            </a:r>
            <a:r>
              <a:rPr sz="2400" b="0" u="none" spc="-25" dirty="0">
                <a:latin typeface="Cambria"/>
                <a:cs typeface="Cambria"/>
              </a:rPr>
              <a:t>por </a:t>
            </a:r>
            <a:r>
              <a:rPr sz="2400" b="0" u="none" dirty="0">
                <a:latin typeface="Cambria"/>
                <a:cs typeface="Cambria"/>
              </a:rPr>
              <a:t>debajo</a:t>
            </a:r>
            <a:r>
              <a:rPr sz="2400" b="0" u="none" spc="30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30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lo</a:t>
            </a:r>
            <a:r>
              <a:rPr sz="2400" b="0" u="none" spc="30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que</a:t>
            </a:r>
            <a:r>
              <a:rPr sz="2400" b="0" u="none" spc="30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te</a:t>
            </a:r>
            <a:r>
              <a:rPr sz="2400" b="0" u="none" spc="30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correspondía.</a:t>
            </a:r>
            <a:r>
              <a:rPr sz="2400" b="0" u="none" spc="305" dirty="0">
                <a:latin typeface="Cambria"/>
                <a:cs typeface="Cambria"/>
              </a:rPr>
              <a:t> </a:t>
            </a:r>
            <a:r>
              <a:rPr sz="2400" b="0" u="none" spc="70" dirty="0">
                <a:latin typeface="Cambria"/>
                <a:cs typeface="Cambria"/>
              </a:rPr>
              <a:t>El</a:t>
            </a:r>
            <a:r>
              <a:rPr sz="2400" b="0" u="none" spc="30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pago</a:t>
            </a:r>
            <a:r>
              <a:rPr sz="2400" b="0" u="none" spc="30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tendrás</a:t>
            </a:r>
            <a:r>
              <a:rPr sz="2400" b="0" u="none" spc="30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que</a:t>
            </a:r>
            <a:r>
              <a:rPr sz="2400" b="0" u="none" spc="30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hacerlo</a:t>
            </a:r>
            <a:r>
              <a:rPr sz="2400" b="0" u="none" spc="30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hasta</a:t>
            </a:r>
            <a:r>
              <a:rPr sz="2400" b="0" u="none" spc="305" dirty="0">
                <a:latin typeface="Cambria"/>
                <a:cs typeface="Cambria"/>
              </a:rPr>
              <a:t> </a:t>
            </a:r>
            <a:r>
              <a:rPr sz="2400" b="0" u="none" spc="-25" dirty="0">
                <a:latin typeface="Cambria"/>
                <a:cs typeface="Cambria"/>
              </a:rPr>
              <a:t>el </a:t>
            </a:r>
            <a:r>
              <a:rPr sz="2400" b="0" u="none" dirty="0">
                <a:latin typeface="Cambria"/>
                <a:cs typeface="Cambria"/>
              </a:rPr>
              <a:t>último</a:t>
            </a:r>
            <a:r>
              <a:rPr sz="2400" b="0" u="none" spc="9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día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del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mes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siguiente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aquel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en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el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que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se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te</a:t>
            </a:r>
            <a:r>
              <a:rPr sz="2400" b="0" u="none" spc="95" dirty="0">
                <a:latin typeface="Cambria"/>
                <a:cs typeface="Cambria"/>
              </a:rPr>
              <a:t> </a:t>
            </a:r>
            <a:r>
              <a:rPr sz="2400" b="0" u="none" spc="-10" dirty="0">
                <a:latin typeface="Cambria"/>
                <a:cs typeface="Cambria"/>
              </a:rPr>
              <a:t>notifique.</a:t>
            </a:r>
            <a:endParaRPr sz="2400">
              <a:latin typeface="Cambria"/>
              <a:cs typeface="Cambria"/>
            </a:endParaRPr>
          </a:p>
          <a:p>
            <a:pPr marL="537845" marR="5080" algn="just">
              <a:lnSpc>
                <a:spcPct val="117200"/>
              </a:lnSpc>
            </a:pPr>
            <a:r>
              <a:rPr sz="2400" b="0" u="none" spc="80" dirty="0">
                <a:latin typeface="Cambria"/>
                <a:cs typeface="Cambria"/>
              </a:rPr>
              <a:t>Para</a:t>
            </a:r>
            <a:r>
              <a:rPr sz="2400" b="0" u="none" spc="204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el</a:t>
            </a:r>
            <a:r>
              <a:rPr sz="2400" b="0" u="none" spc="21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caso</a:t>
            </a:r>
            <a:r>
              <a:rPr sz="2400" b="0" u="none" spc="21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21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haber</a:t>
            </a:r>
            <a:r>
              <a:rPr sz="2400" b="0" u="none" spc="21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elegido</a:t>
            </a:r>
            <a:r>
              <a:rPr sz="2400" b="0" u="none" spc="204" dirty="0">
                <a:latin typeface="Cambria"/>
                <a:cs typeface="Cambria"/>
              </a:rPr>
              <a:t> </a:t>
            </a:r>
            <a:r>
              <a:rPr sz="2400" b="0" u="none" spc="60" dirty="0">
                <a:latin typeface="Cambria"/>
                <a:cs typeface="Cambria"/>
              </a:rPr>
              <a:t>una</a:t>
            </a:r>
            <a:r>
              <a:rPr sz="2400" b="0" u="none" spc="195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base</a:t>
            </a:r>
            <a:r>
              <a:rPr sz="2400" b="0" spc="204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de</a:t>
            </a:r>
            <a:r>
              <a:rPr sz="2400" b="0" spc="204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cotización</a:t>
            </a:r>
            <a:r>
              <a:rPr sz="2400" b="0" spc="195" dirty="0">
                <a:latin typeface="Cambria"/>
                <a:cs typeface="Cambria"/>
              </a:rPr>
              <a:t> </a:t>
            </a:r>
            <a:r>
              <a:rPr sz="2400" dirty="0"/>
              <a:t>su</a:t>
            </a:r>
            <a:r>
              <a:rPr sz="2400" u="none" dirty="0"/>
              <a:t>p</a:t>
            </a:r>
            <a:r>
              <a:rPr sz="2400" dirty="0"/>
              <a:t>erior</a:t>
            </a:r>
            <a:r>
              <a:rPr sz="2400" spc="220" dirty="0"/>
              <a:t> </a:t>
            </a:r>
            <a:r>
              <a:rPr sz="2400" b="0" spc="80" dirty="0">
                <a:latin typeface="Cambria"/>
                <a:cs typeface="Cambria"/>
              </a:rPr>
              <a:t>a</a:t>
            </a:r>
            <a:r>
              <a:rPr sz="2400" b="0" spc="225" dirty="0">
                <a:latin typeface="Cambria"/>
                <a:cs typeface="Cambria"/>
              </a:rPr>
              <a:t> </a:t>
            </a:r>
            <a:r>
              <a:rPr sz="2400" b="0" spc="60" dirty="0">
                <a:latin typeface="Cambria"/>
                <a:cs typeface="Cambria"/>
              </a:rPr>
              <a:t>la</a:t>
            </a:r>
            <a:r>
              <a:rPr sz="2400" b="0" spc="220" dirty="0">
                <a:latin typeface="Cambria"/>
                <a:cs typeface="Cambria"/>
              </a:rPr>
              <a:t> </a:t>
            </a:r>
            <a:r>
              <a:rPr sz="2400" b="0" spc="-25" dirty="0">
                <a:latin typeface="Cambria"/>
                <a:cs typeface="Cambria"/>
              </a:rPr>
              <a:t>que</a:t>
            </a:r>
            <a:r>
              <a:rPr sz="2400" b="0" u="none" spc="-25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te</a:t>
            </a:r>
            <a:r>
              <a:rPr sz="2400" b="0" spc="220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hubiera</a:t>
            </a:r>
            <a:r>
              <a:rPr sz="2400" b="0" spc="225" dirty="0">
                <a:latin typeface="Cambria"/>
                <a:cs typeface="Cambria"/>
              </a:rPr>
              <a:t> </a:t>
            </a:r>
            <a:r>
              <a:rPr sz="2400" b="0" dirty="0">
                <a:latin typeface="Cambria"/>
                <a:cs typeface="Cambria"/>
              </a:rPr>
              <a:t>corres</a:t>
            </a:r>
            <a:r>
              <a:rPr sz="2400" b="0" u="none" dirty="0">
                <a:latin typeface="Cambria"/>
                <a:cs typeface="Cambria"/>
              </a:rPr>
              <a:t>p</a:t>
            </a:r>
            <a:r>
              <a:rPr sz="2400" b="0" dirty="0">
                <a:latin typeface="Cambria"/>
                <a:cs typeface="Cambria"/>
              </a:rPr>
              <a:t>ondido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según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tus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rendimientos,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spc="50" dirty="0">
                <a:latin typeface="Cambria"/>
                <a:cs typeface="Cambria"/>
              </a:rPr>
              <a:t>la</a:t>
            </a:r>
            <a:r>
              <a:rPr sz="2400" b="0" u="none" spc="250" dirty="0">
                <a:latin typeface="Cambria"/>
                <a:cs typeface="Cambria"/>
              </a:rPr>
              <a:t> </a:t>
            </a:r>
            <a:r>
              <a:rPr sz="2400" b="0" u="none" spc="55" dirty="0">
                <a:latin typeface="Cambria"/>
                <a:cs typeface="Cambria"/>
              </a:rPr>
              <a:t>Administración</a:t>
            </a:r>
            <a:r>
              <a:rPr sz="2400" b="0" u="none" spc="245" dirty="0">
                <a:latin typeface="Cambria"/>
                <a:cs typeface="Cambria"/>
              </a:rPr>
              <a:t> </a:t>
            </a:r>
            <a:r>
              <a:rPr sz="2400" b="0" u="none" spc="-25" dirty="0">
                <a:latin typeface="Cambria"/>
                <a:cs typeface="Cambria"/>
              </a:rPr>
              <a:t>te </a:t>
            </a:r>
            <a:r>
              <a:rPr sz="2400" b="0" u="none" dirty="0">
                <a:latin typeface="Cambria"/>
                <a:cs typeface="Cambria"/>
              </a:rPr>
              <a:t>devolverá</a:t>
            </a:r>
            <a:r>
              <a:rPr sz="2400" b="0" u="none" spc="535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540" dirty="0">
                <a:latin typeface="Cambria"/>
                <a:cs typeface="Cambria"/>
              </a:rPr>
              <a:t>  </a:t>
            </a:r>
            <a:r>
              <a:rPr sz="2400" b="0" u="none" spc="55" dirty="0">
                <a:latin typeface="Cambria"/>
                <a:cs typeface="Cambria"/>
              </a:rPr>
              <a:t>oficio</a:t>
            </a:r>
            <a:r>
              <a:rPr sz="2400" b="0" u="none" spc="54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el</a:t>
            </a:r>
            <a:r>
              <a:rPr sz="2400" b="0" u="none" spc="54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importe</a:t>
            </a:r>
            <a:r>
              <a:rPr sz="2400" b="0" u="none" spc="54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535" dirty="0">
                <a:latin typeface="Cambria"/>
                <a:cs typeface="Cambria"/>
              </a:rPr>
              <a:t>  </a:t>
            </a:r>
            <a:r>
              <a:rPr sz="2400" b="0" u="none" spc="50" dirty="0">
                <a:latin typeface="Cambria"/>
                <a:cs typeface="Cambria"/>
              </a:rPr>
              <a:t>la</a:t>
            </a:r>
            <a:r>
              <a:rPr sz="2400" b="0" u="none" spc="54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diferencia</a:t>
            </a:r>
            <a:r>
              <a:rPr sz="2400" b="0" u="none" spc="540" dirty="0">
                <a:latin typeface="Cambria"/>
                <a:cs typeface="Cambria"/>
              </a:rPr>
              <a:t>  </a:t>
            </a:r>
            <a:r>
              <a:rPr sz="2400" b="0" u="none" dirty="0">
                <a:latin typeface="Cambria"/>
                <a:cs typeface="Cambria"/>
              </a:rPr>
              <a:t>entre</a:t>
            </a:r>
            <a:r>
              <a:rPr sz="2400" b="0" u="none" spc="540" dirty="0">
                <a:latin typeface="Cambria"/>
                <a:cs typeface="Cambria"/>
              </a:rPr>
              <a:t>  </a:t>
            </a:r>
            <a:r>
              <a:rPr sz="2400" b="0" u="none" spc="-10" dirty="0">
                <a:latin typeface="Cambria"/>
                <a:cs typeface="Cambria"/>
              </a:rPr>
              <a:t>ambas </a:t>
            </a:r>
            <a:r>
              <a:rPr sz="2400" b="0" u="none" dirty="0">
                <a:latin typeface="Cambria"/>
                <a:cs typeface="Cambria"/>
              </a:rPr>
              <a:t>cotizaciones</a:t>
            </a:r>
            <a:r>
              <a:rPr sz="2400" b="0" u="none" spc="4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antes</a:t>
            </a:r>
            <a:r>
              <a:rPr sz="2400" b="0" u="none" spc="4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del</a:t>
            </a:r>
            <a:r>
              <a:rPr sz="2400" b="0" u="none" spc="484" dirty="0">
                <a:latin typeface="Cambria"/>
                <a:cs typeface="Cambria"/>
              </a:rPr>
              <a:t> </a:t>
            </a:r>
            <a:r>
              <a:rPr sz="2400" b="0" u="none" spc="-280" dirty="0">
                <a:latin typeface="Cambria"/>
                <a:cs typeface="Cambria"/>
              </a:rPr>
              <a:t>31</a:t>
            </a:r>
            <a:r>
              <a:rPr sz="2400" b="0" u="none" spc="4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484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mayo</a:t>
            </a:r>
            <a:r>
              <a:rPr sz="2400" b="0" u="none" spc="4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del</a:t>
            </a:r>
            <a:r>
              <a:rPr sz="2400" b="0" u="none" spc="484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ejercicio</a:t>
            </a:r>
            <a:r>
              <a:rPr sz="2400" b="0" u="none" spc="4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siguiente</a:t>
            </a:r>
            <a:r>
              <a:rPr sz="2400" b="0" u="none" spc="484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en</a:t>
            </a:r>
            <a:r>
              <a:rPr sz="2400" b="0" u="none" spc="48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el</a:t>
            </a:r>
            <a:r>
              <a:rPr sz="2400" b="0" u="none" spc="484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que</a:t>
            </a:r>
            <a:r>
              <a:rPr sz="2400" b="0" u="none" spc="480" dirty="0">
                <a:latin typeface="Cambria"/>
                <a:cs typeface="Cambria"/>
              </a:rPr>
              <a:t> </a:t>
            </a:r>
            <a:r>
              <a:rPr sz="2400" b="0" u="none" spc="-25" dirty="0">
                <a:latin typeface="Cambria"/>
                <a:cs typeface="Cambria"/>
              </a:rPr>
              <a:t>te </a:t>
            </a:r>
            <a:r>
              <a:rPr sz="2400" b="0" u="none" spc="85" dirty="0">
                <a:latin typeface="Cambria"/>
                <a:cs typeface="Cambria"/>
              </a:rPr>
              <a:t>hayan</a:t>
            </a:r>
            <a:r>
              <a:rPr sz="2400" b="0" u="none" spc="17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notificado</a:t>
            </a:r>
            <a:r>
              <a:rPr sz="2400" b="0" u="none" spc="17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el</a:t>
            </a:r>
            <a:r>
              <a:rPr sz="2400" b="0" u="none" spc="175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exceso</a:t>
            </a:r>
            <a:r>
              <a:rPr sz="2400" b="0" u="none" spc="170" dirty="0">
                <a:latin typeface="Cambria"/>
                <a:cs typeface="Cambria"/>
              </a:rPr>
              <a:t> </a:t>
            </a:r>
            <a:r>
              <a:rPr sz="2400" b="0" u="none" dirty="0">
                <a:latin typeface="Cambria"/>
                <a:cs typeface="Cambria"/>
              </a:rPr>
              <a:t>de</a:t>
            </a:r>
            <a:r>
              <a:rPr sz="2400" b="0" u="none" spc="170" dirty="0">
                <a:latin typeface="Cambria"/>
                <a:cs typeface="Cambria"/>
              </a:rPr>
              <a:t> </a:t>
            </a:r>
            <a:r>
              <a:rPr sz="2400" b="0" u="none" spc="-10" dirty="0">
                <a:latin typeface="Cambria"/>
                <a:cs typeface="Cambria"/>
              </a:rPr>
              <a:t>cotización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7034" marR="5080">
              <a:lnSpc>
                <a:spcPct val="117000"/>
              </a:lnSpc>
              <a:spcBef>
                <a:spcPts val="95"/>
              </a:spcBef>
            </a:pPr>
            <a:r>
              <a:rPr spc="310" dirty="0">
                <a:solidFill>
                  <a:srgbClr val="2E523D"/>
                </a:solidFill>
                <a:latin typeface="Trebuchet MS"/>
                <a:cs typeface="Trebuchet MS"/>
              </a:rPr>
              <a:t>Tarifla</a:t>
            </a:r>
            <a:r>
              <a:rPr spc="565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555" dirty="0">
                <a:solidFill>
                  <a:srgbClr val="2E523D"/>
                </a:solidFill>
                <a:latin typeface="Trebuchet MS"/>
                <a:cs typeface="Trebuchet MS"/>
              </a:rPr>
              <a:t>plana</a:t>
            </a:r>
            <a:r>
              <a:rPr spc="570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760" dirty="0">
                <a:solidFill>
                  <a:srgbClr val="2E523D"/>
                </a:solidFill>
                <a:latin typeface="Trebuchet MS"/>
                <a:cs typeface="Trebuchet MS"/>
              </a:rPr>
              <a:t>y</a:t>
            </a:r>
            <a:r>
              <a:rPr spc="570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825" dirty="0">
                <a:solidFill>
                  <a:srgbClr val="2E523D"/>
                </a:solidFill>
                <a:latin typeface="Trebuchet MS"/>
                <a:cs typeface="Trebuchet MS"/>
              </a:rPr>
              <a:t>otras</a:t>
            </a:r>
            <a:r>
              <a:rPr spc="565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350" dirty="0">
                <a:solidFill>
                  <a:srgbClr val="2E523D"/>
                </a:solidFill>
                <a:latin typeface="Trebuchet MS"/>
                <a:cs typeface="Trebuchet MS"/>
              </a:rPr>
              <a:t>boniflicaciones </a:t>
            </a:r>
            <a:r>
              <a:rPr spc="745" dirty="0">
                <a:solidFill>
                  <a:srgbClr val="2E523D"/>
                </a:solidFill>
                <a:latin typeface="Trebuchet MS"/>
                <a:cs typeface="Trebuchet MS"/>
              </a:rPr>
              <a:t>o</a:t>
            </a:r>
            <a:r>
              <a:rPr spc="570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505" dirty="0">
                <a:solidFill>
                  <a:srgbClr val="2E523D"/>
                </a:solidFill>
                <a:latin typeface="Trebuchet MS"/>
                <a:cs typeface="Trebuchet MS"/>
              </a:rPr>
              <a:t>reducciones</a:t>
            </a:r>
            <a:r>
              <a:rPr spc="570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475" dirty="0">
                <a:solidFill>
                  <a:srgbClr val="2E523D"/>
                </a:solidFill>
                <a:latin typeface="Trebuchet MS"/>
                <a:cs typeface="Trebuchet MS"/>
              </a:rPr>
              <a:t>de</a:t>
            </a:r>
            <a:r>
              <a:rPr spc="575" dirty="0">
                <a:solidFill>
                  <a:srgbClr val="2E523D"/>
                </a:solidFill>
                <a:latin typeface="Trebuchet MS"/>
                <a:cs typeface="Trebuchet MS"/>
              </a:rPr>
              <a:t> </a:t>
            </a:r>
            <a:r>
              <a:rPr spc="730" dirty="0">
                <a:solidFill>
                  <a:srgbClr val="2E523D"/>
                </a:solidFill>
                <a:latin typeface="Trebuchet MS"/>
                <a:cs typeface="Trebuchet MS"/>
              </a:rPr>
              <a:t>cuota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60932" y="665492"/>
            <a:ext cx="15485110" cy="9468485"/>
            <a:chOff x="360932" y="665492"/>
            <a:chExt cx="15485110" cy="9468485"/>
          </a:xfrm>
        </p:grpSpPr>
        <p:sp>
          <p:nvSpPr>
            <p:cNvPr id="5" name="object 5"/>
            <p:cNvSpPr/>
            <p:nvPr/>
          </p:nvSpPr>
          <p:spPr>
            <a:xfrm>
              <a:off x="2196643" y="2259877"/>
              <a:ext cx="13649325" cy="9525"/>
            </a:xfrm>
            <a:custGeom>
              <a:avLst/>
              <a:gdLst/>
              <a:ahLst/>
              <a:cxnLst/>
              <a:rect l="l" t="t" r="r" b="b"/>
              <a:pathLst>
                <a:path w="13649325" h="9525">
                  <a:moveTo>
                    <a:pt x="13649325" y="0"/>
                  </a:moveTo>
                  <a:lnTo>
                    <a:pt x="13649325" y="9525"/>
                  </a:lnTo>
                  <a:lnTo>
                    <a:pt x="0" y="9525"/>
                  </a:lnTo>
                  <a:lnTo>
                    <a:pt x="0" y="0"/>
                  </a:lnTo>
                  <a:lnTo>
                    <a:pt x="13649325" y="0"/>
                  </a:lnTo>
                  <a:close/>
                </a:path>
              </a:pathLst>
            </a:custGeom>
            <a:solidFill>
              <a:srgbClr val="204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3427" y="665492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5" h="1382395">
                  <a:moveTo>
                    <a:pt x="817308" y="811555"/>
                  </a:moveTo>
                  <a:lnTo>
                    <a:pt x="662330" y="811555"/>
                  </a:lnTo>
                  <a:lnTo>
                    <a:pt x="662330" y="808316"/>
                  </a:lnTo>
                  <a:lnTo>
                    <a:pt x="707999" y="765162"/>
                  </a:lnTo>
                  <a:lnTo>
                    <a:pt x="729170" y="745553"/>
                  </a:lnTo>
                  <a:lnTo>
                    <a:pt x="746874" y="728268"/>
                  </a:lnTo>
                  <a:lnTo>
                    <a:pt x="780351" y="689546"/>
                  </a:lnTo>
                  <a:lnTo>
                    <a:pt x="802386" y="645642"/>
                  </a:lnTo>
                  <a:lnTo>
                    <a:pt x="807237" y="610552"/>
                  </a:lnTo>
                  <a:lnTo>
                    <a:pt x="806361" y="596925"/>
                  </a:lnTo>
                  <a:lnTo>
                    <a:pt x="803732" y="584085"/>
                  </a:lnTo>
                  <a:lnTo>
                    <a:pt x="801204" y="577113"/>
                  </a:lnTo>
                  <a:lnTo>
                    <a:pt x="799350" y="571969"/>
                  </a:lnTo>
                  <a:lnTo>
                    <a:pt x="776274" y="541070"/>
                  </a:lnTo>
                  <a:lnTo>
                    <a:pt x="740308" y="521017"/>
                  </a:lnTo>
                  <a:lnTo>
                    <a:pt x="694690" y="514184"/>
                  </a:lnTo>
                  <a:lnTo>
                    <a:pt x="682345" y="514515"/>
                  </a:lnTo>
                  <a:lnTo>
                    <a:pt x="638987" y="522122"/>
                  </a:lnTo>
                  <a:lnTo>
                    <a:pt x="602094" y="539051"/>
                  </a:lnTo>
                  <a:lnTo>
                    <a:pt x="567766" y="565251"/>
                  </a:lnTo>
                  <a:lnTo>
                    <a:pt x="608393" y="613435"/>
                  </a:lnTo>
                  <a:lnTo>
                    <a:pt x="618845" y="605269"/>
                  </a:lnTo>
                  <a:lnTo>
                    <a:pt x="629119" y="598055"/>
                  </a:lnTo>
                  <a:lnTo>
                    <a:pt x="668896" y="579501"/>
                  </a:lnTo>
                  <a:lnTo>
                    <a:pt x="689305" y="577113"/>
                  </a:lnTo>
                  <a:lnTo>
                    <a:pt x="698741" y="577786"/>
                  </a:lnTo>
                  <a:lnTo>
                    <a:pt x="729843" y="600849"/>
                  </a:lnTo>
                  <a:lnTo>
                    <a:pt x="732802" y="619544"/>
                  </a:lnTo>
                  <a:lnTo>
                    <a:pt x="732472" y="626554"/>
                  </a:lnTo>
                  <a:lnTo>
                    <a:pt x="715530" y="668667"/>
                  </a:lnTo>
                  <a:lnTo>
                    <a:pt x="690918" y="698373"/>
                  </a:lnTo>
                  <a:lnTo>
                    <a:pt x="658012" y="732802"/>
                  </a:lnTo>
                  <a:lnTo>
                    <a:pt x="568845" y="823061"/>
                  </a:lnTo>
                  <a:lnTo>
                    <a:pt x="568845" y="875195"/>
                  </a:lnTo>
                  <a:lnTo>
                    <a:pt x="817308" y="875195"/>
                  </a:lnTo>
                  <a:lnTo>
                    <a:pt x="817308" y="811555"/>
                  </a:lnTo>
                  <a:close/>
                </a:path>
                <a:path w="1382395" h="1382395">
                  <a:moveTo>
                    <a:pt x="1382191" y="691095"/>
                  </a:moveTo>
                  <a:lnTo>
                    <a:pt x="1380591" y="643839"/>
                  </a:lnTo>
                  <a:lnTo>
                    <a:pt x="1375867" y="597433"/>
                  </a:lnTo>
                  <a:lnTo>
                    <a:pt x="1368120" y="551967"/>
                  </a:lnTo>
                  <a:lnTo>
                    <a:pt x="1357464" y="507568"/>
                  </a:lnTo>
                  <a:lnTo>
                    <a:pt x="1343990" y="464312"/>
                  </a:lnTo>
                  <a:lnTo>
                    <a:pt x="1341196" y="457073"/>
                  </a:lnTo>
                  <a:lnTo>
                    <a:pt x="1341196" y="691095"/>
                  </a:lnTo>
                  <a:lnTo>
                    <a:pt x="1339405" y="739546"/>
                  </a:lnTo>
                  <a:lnTo>
                    <a:pt x="1334135" y="787044"/>
                  </a:lnTo>
                  <a:lnTo>
                    <a:pt x="1325499" y="833450"/>
                  </a:lnTo>
                  <a:lnTo>
                    <a:pt x="1313624" y="878649"/>
                  </a:lnTo>
                  <a:lnTo>
                    <a:pt x="1298651" y="922515"/>
                  </a:lnTo>
                  <a:lnTo>
                    <a:pt x="1280680" y="964920"/>
                  </a:lnTo>
                  <a:lnTo>
                    <a:pt x="1259865" y="1005738"/>
                  </a:lnTo>
                  <a:lnTo>
                    <a:pt x="1236319" y="1044841"/>
                  </a:lnTo>
                  <a:lnTo>
                    <a:pt x="1210170" y="1082103"/>
                  </a:lnTo>
                  <a:lnTo>
                    <a:pt x="1181557" y="1117384"/>
                  </a:lnTo>
                  <a:lnTo>
                    <a:pt x="1150581" y="1150581"/>
                  </a:lnTo>
                  <a:lnTo>
                    <a:pt x="1117384" y="1181557"/>
                  </a:lnTo>
                  <a:lnTo>
                    <a:pt x="1082103" y="1210170"/>
                  </a:lnTo>
                  <a:lnTo>
                    <a:pt x="1044841" y="1236319"/>
                  </a:lnTo>
                  <a:lnTo>
                    <a:pt x="1005738" y="1259865"/>
                  </a:lnTo>
                  <a:lnTo>
                    <a:pt x="964920" y="1280680"/>
                  </a:lnTo>
                  <a:lnTo>
                    <a:pt x="922515" y="1298651"/>
                  </a:lnTo>
                  <a:lnTo>
                    <a:pt x="878649" y="1313624"/>
                  </a:lnTo>
                  <a:lnTo>
                    <a:pt x="833450" y="1325499"/>
                  </a:lnTo>
                  <a:lnTo>
                    <a:pt x="787044" y="1334135"/>
                  </a:lnTo>
                  <a:lnTo>
                    <a:pt x="739546" y="1339405"/>
                  </a:lnTo>
                  <a:lnTo>
                    <a:pt x="691095" y="1341196"/>
                  </a:lnTo>
                  <a:lnTo>
                    <a:pt x="642645" y="1339405"/>
                  </a:lnTo>
                  <a:lnTo>
                    <a:pt x="595160" y="1334135"/>
                  </a:lnTo>
                  <a:lnTo>
                    <a:pt x="548741" y="1325499"/>
                  </a:lnTo>
                  <a:lnTo>
                    <a:pt x="503542" y="1313624"/>
                  </a:lnTo>
                  <a:lnTo>
                    <a:pt x="459676" y="1298651"/>
                  </a:lnTo>
                  <a:lnTo>
                    <a:pt x="417271" y="1280680"/>
                  </a:lnTo>
                  <a:lnTo>
                    <a:pt x="376453" y="1259865"/>
                  </a:lnTo>
                  <a:lnTo>
                    <a:pt x="337350" y="1236319"/>
                  </a:lnTo>
                  <a:lnTo>
                    <a:pt x="300101" y="1210170"/>
                  </a:lnTo>
                  <a:lnTo>
                    <a:pt x="264807" y="1181557"/>
                  </a:lnTo>
                  <a:lnTo>
                    <a:pt x="231609" y="1150581"/>
                  </a:lnTo>
                  <a:lnTo>
                    <a:pt x="200647" y="1117384"/>
                  </a:lnTo>
                  <a:lnTo>
                    <a:pt x="172021" y="1082103"/>
                  </a:lnTo>
                  <a:lnTo>
                    <a:pt x="145872" y="1044841"/>
                  </a:lnTo>
                  <a:lnTo>
                    <a:pt x="122326" y="1005738"/>
                  </a:lnTo>
                  <a:lnTo>
                    <a:pt x="101511" y="964920"/>
                  </a:lnTo>
                  <a:lnTo>
                    <a:pt x="83540" y="922515"/>
                  </a:lnTo>
                  <a:lnTo>
                    <a:pt x="68567" y="878649"/>
                  </a:lnTo>
                  <a:lnTo>
                    <a:pt x="56692" y="833450"/>
                  </a:lnTo>
                  <a:lnTo>
                    <a:pt x="48056" y="787044"/>
                  </a:lnTo>
                  <a:lnTo>
                    <a:pt x="42786" y="739546"/>
                  </a:lnTo>
                  <a:lnTo>
                    <a:pt x="40995" y="691095"/>
                  </a:lnTo>
                  <a:lnTo>
                    <a:pt x="42786" y="642645"/>
                  </a:lnTo>
                  <a:lnTo>
                    <a:pt x="48056" y="595160"/>
                  </a:lnTo>
                  <a:lnTo>
                    <a:pt x="56692" y="548741"/>
                  </a:lnTo>
                  <a:lnTo>
                    <a:pt x="68567" y="503542"/>
                  </a:lnTo>
                  <a:lnTo>
                    <a:pt x="83540" y="459676"/>
                  </a:lnTo>
                  <a:lnTo>
                    <a:pt x="101511" y="417271"/>
                  </a:lnTo>
                  <a:lnTo>
                    <a:pt x="122326" y="376453"/>
                  </a:lnTo>
                  <a:lnTo>
                    <a:pt x="145872" y="337350"/>
                  </a:lnTo>
                  <a:lnTo>
                    <a:pt x="172021" y="300101"/>
                  </a:lnTo>
                  <a:lnTo>
                    <a:pt x="200647" y="264807"/>
                  </a:lnTo>
                  <a:lnTo>
                    <a:pt x="231609" y="231609"/>
                  </a:lnTo>
                  <a:lnTo>
                    <a:pt x="264807" y="200647"/>
                  </a:lnTo>
                  <a:lnTo>
                    <a:pt x="300101" y="172021"/>
                  </a:lnTo>
                  <a:lnTo>
                    <a:pt x="337350" y="145872"/>
                  </a:lnTo>
                  <a:lnTo>
                    <a:pt x="376453" y="122326"/>
                  </a:lnTo>
                  <a:lnTo>
                    <a:pt x="417271" y="101511"/>
                  </a:lnTo>
                  <a:lnTo>
                    <a:pt x="459676" y="83540"/>
                  </a:lnTo>
                  <a:lnTo>
                    <a:pt x="503542" y="68567"/>
                  </a:lnTo>
                  <a:lnTo>
                    <a:pt x="548741" y="56692"/>
                  </a:lnTo>
                  <a:lnTo>
                    <a:pt x="595160" y="48056"/>
                  </a:lnTo>
                  <a:lnTo>
                    <a:pt x="642645" y="42786"/>
                  </a:lnTo>
                  <a:lnTo>
                    <a:pt x="691095" y="40995"/>
                  </a:lnTo>
                  <a:lnTo>
                    <a:pt x="739546" y="42786"/>
                  </a:lnTo>
                  <a:lnTo>
                    <a:pt x="787044" y="48056"/>
                  </a:lnTo>
                  <a:lnTo>
                    <a:pt x="833450" y="56692"/>
                  </a:lnTo>
                  <a:lnTo>
                    <a:pt x="878649" y="68567"/>
                  </a:lnTo>
                  <a:lnTo>
                    <a:pt x="922515" y="83540"/>
                  </a:lnTo>
                  <a:lnTo>
                    <a:pt x="964920" y="101511"/>
                  </a:lnTo>
                  <a:lnTo>
                    <a:pt x="1005738" y="122326"/>
                  </a:lnTo>
                  <a:lnTo>
                    <a:pt x="1044841" y="145872"/>
                  </a:lnTo>
                  <a:lnTo>
                    <a:pt x="1082103" y="172021"/>
                  </a:lnTo>
                  <a:lnTo>
                    <a:pt x="1117384" y="200647"/>
                  </a:lnTo>
                  <a:lnTo>
                    <a:pt x="1150581" y="231609"/>
                  </a:lnTo>
                  <a:lnTo>
                    <a:pt x="1181557" y="264807"/>
                  </a:lnTo>
                  <a:lnTo>
                    <a:pt x="1210170" y="300101"/>
                  </a:lnTo>
                  <a:lnTo>
                    <a:pt x="1236319" y="337350"/>
                  </a:lnTo>
                  <a:lnTo>
                    <a:pt x="1259865" y="376453"/>
                  </a:lnTo>
                  <a:lnTo>
                    <a:pt x="1280680" y="417271"/>
                  </a:lnTo>
                  <a:lnTo>
                    <a:pt x="1298651" y="459676"/>
                  </a:lnTo>
                  <a:lnTo>
                    <a:pt x="1313624" y="503542"/>
                  </a:lnTo>
                  <a:lnTo>
                    <a:pt x="1325499" y="548741"/>
                  </a:lnTo>
                  <a:lnTo>
                    <a:pt x="1334135" y="595160"/>
                  </a:lnTo>
                  <a:lnTo>
                    <a:pt x="1339405" y="642645"/>
                  </a:lnTo>
                  <a:lnTo>
                    <a:pt x="1341196" y="691095"/>
                  </a:lnTo>
                  <a:lnTo>
                    <a:pt x="1341196" y="457073"/>
                  </a:lnTo>
                  <a:lnTo>
                    <a:pt x="1309014" y="381685"/>
                  </a:lnTo>
                  <a:lnTo>
                    <a:pt x="1287716" y="342531"/>
                  </a:lnTo>
                  <a:lnTo>
                    <a:pt x="1264018" y="304939"/>
                  </a:lnTo>
                  <a:lnTo>
                    <a:pt x="1238034" y="269024"/>
                  </a:lnTo>
                  <a:lnTo>
                    <a:pt x="1209840" y="234886"/>
                  </a:lnTo>
                  <a:lnTo>
                    <a:pt x="1179576" y="202628"/>
                  </a:lnTo>
                  <a:lnTo>
                    <a:pt x="1147318" y="172351"/>
                  </a:lnTo>
                  <a:lnTo>
                    <a:pt x="1113180" y="144170"/>
                  </a:lnTo>
                  <a:lnTo>
                    <a:pt x="1077252" y="118173"/>
                  </a:lnTo>
                  <a:lnTo>
                    <a:pt x="1039660" y="94475"/>
                  </a:lnTo>
                  <a:lnTo>
                    <a:pt x="1000506" y="73177"/>
                  </a:lnTo>
                  <a:lnTo>
                    <a:pt x="959878" y="54394"/>
                  </a:lnTo>
                  <a:lnTo>
                    <a:pt x="917879" y="38201"/>
                  </a:lnTo>
                  <a:lnTo>
                    <a:pt x="874636" y="24726"/>
                  </a:lnTo>
                  <a:lnTo>
                    <a:pt x="830224" y="14071"/>
                  </a:lnTo>
                  <a:lnTo>
                    <a:pt x="784758" y="6324"/>
                  </a:lnTo>
                  <a:lnTo>
                    <a:pt x="738352" y="1600"/>
                  </a:lnTo>
                  <a:lnTo>
                    <a:pt x="691095" y="0"/>
                  </a:lnTo>
                  <a:lnTo>
                    <a:pt x="643839" y="1600"/>
                  </a:lnTo>
                  <a:lnTo>
                    <a:pt x="597433" y="6324"/>
                  </a:lnTo>
                  <a:lnTo>
                    <a:pt x="551967" y="14071"/>
                  </a:lnTo>
                  <a:lnTo>
                    <a:pt x="507568" y="24726"/>
                  </a:lnTo>
                  <a:lnTo>
                    <a:pt x="464312" y="38201"/>
                  </a:lnTo>
                  <a:lnTo>
                    <a:pt x="422325" y="54394"/>
                  </a:lnTo>
                  <a:lnTo>
                    <a:pt x="381685" y="73177"/>
                  </a:lnTo>
                  <a:lnTo>
                    <a:pt x="342531" y="94475"/>
                  </a:lnTo>
                  <a:lnTo>
                    <a:pt x="304939" y="118173"/>
                  </a:lnTo>
                  <a:lnTo>
                    <a:pt x="269024" y="144170"/>
                  </a:lnTo>
                  <a:lnTo>
                    <a:pt x="234886" y="172351"/>
                  </a:lnTo>
                  <a:lnTo>
                    <a:pt x="202628" y="202628"/>
                  </a:lnTo>
                  <a:lnTo>
                    <a:pt x="172351" y="234886"/>
                  </a:lnTo>
                  <a:lnTo>
                    <a:pt x="144170" y="269024"/>
                  </a:lnTo>
                  <a:lnTo>
                    <a:pt x="118173" y="304939"/>
                  </a:lnTo>
                  <a:lnTo>
                    <a:pt x="94475" y="342531"/>
                  </a:lnTo>
                  <a:lnTo>
                    <a:pt x="73190" y="381685"/>
                  </a:lnTo>
                  <a:lnTo>
                    <a:pt x="54394" y="422325"/>
                  </a:lnTo>
                  <a:lnTo>
                    <a:pt x="38201" y="464312"/>
                  </a:lnTo>
                  <a:lnTo>
                    <a:pt x="24726" y="507568"/>
                  </a:lnTo>
                  <a:lnTo>
                    <a:pt x="14071" y="551967"/>
                  </a:lnTo>
                  <a:lnTo>
                    <a:pt x="6324" y="597433"/>
                  </a:lnTo>
                  <a:lnTo>
                    <a:pt x="1600" y="643839"/>
                  </a:lnTo>
                  <a:lnTo>
                    <a:pt x="0" y="691095"/>
                  </a:lnTo>
                  <a:lnTo>
                    <a:pt x="1600" y="738352"/>
                  </a:lnTo>
                  <a:lnTo>
                    <a:pt x="6324" y="784758"/>
                  </a:lnTo>
                  <a:lnTo>
                    <a:pt x="14071" y="830224"/>
                  </a:lnTo>
                  <a:lnTo>
                    <a:pt x="24726" y="874636"/>
                  </a:lnTo>
                  <a:lnTo>
                    <a:pt x="38201" y="917879"/>
                  </a:lnTo>
                  <a:lnTo>
                    <a:pt x="54394" y="959878"/>
                  </a:lnTo>
                  <a:lnTo>
                    <a:pt x="73190" y="1000506"/>
                  </a:lnTo>
                  <a:lnTo>
                    <a:pt x="94475" y="1039660"/>
                  </a:lnTo>
                  <a:lnTo>
                    <a:pt x="118173" y="1077252"/>
                  </a:lnTo>
                  <a:lnTo>
                    <a:pt x="144170" y="1113180"/>
                  </a:lnTo>
                  <a:lnTo>
                    <a:pt x="172351" y="1147318"/>
                  </a:lnTo>
                  <a:lnTo>
                    <a:pt x="202628" y="1179576"/>
                  </a:lnTo>
                  <a:lnTo>
                    <a:pt x="234886" y="1209840"/>
                  </a:lnTo>
                  <a:lnTo>
                    <a:pt x="269024" y="1238034"/>
                  </a:lnTo>
                  <a:lnTo>
                    <a:pt x="304939" y="1264018"/>
                  </a:lnTo>
                  <a:lnTo>
                    <a:pt x="342531" y="1287716"/>
                  </a:lnTo>
                  <a:lnTo>
                    <a:pt x="381685" y="1309014"/>
                  </a:lnTo>
                  <a:lnTo>
                    <a:pt x="422325" y="1327797"/>
                  </a:lnTo>
                  <a:lnTo>
                    <a:pt x="464312" y="1343990"/>
                  </a:lnTo>
                  <a:lnTo>
                    <a:pt x="507568" y="1357464"/>
                  </a:lnTo>
                  <a:lnTo>
                    <a:pt x="551967" y="1368120"/>
                  </a:lnTo>
                  <a:lnTo>
                    <a:pt x="597433" y="1375867"/>
                  </a:lnTo>
                  <a:lnTo>
                    <a:pt x="643839" y="1380591"/>
                  </a:lnTo>
                  <a:lnTo>
                    <a:pt x="691095" y="1382191"/>
                  </a:lnTo>
                  <a:lnTo>
                    <a:pt x="738352" y="1380591"/>
                  </a:lnTo>
                  <a:lnTo>
                    <a:pt x="784758" y="1375867"/>
                  </a:lnTo>
                  <a:lnTo>
                    <a:pt x="830224" y="1368120"/>
                  </a:lnTo>
                  <a:lnTo>
                    <a:pt x="874636" y="1357464"/>
                  </a:lnTo>
                  <a:lnTo>
                    <a:pt x="917879" y="1343990"/>
                  </a:lnTo>
                  <a:lnTo>
                    <a:pt x="959878" y="1327797"/>
                  </a:lnTo>
                  <a:lnTo>
                    <a:pt x="1000506" y="1309014"/>
                  </a:lnTo>
                  <a:lnTo>
                    <a:pt x="1039660" y="1287716"/>
                  </a:lnTo>
                  <a:lnTo>
                    <a:pt x="1077252" y="1264018"/>
                  </a:lnTo>
                  <a:lnTo>
                    <a:pt x="1113180" y="1238034"/>
                  </a:lnTo>
                  <a:lnTo>
                    <a:pt x="1147318" y="1209840"/>
                  </a:lnTo>
                  <a:lnTo>
                    <a:pt x="1179576" y="1179576"/>
                  </a:lnTo>
                  <a:lnTo>
                    <a:pt x="1209840" y="1147318"/>
                  </a:lnTo>
                  <a:lnTo>
                    <a:pt x="1238034" y="1113180"/>
                  </a:lnTo>
                  <a:lnTo>
                    <a:pt x="1264018" y="1077252"/>
                  </a:lnTo>
                  <a:lnTo>
                    <a:pt x="1287716" y="1039660"/>
                  </a:lnTo>
                  <a:lnTo>
                    <a:pt x="1309014" y="1000506"/>
                  </a:lnTo>
                  <a:lnTo>
                    <a:pt x="1327797" y="959878"/>
                  </a:lnTo>
                  <a:lnTo>
                    <a:pt x="1343990" y="917879"/>
                  </a:lnTo>
                  <a:lnTo>
                    <a:pt x="1357464" y="874636"/>
                  </a:lnTo>
                  <a:lnTo>
                    <a:pt x="1368120" y="830224"/>
                  </a:lnTo>
                  <a:lnTo>
                    <a:pt x="1375867" y="784758"/>
                  </a:lnTo>
                  <a:lnTo>
                    <a:pt x="1380591" y="738352"/>
                  </a:lnTo>
                  <a:lnTo>
                    <a:pt x="1382191" y="691095"/>
                  </a:lnTo>
                  <a:close/>
                </a:path>
              </a:pathLst>
            </a:custGeom>
            <a:solidFill>
              <a:srgbClr val="364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9301" y="2716466"/>
              <a:ext cx="7962900" cy="5429885"/>
            </a:xfrm>
            <a:custGeom>
              <a:avLst/>
              <a:gdLst/>
              <a:ahLst/>
              <a:cxnLst/>
              <a:rect l="l" t="t" r="r" b="b"/>
              <a:pathLst>
                <a:path w="7962900" h="5429884">
                  <a:moveTo>
                    <a:pt x="7719950" y="5429257"/>
                  </a:moveTo>
                  <a:lnTo>
                    <a:pt x="242941" y="5429257"/>
                  </a:lnTo>
                  <a:lnTo>
                    <a:pt x="194068" y="5424307"/>
                  </a:lnTo>
                  <a:lnTo>
                    <a:pt x="148507" y="5410113"/>
                  </a:lnTo>
                  <a:lnTo>
                    <a:pt x="107245" y="5387665"/>
                  </a:lnTo>
                  <a:lnTo>
                    <a:pt x="71271" y="5357951"/>
                  </a:lnTo>
                  <a:lnTo>
                    <a:pt x="41571" y="5321959"/>
                  </a:lnTo>
                  <a:lnTo>
                    <a:pt x="19134" y="5280676"/>
                  </a:lnTo>
                  <a:lnTo>
                    <a:pt x="4948" y="5235093"/>
                  </a:lnTo>
                  <a:lnTo>
                    <a:pt x="0" y="5186195"/>
                  </a:lnTo>
                  <a:lnTo>
                    <a:pt x="0" y="243061"/>
                  </a:lnTo>
                  <a:lnTo>
                    <a:pt x="4948" y="194164"/>
                  </a:lnTo>
                  <a:lnTo>
                    <a:pt x="19134" y="148580"/>
                  </a:lnTo>
                  <a:lnTo>
                    <a:pt x="41571" y="107298"/>
                  </a:lnTo>
                  <a:lnTo>
                    <a:pt x="71271" y="71306"/>
                  </a:lnTo>
                  <a:lnTo>
                    <a:pt x="107245" y="41592"/>
                  </a:lnTo>
                  <a:lnTo>
                    <a:pt x="148507" y="19144"/>
                  </a:lnTo>
                  <a:lnTo>
                    <a:pt x="194068" y="4950"/>
                  </a:lnTo>
                  <a:lnTo>
                    <a:pt x="242941" y="0"/>
                  </a:lnTo>
                  <a:lnTo>
                    <a:pt x="7719950" y="0"/>
                  </a:lnTo>
                  <a:lnTo>
                    <a:pt x="7768823" y="4950"/>
                  </a:lnTo>
                  <a:lnTo>
                    <a:pt x="7814385" y="19144"/>
                  </a:lnTo>
                  <a:lnTo>
                    <a:pt x="7855647" y="41592"/>
                  </a:lnTo>
                  <a:lnTo>
                    <a:pt x="7891621" y="71306"/>
                  </a:lnTo>
                  <a:lnTo>
                    <a:pt x="7921321" y="107298"/>
                  </a:lnTo>
                  <a:lnTo>
                    <a:pt x="7943758" y="148580"/>
                  </a:lnTo>
                  <a:lnTo>
                    <a:pt x="7957944" y="194164"/>
                  </a:lnTo>
                  <a:lnTo>
                    <a:pt x="7962892" y="243061"/>
                  </a:lnTo>
                  <a:lnTo>
                    <a:pt x="7962892" y="5186195"/>
                  </a:lnTo>
                  <a:lnTo>
                    <a:pt x="7957944" y="5235093"/>
                  </a:lnTo>
                  <a:lnTo>
                    <a:pt x="7943758" y="5280676"/>
                  </a:lnTo>
                  <a:lnTo>
                    <a:pt x="7921321" y="5321959"/>
                  </a:lnTo>
                  <a:lnTo>
                    <a:pt x="7891621" y="5357951"/>
                  </a:lnTo>
                  <a:lnTo>
                    <a:pt x="7855647" y="5387665"/>
                  </a:lnTo>
                  <a:lnTo>
                    <a:pt x="7814385" y="5410113"/>
                  </a:lnTo>
                  <a:lnTo>
                    <a:pt x="7768823" y="5424307"/>
                  </a:lnTo>
                  <a:lnTo>
                    <a:pt x="7719950" y="5429257"/>
                  </a:lnTo>
                  <a:close/>
                </a:path>
              </a:pathLst>
            </a:custGeom>
            <a:solidFill>
              <a:srgbClr val="F9F9F9">
                <a:alpha val="627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932" y="9038118"/>
              <a:ext cx="2495549" cy="1095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3582" y="5249409"/>
              <a:ext cx="66675" cy="666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3582" y="6125709"/>
              <a:ext cx="66675" cy="6667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612098" y="6276191"/>
            <a:ext cx="268859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  <a:tabLst>
                <a:tab pos="1344295" algn="l"/>
                <a:tab pos="1976755" algn="l"/>
              </a:tabLst>
            </a:pPr>
            <a:r>
              <a:rPr sz="2300" spc="-10" dirty="0">
                <a:solidFill>
                  <a:srgbClr val="29251D"/>
                </a:solidFill>
                <a:latin typeface="Cambria"/>
                <a:cs typeface="Cambria"/>
              </a:rPr>
              <a:t>meses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300" spc="-10" dirty="0">
                <a:solidFill>
                  <a:srgbClr val="29251D"/>
                </a:solidFill>
                <a:latin typeface="Cambria"/>
                <a:cs typeface="Cambria"/>
              </a:rPr>
              <a:t>siguientes rendimientos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300" spc="-20" dirty="0">
                <a:solidFill>
                  <a:srgbClr val="29251D"/>
                </a:solidFill>
                <a:latin typeface="Cambria"/>
                <a:cs typeface="Cambria"/>
              </a:rPr>
              <a:t>netos</a:t>
            </a:r>
            <a:endParaRPr sz="23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06600" y="6276191"/>
            <a:ext cx="3259454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8925">
              <a:lnSpc>
                <a:spcPct val="125000"/>
              </a:lnSpc>
              <a:spcBef>
                <a:spcPts val="100"/>
              </a:spcBef>
              <a:tabLst>
                <a:tab pos="575945" algn="l"/>
                <a:tab pos="1839595" algn="l"/>
                <a:tab pos="1875789" algn="l"/>
                <a:tab pos="2290445" algn="l"/>
                <a:tab pos="2872740" algn="l"/>
              </a:tabLst>
            </a:pPr>
            <a:r>
              <a:rPr sz="2300" spc="-10" dirty="0">
                <a:solidFill>
                  <a:srgbClr val="29251D"/>
                </a:solidFill>
                <a:latin typeface="Cambria"/>
                <a:cs typeface="Cambria"/>
              </a:rPr>
              <a:t>siempre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		</a:t>
            </a:r>
            <a:r>
              <a:rPr sz="2300" spc="-25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300" spc="-25" dirty="0">
                <a:solidFill>
                  <a:srgbClr val="29251D"/>
                </a:solidFill>
                <a:latin typeface="Cambria"/>
                <a:cs typeface="Cambria"/>
              </a:rPr>
              <a:t>los no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300" spc="-10" dirty="0">
                <a:solidFill>
                  <a:srgbClr val="29251D"/>
                </a:solidFill>
                <a:latin typeface="Cambria"/>
                <a:cs typeface="Cambria"/>
              </a:rPr>
              <a:t>superen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300" spc="-25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	</a:t>
            </a:r>
            <a:r>
              <a:rPr sz="2300" spc="80" dirty="0">
                <a:solidFill>
                  <a:srgbClr val="29251D"/>
                </a:solidFill>
                <a:latin typeface="Cambria"/>
                <a:cs typeface="Cambria"/>
              </a:rPr>
              <a:t>Salario</a:t>
            </a:r>
            <a:endParaRPr sz="23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12098" y="7240197"/>
            <a:ext cx="337121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90" dirty="0">
                <a:solidFill>
                  <a:srgbClr val="29251D"/>
                </a:solidFill>
                <a:latin typeface="Cambria"/>
                <a:cs typeface="Cambria"/>
              </a:rPr>
              <a:t>Mínimo</a:t>
            </a:r>
            <a:r>
              <a:rPr sz="2300" spc="24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35" dirty="0">
                <a:solidFill>
                  <a:srgbClr val="29251D"/>
                </a:solidFill>
                <a:latin typeface="Cambria"/>
                <a:cs typeface="Cambria"/>
              </a:rPr>
              <a:t>Interprofesional.</a:t>
            </a:r>
            <a:endParaRPr sz="23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5607" y="2598036"/>
            <a:ext cx="6652895" cy="3703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3000" b="1" spc="55" dirty="0">
                <a:solidFill>
                  <a:srgbClr val="2E523D"/>
                </a:solidFill>
                <a:latin typeface="Cambria"/>
                <a:cs typeface="Cambria"/>
              </a:rPr>
              <a:t>Nueva</a:t>
            </a:r>
            <a:r>
              <a:rPr sz="3000" b="1" spc="340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70" dirty="0">
                <a:solidFill>
                  <a:srgbClr val="2E523D"/>
                </a:solidFill>
                <a:latin typeface="Cambria"/>
                <a:cs typeface="Cambria"/>
              </a:rPr>
              <a:t>tarifa</a:t>
            </a:r>
            <a:r>
              <a:rPr sz="3000" b="1" spc="34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dirty="0">
                <a:solidFill>
                  <a:srgbClr val="2E523D"/>
                </a:solidFill>
                <a:latin typeface="Cambria"/>
                <a:cs typeface="Cambria"/>
              </a:rPr>
              <a:t>plana</a:t>
            </a:r>
            <a:r>
              <a:rPr sz="3000" b="1" spc="345" dirty="0">
                <a:solidFill>
                  <a:srgbClr val="2E523D"/>
                </a:solidFill>
                <a:latin typeface="Cambria"/>
                <a:cs typeface="Cambria"/>
              </a:rPr>
              <a:t> </a:t>
            </a:r>
            <a:r>
              <a:rPr sz="3000" b="1" spc="-10" dirty="0">
                <a:solidFill>
                  <a:srgbClr val="2E523D"/>
                </a:solidFill>
                <a:latin typeface="Cambria"/>
                <a:cs typeface="Cambria"/>
              </a:rPr>
              <a:t>general</a:t>
            </a:r>
            <a:endParaRPr sz="3000">
              <a:latin typeface="Cambria"/>
              <a:cs typeface="Cambria"/>
            </a:endParaRPr>
          </a:p>
          <a:p>
            <a:pPr marL="12700" marR="5080" algn="just">
              <a:lnSpc>
                <a:spcPct val="125000"/>
              </a:lnSpc>
              <a:spcBef>
                <a:spcPts val="1210"/>
              </a:spcBef>
            </a:pPr>
            <a:r>
              <a:rPr sz="2300" spc="45" dirty="0">
                <a:solidFill>
                  <a:srgbClr val="29251D"/>
                </a:solidFill>
                <a:latin typeface="Cambria"/>
                <a:cs typeface="Cambria"/>
              </a:rPr>
              <a:t>Aquellos</a:t>
            </a:r>
            <a:r>
              <a:rPr sz="2300" spc="409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autónomos</a:t>
            </a:r>
            <a:r>
              <a:rPr sz="2300" spc="409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300" spc="4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300" spc="409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den</a:t>
            </a:r>
            <a:r>
              <a:rPr sz="2300" spc="4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409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spc="50" dirty="0">
                <a:solidFill>
                  <a:srgbClr val="29251D"/>
                </a:solidFill>
                <a:latin typeface="Cambria"/>
                <a:cs typeface="Cambria"/>
              </a:rPr>
              <a:t>alta</a:t>
            </a:r>
            <a:r>
              <a:rPr sz="2300" spc="41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spc="-25" dirty="0">
                <a:solidFill>
                  <a:srgbClr val="29251D"/>
                </a:solidFill>
                <a:latin typeface="Cambria"/>
                <a:cs typeface="Cambria"/>
              </a:rPr>
              <a:t>por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primera</a:t>
            </a:r>
            <a:r>
              <a:rPr sz="2300" spc="4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vez</a:t>
            </a:r>
            <a:r>
              <a:rPr sz="2300" spc="48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o</a:t>
            </a:r>
            <a:r>
              <a:rPr sz="2300" spc="4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300" spc="48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no</a:t>
            </a:r>
            <a:r>
              <a:rPr sz="2300" spc="4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hubieran</a:t>
            </a:r>
            <a:r>
              <a:rPr sz="2300" spc="48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estado</a:t>
            </a:r>
            <a:r>
              <a:rPr sz="2300" spc="48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48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50" dirty="0">
                <a:solidFill>
                  <a:srgbClr val="29251D"/>
                </a:solidFill>
                <a:latin typeface="Cambria"/>
                <a:cs typeface="Cambria"/>
              </a:rPr>
              <a:t>alta</a:t>
            </a:r>
            <a:r>
              <a:rPr sz="2300" spc="484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-25" dirty="0">
                <a:solidFill>
                  <a:srgbClr val="29251D"/>
                </a:solidFill>
                <a:latin typeface="Cambria"/>
                <a:cs typeface="Cambria"/>
              </a:rPr>
              <a:t>en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dos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años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inmediatamente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anteriores</a:t>
            </a:r>
            <a:r>
              <a:rPr sz="2300" spc="21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spc="-10" dirty="0">
                <a:solidFill>
                  <a:srgbClr val="29251D"/>
                </a:solidFill>
                <a:latin typeface="Cambria"/>
                <a:cs typeface="Cambria"/>
              </a:rPr>
              <a:t>podrán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acceder</a:t>
            </a:r>
            <a:r>
              <a:rPr sz="2300" spc="32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-25" dirty="0">
                <a:solidFill>
                  <a:srgbClr val="29251D"/>
                </a:solidFill>
                <a:latin typeface="Cambria"/>
                <a:cs typeface="Cambria"/>
              </a:rPr>
              <a:t>a:</a:t>
            </a:r>
            <a:endParaRPr sz="2300">
              <a:latin typeface="Cambria"/>
              <a:cs typeface="Cambria"/>
            </a:endParaRPr>
          </a:p>
          <a:p>
            <a:pPr marL="508634" marR="9525" algn="just">
              <a:lnSpc>
                <a:spcPct val="125000"/>
              </a:lnSpc>
            </a:pPr>
            <a:r>
              <a:rPr sz="2300" spc="110" dirty="0">
                <a:solidFill>
                  <a:srgbClr val="29251D"/>
                </a:solidFill>
                <a:latin typeface="Cambria"/>
                <a:cs typeface="Cambria"/>
              </a:rPr>
              <a:t>Una</a:t>
            </a:r>
            <a:r>
              <a:rPr sz="2300" spc="3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80" dirty="0">
                <a:solidFill>
                  <a:srgbClr val="29251D"/>
                </a:solidFill>
                <a:latin typeface="Cambria"/>
                <a:cs typeface="Cambria"/>
              </a:rPr>
              <a:t>tarifa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plana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80€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mes</a:t>
            </a:r>
            <a:r>
              <a:rPr sz="2300" spc="3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durante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-325" dirty="0">
                <a:solidFill>
                  <a:srgbClr val="29251D"/>
                </a:solidFill>
                <a:latin typeface="Cambria"/>
                <a:cs typeface="Cambria"/>
              </a:rPr>
              <a:t>12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 primeros</a:t>
            </a:r>
            <a:r>
              <a:rPr sz="2300" spc="39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-10" dirty="0">
                <a:solidFill>
                  <a:srgbClr val="29251D"/>
                </a:solidFill>
                <a:latin typeface="Cambria"/>
                <a:cs typeface="Cambria"/>
              </a:rPr>
              <a:t>meses.</a:t>
            </a:r>
            <a:endParaRPr sz="2300">
              <a:latin typeface="Cambria"/>
              <a:cs typeface="Cambria"/>
            </a:endParaRPr>
          </a:p>
          <a:p>
            <a:pPr marL="508634" algn="just">
              <a:lnSpc>
                <a:spcPct val="100000"/>
              </a:lnSpc>
              <a:spcBef>
                <a:spcPts val="690"/>
              </a:spcBef>
            </a:pPr>
            <a:r>
              <a:rPr sz="2300" spc="110" dirty="0">
                <a:solidFill>
                  <a:srgbClr val="29251D"/>
                </a:solidFill>
                <a:latin typeface="Cambria"/>
                <a:cs typeface="Cambria"/>
              </a:rPr>
              <a:t>Una</a:t>
            </a:r>
            <a:r>
              <a:rPr sz="2300" spc="3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80" dirty="0">
                <a:solidFill>
                  <a:srgbClr val="29251D"/>
                </a:solidFill>
                <a:latin typeface="Cambria"/>
                <a:cs typeface="Cambria"/>
              </a:rPr>
              <a:t>tarifa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plana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80€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60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mes</a:t>
            </a:r>
            <a:r>
              <a:rPr sz="2300" spc="30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durante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300" spc="310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spc="-325" dirty="0">
                <a:solidFill>
                  <a:srgbClr val="29251D"/>
                </a:solidFill>
                <a:latin typeface="Cambria"/>
                <a:cs typeface="Cambria"/>
              </a:rPr>
              <a:t>12</a:t>
            </a:r>
            <a:endParaRPr sz="2300">
              <a:latin typeface="Cambria"/>
              <a:cs typeface="Cambri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921720" y="2498355"/>
            <a:ext cx="7962900" cy="7268209"/>
            <a:chOff x="9921720" y="2498355"/>
            <a:chExt cx="7962900" cy="7268209"/>
          </a:xfrm>
        </p:grpSpPr>
        <p:sp>
          <p:nvSpPr>
            <p:cNvPr id="16" name="object 16"/>
            <p:cNvSpPr/>
            <p:nvPr/>
          </p:nvSpPr>
          <p:spPr>
            <a:xfrm>
              <a:off x="9921720" y="2498355"/>
              <a:ext cx="7962900" cy="7268209"/>
            </a:xfrm>
            <a:custGeom>
              <a:avLst/>
              <a:gdLst/>
              <a:ahLst/>
              <a:cxnLst/>
              <a:rect l="l" t="t" r="r" b="b"/>
              <a:pathLst>
                <a:path w="7962900" h="7268209">
                  <a:moveTo>
                    <a:pt x="7719871" y="7267582"/>
                  </a:moveTo>
                  <a:lnTo>
                    <a:pt x="242939" y="7267582"/>
                  </a:lnTo>
                  <a:lnTo>
                    <a:pt x="194066" y="7262633"/>
                  </a:lnTo>
                  <a:lnTo>
                    <a:pt x="148506" y="7248445"/>
                  </a:lnTo>
                  <a:lnTo>
                    <a:pt x="107244" y="7226006"/>
                  </a:lnTo>
                  <a:lnTo>
                    <a:pt x="71270" y="7196304"/>
                  </a:lnTo>
                  <a:lnTo>
                    <a:pt x="41571" y="7160326"/>
                  </a:lnTo>
                  <a:lnTo>
                    <a:pt x="19134" y="7119060"/>
                  </a:lnTo>
                  <a:lnTo>
                    <a:pt x="4948" y="7073495"/>
                  </a:lnTo>
                  <a:lnTo>
                    <a:pt x="0" y="7024617"/>
                  </a:lnTo>
                  <a:lnTo>
                    <a:pt x="0" y="242964"/>
                  </a:lnTo>
                  <a:lnTo>
                    <a:pt x="4948" y="194086"/>
                  </a:lnTo>
                  <a:lnTo>
                    <a:pt x="19134" y="148521"/>
                  </a:lnTo>
                  <a:lnTo>
                    <a:pt x="41571" y="107255"/>
                  </a:lnTo>
                  <a:lnTo>
                    <a:pt x="71270" y="71277"/>
                  </a:lnTo>
                  <a:lnTo>
                    <a:pt x="107244" y="41575"/>
                  </a:lnTo>
                  <a:lnTo>
                    <a:pt x="148506" y="19136"/>
                  </a:lnTo>
                  <a:lnTo>
                    <a:pt x="194066" y="4948"/>
                  </a:lnTo>
                  <a:lnTo>
                    <a:pt x="242939" y="0"/>
                  </a:lnTo>
                  <a:lnTo>
                    <a:pt x="7719871" y="0"/>
                  </a:lnTo>
                  <a:lnTo>
                    <a:pt x="7768744" y="4948"/>
                  </a:lnTo>
                  <a:lnTo>
                    <a:pt x="7814305" y="19136"/>
                  </a:lnTo>
                  <a:lnTo>
                    <a:pt x="7855566" y="41575"/>
                  </a:lnTo>
                  <a:lnTo>
                    <a:pt x="7891540" y="71277"/>
                  </a:lnTo>
                  <a:lnTo>
                    <a:pt x="7921239" y="107255"/>
                  </a:lnTo>
                  <a:lnTo>
                    <a:pt x="7943676" y="148521"/>
                  </a:lnTo>
                  <a:lnTo>
                    <a:pt x="7957862" y="194086"/>
                  </a:lnTo>
                  <a:lnTo>
                    <a:pt x="7962811" y="242964"/>
                  </a:lnTo>
                  <a:lnTo>
                    <a:pt x="7962811" y="7024617"/>
                  </a:lnTo>
                  <a:lnTo>
                    <a:pt x="7957862" y="7073495"/>
                  </a:lnTo>
                  <a:lnTo>
                    <a:pt x="7943676" y="7119060"/>
                  </a:lnTo>
                  <a:lnTo>
                    <a:pt x="7921239" y="7160326"/>
                  </a:lnTo>
                  <a:lnTo>
                    <a:pt x="7891540" y="7196304"/>
                  </a:lnTo>
                  <a:lnTo>
                    <a:pt x="7855566" y="7226006"/>
                  </a:lnTo>
                  <a:lnTo>
                    <a:pt x="7814305" y="7248445"/>
                  </a:lnTo>
                  <a:lnTo>
                    <a:pt x="7768744" y="7262633"/>
                  </a:lnTo>
                  <a:lnTo>
                    <a:pt x="7719871" y="7267582"/>
                  </a:lnTo>
                  <a:close/>
                </a:path>
              </a:pathLst>
            </a:custGeom>
            <a:solidFill>
              <a:srgbClr val="F9F9F9">
                <a:alpha val="627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3044" y="5954259"/>
              <a:ext cx="66675" cy="666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3044" y="6830559"/>
              <a:ext cx="66675" cy="66675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3700">
              <a:lnSpc>
                <a:spcPct val="125000"/>
              </a:lnSpc>
              <a:spcBef>
                <a:spcPts val="100"/>
              </a:spcBef>
            </a:pPr>
            <a:r>
              <a:rPr spc="100" dirty="0"/>
              <a:t>Tarifa</a:t>
            </a:r>
            <a:r>
              <a:rPr spc="385" dirty="0"/>
              <a:t> </a:t>
            </a:r>
            <a:r>
              <a:rPr dirty="0"/>
              <a:t>plana</a:t>
            </a:r>
            <a:r>
              <a:rPr spc="385" dirty="0"/>
              <a:t> </a:t>
            </a:r>
            <a:r>
              <a:rPr dirty="0"/>
              <a:t>autónomos</a:t>
            </a:r>
            <a:r>
              <a:rPr spc="385" dirty="0"/>
              <a:t> </a:t>
            </a:r>
            <a:r>
              <a:rPr spc="-25" dirty="0"/>
              <a:t>con </a:t>
            </a:r>
            <a:r>
              <a:rPr dirty="0"/>
              <a:t>discapacidad,</a:t>
            </a:r>
            <a:r>
              <a:rPr spc="355" dirty="0"/>
              <a:t> </a:t>
            </a:r>
            <a:r>
              <a:rPr spc="55" dirty="0"/>
              <a:t>víctimas</a:t>
            </a:r>
            <a:r>
              <a:rPr spc="360" dirty="0"/>
              <a:t> </a:t>
            </a:r>
            <a:r>
              <a:rPr spc="-10" dirty="0"/>
              <a:t>de</a:t>
            </a:r>
            <a:r>
              <a:rPr spc="360" dirty="0"/>
              <a:t> </a:t>
            </a:r>
            <a:r>
              <a:rPr dirty="0"/>
              <a:t>violencia</a:t>
            </a:r>
            <a:r>
              <a:rPr spc="360" dirty="0"/>
              <a:t> </a:t>
            </a:r>
            <a:r>
              <a:rPr spc="-60" dirty="0"/>
              <a:t>de </a:t>
            </a:r>
            <a:r>
              <a:rPr dirty="0"/>
              <a:t>género</a:t>
            </a:r>
            <a:r>
              <a:rPr spc="145" dirty="0"/>
              <a:t> </a:t>
            </a:r>
            <a:r>
              <a:rPr dirty="0"/>
              <a:t>o</a:t>
            </a:r>
            <a:r>
              <a:rPr spc="150" dirty="0"/>
              <a:t> </a:t>
            </a:r>
            <a:r>
              <a:rPr spc="55" dirty="0"/>
              <a:t>víctimas</a:t>
            </a:r>
            <a:r>
              <a:rPr spc="145" dirty="0"/>
              <a:t> </a:t>
            </a:r>
            <a:r>
              <a:rPr dirty="0"/>
              <a:t>del</a:t>
            </a:r>
            <a:r>
              <a:rPr spc="150" dirty="0"/>
              <a:t> </a:t>
            </a:r>
            <a:r>
              <a:rPr spc="-10" dirty="0"/>
              <a:t>terrorismo:</a:t>
            </a:r>
          </a:p>
          <a:p>
            <a:pPr marL="12700" marR="8890" algn="just">
              <a:lnSpc>
                <a:spcPct val="125000"/>
              </a:lnSpc>
              <a:spcBef>
                <a:spcPts val="1210"/>
              </a:spcBef>
            </a:pPr>
            <a:r>
              <a:rPr sz="2300" b="0" spc="45" dirty="0">
                <a:solidFill>
                  <a:srgbClr val="29251D"/>
                </a:solidFill>
                <a:latin typeface="Cambria"/>
                <a:cs typeface="Cambria"/>
              </a:rPr>
              <a:t>Aquellos</a:t>
            </a:r>
            <a:r>
              <a:rPr sz="2300" b="0" spc="9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autónomos</a:t>
            </a:r>
            <a:r>
              <a:rPr sz="2300" b="0" spc="9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300" b="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se</a:t>
            </a:r>
            <a:r>
              <a:rPr sz="2300" b="0" spc="9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den</a:t>
            </a:r>
            <a:r>
              <a:rPr sz="2300" b="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b="0" spc="9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50" dirty="0">
                <a:solidFill>
                  <a:srgbClr val="29251D"/>
                </a:solidFill>
                <a:latin typeface="Cambria"/>
                <a:cs typeface="Cambria"/>
              </a:rPr>
              <a:t>alta</a:t>
            </a:r>
            <a:r>
              <a:rPr sz="2300" b="0" spc="9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por</a:t>
            </a:r>
            <a:r>
              <a:rPr sz="2300" b="0" spc="9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-10" dirty="0">
                <a:solidFill>
                  <a:srgbClr val="29251D"/>
                </a:solidFill>
                <a:latin typeface="Cambria"/>
                <a:cs typeface="Cambria"/>
              </a:rPr>
              <a:t>primera </a:t>
            </a:r>
            <a:r>
              <a:rPr sz="2300" b="0" spc="60" dirty="0">
                <a:solidFill>
                  <a:srgbClr val="29251D"/>
                </a:solidFill>
                <a:latin typeface="Cambria"/>
                <a:cs typeface="Cambria"/>
              </a:rPr>
              <a:t>vez</a:t>
            </a:r>
            <a:r>
              <a:rPr sz="2300" b="0" spc="45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o</a:t>
            </a:r>
            <a:r>
              <a:rPr sz="2300" b="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300" b="0" spc="45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no</a:t>
            </a:r>
            <a:r>
              <a:rPr sz="2300" b="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hubieran</a:t>
            </a:r>
            <a:r>
              <a:rPr sz="2300" b="0" spc="45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estado</a:t>
            </a:r>
            <a:r>
              <a:rPr sz="2300" b="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b="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spc="50" dirty="0">
                <a:solidFill>
                  <a:srgbClr val="29251D"/>
                </a:solidFill>
                <a:latin typeface="Cambria"/>
                <a:cs typeface="Cambria"/>
              </a:rPr>
              <a:t>alta</a:t>
            </a:r>
            <a:r>
              <a:rPr sz="2300" b="0" spc="45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en</a:t>
            </a:r>
            <a:r>
              <a:rPr sz="2300" b="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300" b="0" spc="45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dos</a:t>
            </a:r>
            <a:r>
              <a:rPr sz="2300" b="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spc="40" dirty="0">
                <a:solidFill>
                  <a:srgbClr val="29251D"/>
                </a:solidFill>
                <a:latin typeface="Cambria"/>
                <a:cs typeface="Cambria"/>
              </a:rPr>
              <a:t>años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inmediatamente</a:t>
            </a:r>
            <a:r>
              <a:rPr sz="2300" b="0" spc="45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anteriores</a:t>
            </a:r>
            <a:r>
              <a:rPr sz="2300" b="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podrán</a:t>
            </a:r>
            <a:r>
              <a:rPr sz="2300" b="0" spc="459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acceder</a:t>
            </a:r>
            <a:r>
              <a:rPr sz="2300" b="0" spc="46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spc="-25" dirty="0">
                <a:solidFill>
                  <a:srgbClr val="29251D"/>
                </a:solidFill>
                <a:latin typeface="Cambria"/>
                <a:cs typeface="Cambria"/>
              </a:rPr>
              <a:t>a:</a:t>
            </a:r>
            <a:endParaRPr sz="2300">
              <a:latin typeface="Cambria"/>
              <a:cs typeface="Cambria"/>
            </a:endParaRPr>
          </a:p>
          <a:p>
            <a:pPr marL="508634" marR="5080" algn="just">
              <a:lnSpc>
                <a:spcPct val="125000"/>
              </a:lnSpc>
            </a:pPr>
            <a:r>
              <a:rPr sz="2300" b="0" spc="110" dirty="0">
                <a:solidFill>
                  <a:srgbClr val="29251D"/>
                </a:solidFill>
                <a:latin typeface="Cambria"/>
                <a:cs typeface="Cambria"/>
              </a:rPr>
              <a:t>Una</a:t>
            </a:r>
            <a:r>
              <a:rPr sz="2300" b="0" spc="3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80" dirty="0">
                <a:solidFill>
                  <a:srgbClr val="29251D"/>
                </a:solidFill>
                <a:latin typeface="Cambria"/>
                <a:cs typeface="Cambria"/>
              </a:rPr>
              <a:t>tarifa</a:t>
            </a:r>
            <a:r>
              <a:rPr sz="2300" b="0" spc="3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60" dirty="0">
                <a:solidFill>
                  <a:srgbClr val="29251D"/>
                </a:solidFill>
                <a:latin typeface="Cambria"/>
                <a:cs typeface="Cambria"/>
              </a:rPr>
              <a:t>plana</a:t>
            </a:r>
            <a:r>
              <a:rPr sz="2300" b="0" spc="38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b="0" spc="3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80€</a:t>
            </a:r>
            <a:r>
              <a:rPr sz="2300" b="0" spc="3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60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300" b="0" spc="38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mes</a:t>
            </a:r>
            <a:r>
              <a:rPr sz="2300" b="0" spc="3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durante</a:t>
            </a:r>
            <a:r>
              <a:rPr sz="2300" b="0" spc="38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-25" dirty="0">
                <a:solidFill>
                  <a:srgbClr val="29251D"/>
                </a:solidFill>
                <a:latin typeface="Cambria"/>
                <a:cs typeface="Cambria"/>
              </a:rPr>
              <a:t>los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24primeros</a:t>
            </a:r>
            <a:r>
              <a:rPr sz="2300" b="0" spc="355" dirty="0">
                <a:solidFill>
                  <a:srgbClr val="29251D"/>
                </a:solidFill>
                <a:latin typeface="Cambria"/>
                <a:cs typeface="Cambria"/>
              </a:rPr>
              <a:t> </a:t>
            </a:r>
            <a:r>
              <a:rPr sz="2300" b="0" spc="-10" dirty="0">
                <a:solidFill>
                  <a:srgbClr val="29251D"/>
                </a:solidFill>
                <a:latin typeface="Cambria"/>
                <a:cs typeface="Cambria"/>
              </a:rPr>
              <a:t>meses.</a:t>
            </a:r>
            <a:endParaRPr sz="2300">
              <a:latin typeface="Cambria"/>
              <a:cs typeface="Cambria"/>
            </a:endParaRPr>
          </a:p>
          <a:p>
            <a:pPr marL="508634" marR="5080" algn="just">
              <a:lnSpc>
                <a:spcPct val="125000"/>
              </a:lnSpc>
            </a:pPr>
            <a:r>
              <a:rPr sz="2300" b="0" spc="110" dirty="0">
                <a:solidFill>
                  <a:srgbClr val="29251D"/>
                </a:solidFill>
                <a:latin typeface="Cambria"/>
                <a:cs typeface="Cambria"/>
              </a:rPr>
              <a:t>Una</a:t>
            </a:r>
            <a:r>
              <a:rPr sz="2300" b="0" spc="3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80" dirty="0">
                <a:solidFill>
                  <a:srgbClr val="29251D"/>
                </a:solidFill>
                <a:latin typeface="Cambria"/>
                <a:cs typeface="Cambria"/>
              </a:rPr>
              <a:t>tarifa</a:t>
            </a:r>
            <a:r>
              <a:rPr sz="2300" b="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60" dirty="0">
                <a:solidFill>
                  <a:srgbClr val="29251D"/>
                </a:solidFill>
                <a:latin typeface="Cambria"/>
                <a:cs typeface="Cambria"/>
              </a:rPr>
              <a:t>plana</a:t>
            </a:r>
            <a:r>
              <a:rPr sz="2300" b="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de</a:t>
            </a:r>
            <a:r>
              <a:rPr sz="2300" b="0" spc="3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160€</a:t>
            </a:r>
            <a:r>
              <a:rPr sz="2300" b="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60" dirty="0">
                <a:solidFill>
                  <a:srgbClr val="29251D"/>
                </a:solidFill>
                <a:latin typeface="Cambria"/>
                <a:cs typeface="Cambria"/>
              </a:rPr>
              <a:t>al</a:t>
            </a:r>
            <a:r>
              <a:rPr sz="2300" b="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mes</a:t>
            </a:r>
            <a:r>
              <a:rPr sz="2300" b="0" spc="30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durante</a:t>
            </a:r>
            <a:r>
              <a:rPr sz="2300" b="0" spc="305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-25" dirty="0">
                <a:solidFill>
                  <a:srgbClr val="29251D"/>
                </a:solidFill>
                <a:latin typeface="Cambria"/>
                <a:cs typeface="Cambria"/>
              </a:rPr>
              <a:t>los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36meses</a:t>
            </a:r>
            <a:r>
              <a:rPr sz="2300" b="0" spc="1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siguientes</a:t>
            </a:r>
            <a:r>
              <a:rPr sz="2300" b="0" spc="1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siempre</a:t>
            </a:r>
            <a:r>
              <a:rPr sz="2300" b="0" spc="1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que</a:t>
            </a:r>
            <a:r>
              <a:rPr sz="2300" b="0" spc="1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los</a:t>
            </a:r>
            <a:r>
              <a:rPr sz="2300" b="0" spc="120" dirty="0">
                <a:solidFill>
                  <a:srgbClr val="29251D"/>
                </a:solidFill>
                <a:latin typeface="Cambria"/>
                <a:cs typeface="Cambria"/>
              </a:rPr>
              <a:t>  </a:t>
            </a:r>
            <a:r>
              <a:rPr sz="2300" b="0" spc="-10" dirty="0">
                <a:solidFill>
                  <a:srgbClr val="29251D"/>
                </a:solidFill>
                <a:latin typeface="Cambria"/>
                <a:cs typeface="Cambria"/>
              </a:rPr>
              <a:t>rendimientos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netos</a:t>
            </a:r>
            <a:r>
              <a:rPr sz="2300" b="0" spc="480" dirty="0">
                <a:solidFill>
                  <a:srgbClr val="29251D"/>
                </a:solidFill>
                <a:latin typeface="Cambria"/>
                <a:cs typeface="Cambria"/>
              </a:rPr>
              <a:t>  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no</a:t>
            </a:r>
            <a:r>
              <a:rPr sz="2300" b="0" spc="484" dirty="0">
                <a:solidFill>
                  <a:srgbClr val="29251D"/>
                </a:solidFill>
                <a:latin typeface="Cambria"/>
                <a:cs typeface="Cambria"/>
              </a:rPr>
              <a:t>  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superen</a:t>
            </a:r>
            <a:r>
              <a:rPr sz="2300" b="0" spc="484" dirty="0">
                <a:solidFill>
                  <a:srgbClr val="29251D"/>
                </a:solidFill>
                <a:latin typeface="Cambria"/>
                <a:cs typeface="Cambria"/>
              </a:rPr>
              <a:t>    </a:t>
            </a:r>
            <a:r>
              <a:rPr sz="2300" b="0" dirty="0">
                <a:solidFill>
                  <a:srgbClr val="29251D"/>
                </a:solidFill>
                <a:latin typeface="Cambria"/>
                <a:cs typeface="Cambria"/>
              </a:rPr>
              <a:t>el</a:t>
            </a:r>
            <a:r>
              <a:rPr sz="2300" b="0" spc="484" dirty="0">
                <a:solidFill>
                  <a:srgbClr val="29251D"/>
                </a:solidFill>
                <a:latin typeface="Cambria"/>
                <a:cs typeface="Cambria"/>
              </a:rPr>
              <a:t>    </a:t>
            </a:r>
            <a:r>
              <a:rPr sz="2300" b="0" spc="90" dirty="0">
                <a:solidFill>
                  <a:srgbClr val="29251D"/>
                </a:solidFill>
                <a:latin typeface="Cambria"/>
                <a:cs typeface="Cambria"/>
              </a:rPr>
              <a:t>Salario</a:t>
            </a:r>
            <a:r>
              <a:rPr sz="2300" b="0" spc="484" dirty="0">
                <a:solidFill>
                  <a:srgbClr val="29251D"/>
                </a:solidFill>
                <a:latin typeface="Cambria"/>
                <a:cs typeface="Cambria"/>
              </a:rPr>
              <a:t>    </a:t>
            </a:r>
            <a:r>
              <a:rPr sz="2300" b="0" spc="80" dirty="0">
                <a:solidFill>
                  <a:srgbClr val="29251D"/>
                </a:solidFill>
                <a:latin typeface="Cambria"/>
                <a:cs typeface="Cambria"/>
              </a:rPr>
              <a:t>Mínimo </a:t>
            </a:r>
            <a:r>
              <a:rPr sz="2300" b="0" spc="35" dirty="0">
                <a:solidFill>
                  <a:srgbClr val="29251D"/>
                </a:solidFill>
                <a:latin typeface="Cambria"/>
                <a:cs typeface="Cambria"/>
              </a:rPr>
              <a:t>Interprofesional.</a:t>
            </a:r>
            <a:endParaRPr sz="2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1759</Words>
  <Application>Microsoft Office PowerPoint</Application>
  <PresentationFormat>Personalizado</PresentationFormat>
  <Paragraphs>105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Calibri</vt:lpstr>
      <vt:lpstr>Cambria</vt:lpstr>
      <vt:lpstr>Lucida Sans</vt:lpstr>
      <vt:lpstr>Palatino Linotype</vt:lpstr>
      <vt:lpstr>Tahoma</vt:lpstr>
      <vt:lpstr>Times New Roman</vt:lpstr>
      <vt:lpstr>Trebuchet MS</vt:lpstr>
      <vt:lpstr>Office Theme</vt:lpstr>
      <vt:lpstr>Reforma del RETA</vt:lpstr>
      <vt:lpstr>Índice</vt:lpstr>
      <vt:lpstr>Nuevo Régimen de Autónomos</vt:lpstr>
      <vt:lpstr>Nuevo Régimen de Autónomos</vt:lpstr>
      <vt:lpstr>Nuevo Régimen de Autónomos</vt:lpstr>
      <vt:lpstr>Nuevo Régimen de Autónomos</vt:lpstr>
      <vt:lpstr>Nuevo Régimen de Autónomos</vt:lpstr>
      <vt:lpstr>Nuevo Régimen de Autónomos</vt:lpstr>
      <vt:lpstr>Tarifla plana y otras boniflicaciones o reducciones de cuota</vt:lpstr>
      <vt:lpstr>Tarifla plana y otras boniflicaciones o reducciones de cuota</vt:lpstr>
      <vt:lpstr>Pluriactividad</vt:lpstr>
      <vt:lpstr> Prestaciones </vt:lpstr>
      <vt:lpstr>Mantenimiento de la base de cotización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REFORMA RETA RDL 13/2022</dc:title>
  <dc:creator>Laura Gómez Lima</dc:creator>
  <cp:keywords>DAEgOji5Zzk,BADxcwRXZlM</cp:keywords>
  <cp:lastModifiedBy>MIGUEL ANGEL ATIENZA GALVEZ</cp:lastModifiedBy>
  <cp:revision>2</cp:revision>
  <dcterms:created xsi:type="dcterms:W3CDTF">2022-10-20T09:47:37Z</dcterms:created>
  <dcterms:modified xsi:type="dcterms:W3CDTF">2022-10-20T10:45:29Z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2022-09-12T00:00:00Z</vt:filetime>
  </property>
  <property fmtid="{D5CDD505-2E9C-101B-9397-08002B2CF9AE}" pid="3" name="Creator">
    <vt:lpwstr>Canva</vt:lpwstr>
  </property>
  <property fmtid="{D5CDD505-2E9C-101B-9397-08002B2CF9AE}" pid="4" name="LastSaved">
    <vt:filetime>2022-10-20T00:00:00Z</vt:filetime>
  </property>
  <property fmtid="{D5CDD505-2E9C-101B-9397-08002B2CF9AE}" pid="5" name="Producer">
    <vt:lpwstr>Canva</vt:lpwstr>
  </property>
</Properties>
</file>