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CB7E317E.xml" ContentType="application/vnd.ms-powerpoint.comments+xml"/>
  <Override PartName="/ppt/comments/modernComment_101_F920CE65.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A25896A-8812-4805-877E-9A5846D0A1B5}">
          <p14:sldIdLst>
            <p14:sldId id="256"/>
            <p14:sldId id="257"/>
            <p14:sldId id="258"/>
          </p14:sldIdLst>
        </p14:section>
        <p14:section name="Biblioteca itp" id="{8F0386A1-84E3-45B5-BFCA-F03844E13ACC}">
          <p14:sldIdLst>
            <p14:sldId id="259"/>
            <p14:sldId id="260"/>
            <p14:sldId id="261"/>
          </p14:sldIdLst>
        </p14:section>
        <p14:section name="Biblioteca comprobacion valores" id="{BCB8D0BD-922F-4DCE-8C44-09432188D29A}">
          <p14:sldIdLst>
            <p14:sldId id="262"/>
            <p14:sldId id="263"/>
            <p14:sldId id="264"/>
            <p14:sldId id="26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F6C3BA-C36C-40CE-F93A-3AE2A4B6178F}" name="MIGUEL ANGEL ATIENZA GALVEZ" initials="MAAG" userId="e618b39d9bc064b1"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96" d="100"/>
          <a:sy n="96" d="100"/>
        </p:scale>
        <p:origin x="78"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modernComment_100_CB7E317E.xml><?xml version="1.0" encoding="utf-8"?>
<p188:cmLst xmlns:a="http://schemas.openxmlformats.org/drawingml/2006/main" xmlns:r="http://schemas.openxmlformats.org/officeDocument/2006/relationships" xmlns:p188="http://schemas.microsoft.com/office/powerpoint/2018/8/main">
  <p188:cm id="{91B007DD-272F-403C-BB00-C9B62073D579}" authorId="{BFF6C3BA-C36C-40CE-F93A-3AE2A4B6178F}" created="2022-11-07T15:58:36.051">
    <pc:sldMkLst xmlns:pc="http://schemas.microsoft.com/office/powerpoint/2013/main/command">
      <pc:docMk/>
      <pc:sldMk cId="3414045054" sldId="256"/>
    </pc:sldMkLst>
    <p188:txBody>
      <a:bodyPr/>
      <a:lstStyle/>
      <a:p>
        <a:r>
          <a:rPr lang="es-ES"/>
          <a:t>Principio de  Estaqueidad.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pincipios constitucionales de capacidad económica, seguridad jurídica e igualdad.</a:t>
        </a:r>
      </a:p>
    </p188:txBody>
  </p188:cm>
</p188:cmLst>
</file>

<file path=ppt/comments/modernComment_101_F920CE65.xml><?xml version="1.0" encoding="utf-8"?>
<p188:cmLst xmlns:a="http://schemas.openxmlformats.org/drawingml/2006/main" xmlns:r="http://schemas.openxmlformats.org/officeDocument/2006/relationships" xmlns:p188="http://schemas.microsoft.com/office/powerpoint/2018/8/main">
  <p188:cm id="{EF8CAF38-66F1-48A8-BD2D-47F4CF4CD2EB}" authorId="{BFF6C3BA-C36C-40CE-F93A-3AE2A4B6178F}" created="2022-11-07T18:19:16.008">
    <ac:txMkLst xmlns:ac="http://schemas.microsoft.com/office/drawing/2013/main/command">
      <pc:docMk xmlns:pc="http://schemas.microsoft.com/office/powerpoint/2013/main/command"/>
      <pc:sldMk xmlns:pc="http://schemas.microsoft.com/office/powerpoint/2013/main/command" cId="4179676773" sldId="257"/>
      <ac:spMk id="5" creationId="{813041EE-953C-AD2C-AF90-D9DA257075DD}"/>
      <ac:txMk cp="392" len="20">
        <ac:context len="420" hash="4137588472"/>
      </ac:txMk>
    </ac:txMkLst>
    <p188:pos x="8798129" y="2328879"/>
    <p188:txBody>
      <a:bodyPr/>
      <a:lstStyle/>
      <a:p>
        <a:r>
          <a:rPr lang="es-ES"/>
          <a:t>El precio más probable por el cual podría venderse, entre partes independiente , un bien libre de cargas.</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3DB9CDC-DCB4-4272-9559-6FBF2BF2175A}" type="datetimeFigureOut">
              <a:rPr lang="es-ES" smtClean="0"/>
              <a:t>17/11/2022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662048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DB9CDC-DCB4-4272-9559-6FBF2BF2175A}" type="datetimeFigureOut">
              <a:rPr lang="es-ES" smtClean="0"/>
              <a:t>17/11/2022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3092926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DB9CDC-DCB4-4272-9559-6FBF2BF2175A}" type="datetimeFigureOut">
              <a:rPr lang="es-ES" smtClean="0"/>
              <a:t>17/11/2022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1197547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DB9CDC-DCB4-4272-9559-6FBF2BF2175A}" type="datetimeFigureOut">
              <a:rPr lang="es-ES" smtClean="0"/>
              <a:t>17/11/2022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990674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3DB9CDC-DCB4-4272-9559-6FBF2BF2175A}" type="datetimeFigureOut">
              <a:rPr lang="es-ES" smtClean="0"/>
              <a:t>17/11/2022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149865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DB9CDC-DCB4-4272-9559-6FBF2BF2175A}" type="datetimeFigureOut">
              <a:rPr lang="es-ES" smtClean="0"/>
              <a:t>17/11/2022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236066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DB9CDC-DCB4-4272-9559-6FBF2BF2175A}" type="datetimeFigureOut">
              <a:rPr lang="es-ES" smtClean="0"/>
              <a:t>17/11/2022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280435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3DB9CDC-DCB4-4272-9559-6FBF2BF2175A}" type="datetimeFigureOut">
              <a:rPr lang="es-ES" smtClean="0"/>
              <a:t>17/11/2022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46608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B9CDC-DCB4-4272-9559-6FBF2BF2175A}" type="datetimeFigureOut">
              <a:rPr lang="es-ES" smtClean="0"/>
              <a:t>17/11/2022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16571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DB9CDC-DCB4-4272-9559-6FBF2BF2175A}" type="datetimeFigureOut">
              <a:rPr lang="es-ES" smtClean="0"/>
              <a:t>17/11/2022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344454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DB9CDC-DCB4-4272-9559-6FBF2BF2175A}" type="datetimeFigureOut">
              <a:rPr lang="es-ES" smtClean="0"/>
              <a:t>17/11/2022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93AB501-FECE-4ED1-8521-71D95D667254}" type="slidenum">
              <a:rPr lang="es-ES" smtClean="0"/>
              <a:t>‹Nº›</a:t>
            </a:fld>
            <a:endParaRPr lang="es-ES"/>
          </a:p>
        </p:txBody>
      </p:sp>
    </p:spTree>
    <p:extLst>
      <p:ext uri="{BB962C8B-B14F-4D97-AF65-F5344CB8AC3E}">
        <p14:creationId xmlns:p14="http://schemas.microsoft.com/office/powerpoint/2010/main" val="2395344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B9CDC-DCB4-4272-9559-6FBF2BF2175A}" type="datetimeFigureOut">
              <a:rPr lang="es-ES" smtClean="0"/>
              <a:t>17/11/2022</a:t>
            </a:fld>
            <a:endParaRPr lang="es-E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3AB501-FECE-4ED1-8521-71D95D667254}" type="slidenum">
              <a:rPr lang="es-ES" smtClean="0"/>
              <a:t>‹Nº›</a:t>
            </a:fld>
            <a:endParaRPr lang="es-ES"/>
          </a:p>
        </p:txBody>
      </p:sp>
    </p:spTree>
    <p:extLst>
      <p:ext uri="{BB962C8B-B14F-4D97-AF65-F5344CB8AC3E}">
        <p14:creationId xmlns:p14="http://schemas.microsoft.com/office/powerpoint/2010/main" val="22239240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microsoft.com/office/2018/10/relationships/comments" Target="../comments/modernComment_100_CB7E317E.xml"/><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microsoft.com/office/2018/10/relationships/comments" Target="../comments/modernComment_101_F920CE6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slide" Target="slide1.xml"/></Relationships>
</file>

<file path=ppt/slides/_rels/slide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1.xml"/><Relationship Id="rId4" Type="http://schemas.openxmlformats.org/officeDocument/2006/relationships/hyperlink" Target="http://gestor.duraiba.com/irpf.html/ESTUDIO%20DEL%20INFORME%20VINCULANTE" TargetMode="Externa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1524002" y="184828"/>
            <a:ext cx="9144000" cy="894944"/>
          </a:xfrm>
          <a:solidFill>
            <a:schemeClr val="accent1">
              <a:lumMod val="40000"/>
              <a:lumOff val="60000"/>
            </a:schemeClr>
          </a:solidFill>
        </p:spPr>
        <p:txBody>
          <a:bodyPr>
            <a:noAutofit/>
          </a:bodyPr>
          <a:lstStyle/>
          <a:p>
            <a:r>
              <a:rPr lang="es-ES" sz="3200" dirty="0"/>
              <a:t>ESTUDIO DE LAS VALORACIONES A DECLARAR EN LAS TRANSMISIONES INMOBILIARIAS</a:t>
            </a:r>
          </a:p>
        </p:txBody>
      </p:sp>
      <p:sp>
        <p:nvSpPr>
          <p:cNvPr id="5" name="Rectángulo 4">
            <a:extLst>
              <a:ext uri="{FF2B5EF4-FFF2-40B4-BE49-F238E27FC236}">
                <a16:creationId xmlns:a16="http://schemas.microsoft.com/office/drawing/2014/main" id="{687AE3E5-06CE-3473-D89F-6EA14159604C}"/>
              </a:ext>
            </a:extLst>
          </p:cNvPr>
          <p:cNvSpPr/>
          <p:nvPr/>
        </p:nvSpPr>
        <p:spPr>
          <a:xfrm>
            <a:off x="1524002" y="1204456"/>
            <a:ext cx="9144000" cy="9824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s-ES" sz="1401" dirty="0">
                <a:solidFill>
                  <a:schemeClr val="tx1"/>
                </a:solidFill>
              </a:rPr>
              <a:t>Objeto del estudio</a:t>
            </a:r>
          </a:p>
          <a:p>
            <a:pPr algn="ctr"/>
            <a:r>
              <a:rPr lang="es-ES" sz="1401" dirty="0">
                <a:solidFill>
                  <a:schemeClr val="tx1"/>
                </a:solidFill>
              </a:rPr>
              <a:t>El término valor a integrar en la obtención de la Base Imponible de los distintos tributos que intervienen en el ámbito inmobiliario tendrá afecciones distintas dependiendo tanto del ámbito objetivo como de las relaciones subjetivas de las partes intervinientes.</a:t>
            </a:r>
          </a:p>
        </p:txBody>
      </p:sp>
      <p:sp>
        <p:nvSpPr>
          <p:cNvPr id="6" name="Rectángulo: esquinas redondeadas 5">
            <a:extLst>
              <a:ext uri="{FF2B5EF4-FFF2-40B4-BE49-F238E27FC236}">
                <a16:creationId xmlns:a16="http://schemas.microsoft.com/office/drawing/2014/main" id="{E98C167C-8855-AA6E-B810-B72CFE5D2976}"/>
              </a:ext>
            </a:extLst>
          </p:cNvPr>
          <p:cNvSpPr/>
          <p:nvPr/>
        </p:nvSpPr>
        <p:spPr>
          <a:xfrm>
            <a:off x="1543072" y="3239311"/>
            <a:ext cx="2062265" cy="2966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IRPF	</a:t>
            </a:r>
          </a:p>
        </p:txBody>
      </p:sp>
      <p:sp>
        <p:nvSpPr>
          <p:cNvPr id="7" name="Rectángulo: esquinas redondeadas 6">
            <a:extLst>
              <a:ext uri="{FF2B5EF4-FFF2-40B4-BE49-F238E27FC236}">
                <a16:creationId xmlns:a16="http://schemas.microsoft.com/office/drawing/2014/main" id="{45F7E3DE-02D7-AC1D-83DC-14A2F1D4F6A0}"/>
              </a:ext>
            </a:extLst>
          </p:cNvPr>
          <p:cNvSpPr/>
          <p:nvPr/>
        </p:nvSpPr>
        <p:spPr>
          <a:xfrm>
            <a:off x="3918632" y="3239311"/>
            <a:ext cx="2177374" cy="2966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b="1" dirty="0"/>
              <a:t>ITPA, AJD Y OS</a:t>
            </a:r>
          </a:p>
          <a:p>
            <a:r>
              <a:rPr lang="es-ES" sz="1801" u="sng" dirty="0"/>
              <a:t>Base Imponible:</a:t>
            </a:r>
          </a:p>
          <a:p>
            <a:r>
              <a:rPr lang="es-ES" sz="1801" dirty="0"/>
              <a:t>Valor del bien transmitido, deduciendo las cargas que disminuyan el valor, pero no las deudas.</a:t>
            </a:r>
          </a:p>
        </p:txBody>
      </p:sp>
      <p:sp>
        <p:nvSpPr>
          <p:cNvPr id="8" name="Rectángulo: esquinas redondeadas 7">
            <a:extLst>
              <a:ext uri="{FF2B5EF4-FFF2-40B4-BE49-F238E27FC236}">
                <a16:creationId xmlns:a16="http://schemas.microsoft.com/office/drawing/2014/main" id="{77BA8A3E-87AE-1302-A837-DE5DBB7DDAB2}"/>
              </a:ext>
            </a:extLst>
          </p:cNvPr>
          <p:cNvSpPr/>
          <p:nvPr/>
        </p:nvSpPr>
        <p:spPr>
          <a:xfrm>
            <a:off x="6347300" y="3239311"/>
            <a:ext cx="2177372" cy="2966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IVA</a:t>
            </a:r>
          </a:p>
        </p:txBody>
      </p:sp>
      <p:sp>
        <p:nvSpPr>
          <p:cNvPr id="9" name="Rectángulo: esquinas redondeadas 8">
            <a:extLst>
              <a:ext uri="{FF2B5EF4-FFF2-40B4-BE49-F238E27FC236}">
                <a16:creationId xmlns:a16="http://schemas.microsoft.com/office/drawing/2014/main" id="{D55DD53D-5EA3-A335-73A3-6FF37C2442BA}"/>
              </a:ext>
            </a:extLst>
          </p:cNvPr>
          <p:cNvSpPr/>
          <p:nvPr/>
        </p:nvSpPr>
        <p:spPr>
          <a:xfrm>
            <a:off x="8753463" y="3216230"/>
            <a:ext cx="1945532" cy="2966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a:t>ISD</a:t>
            </a:r>
          </a:p>
          <a:p>
            <a:pPr algn="ctr"/>
            <a:endParaRPr lang="es-ES" sz="1801"/>
          </a:p>
        </p:txBody>
      </p:sp>
      <p:sp>
        <p:nvSpPr>
          <p:cNvPr id="10" name="Rectángulo 9">
            <a:extLst>
              <a:ext uri="{FF2B5EF4-FFF2-40B4-BE49-F238E27FC236}">
                <a16:creationId xmlns:a16="http://schemas.microsoft.com/office/drawing/2014/main" id="{13E7A054-36A3-F353-9532-1E88CD86857C}"/>
              </a:ext>
            </a:extLst>
          </p:cNvPr>
          <p:cNvSpPr/>
          <p:nvPr/>
        </p:nvSpPr>
        <p:spPr>
          <a:xfrm>
            <a:off x="1524002" y="2324911"/>
            <a:ext cx="9144000" cy="739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INTERPRETACIONES DOCTRINALES</a:t>
            </a:r>
          </a:p>
          <a:p>
            <a:pPr algn="ctr"/>
            <a:r>
              <a:rPr lang="es-ES" sz="1801" dirty="0"/>
              <a:t>PRINCIPIO DE UNIFORMIDAD  VS  PRINCIPIO DE ESTANQUEIDA</a:t>
            </a: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16" name="Rectángulo 15">
            <a:extLst>
              <a:ext uri="{FF2B5EF4-FFF2-40B4-BE49-F238E27FC236}">
                <a16:creationId xmlns:a16="http://schemas.microsoft.com/office/drawing/2014/main" id="{15121C78-A9B0-AF4F-19EF-1060299A63BB}"/>
              </a:ext>
            </a:extLst>
          </p:cNvPr>
          <p:cNvSpPr/>
          <p:nvPr/>
        </p:nvSpPr>
        <p:spPr>
          <a:xfrm>
            <a:off x="6326334" y="2705737"/>
            <a:ext cx="2676907" cy="228599"/>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801"/>
          </a:p>
        </p:txBody>
      </p:sp>
      <p:sp>
        <p:nvSpPr>
          <p:cNvPr id="17" name="Rectángulo 16">
            <a:extLst>
              <a:ext uri="{FF2B5EF4-FFF2-40B4-BE49-F238E27FC236}">
                <a16:creationId xmlns:a16="http://schemas.microsoft.com/office/drawing/2014/main" id="{DDBE7B67-A479-FB69-5D02-1B157E000EB5}"/>
              </a:ext>
            </a:extLst>
          </p:cNvPr>
          <p:cNvSpPr/>
          <p:nvPr/>
        </p:nvSpPr>
        <p:spPr>
          <a:xfrm>
            <a:off x="4503632" y="2736209"/>
            <a:ext cx="1482642" cy="198119"/>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801"/>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pic>
        <p:nvPicPr>
          <p:cNvPr id="24" name="Imagen 23" descr="Imagen que contiene dibujo, cuarto&#10;&#10;Descripción generada automáticamente">
            <a:hlinkClick r:id="rId3" action="ppaction://hlinksldjump"/>
            <a:extLst>
              <a:ext uri="{FF2B5EF4-FFF2-40B4-BE49-F238E27FC236}">
                <a16:creationId xmlns:a16="http://schemas.microsoft.com/office/drawing/2014/main" id="{A8D7FB0C-846C-5119-35F6-742AA83AB9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44951" y="5711627"/>
            <a:ext cx="549365" cy="286224"/>
          </a:xfrm>
          <a:prstGeom prst="rect">
            <a:avLst/>
          </a:prstGeom>
        </p:spPr>
      </p:pic>
      <p:sp>
        <p:nvSpPr>
          <p:cNvPr id="25" name="Rectángulo: esquinas redondeadas 24">
            <a:hlinkClick r:id="rId5" action="ppaction://hlinksldjump"/>
            <a:extLst>
              <a:ext uri="{FF2B5EF4-FFF2-40B4-BE49-F238E27FC236}">
                <a16:creationId xmlns:a16="http://schemas.microsoft.com/office/drawing/2014/main" id="{B3A35CD0-A19F-80BA-9A14-F35507B275A9}"/>
              </a:ext>
            </a:extLst>
          </p:cNvPr>
          <p:cNvSpPr/>
          <p:nvPr/>
        </p:nvSpPr>
        <p:spPr>
          <a:xfrm>
            <a:off x="1658326" y="6322650"/>
            <a:ext cx="8901193" cy="4280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LGT: PROCEDIMIENTO DE REVISIÓN Y COMPROBACION DE VALORES</a:t>
            </a:r>
          </a:p>
        </p:txBody>
      </p:sp>
    </p:spTree>
    <p:extLst>
      <p:ext uri="{BB962C8B-B14F-4D97-AF65-F5344CB8AC3E}">
        <p14:creationId xmlns:p14="http://schemas.microsoft.com/office/powerpoint/2010/main" val="34140450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6"/>
                  </p:tgtEl>
                </p:cond>
              </p:nextCondLst>
            </p:seq>
            <p:seq concurrent="1" nextAc="seek">
              <p:cTn id="9" restart="whenNotActive" fill="hold" evtFilter="cancelBubble" nodeType="interactiveSeq">
                <p:stCondLst>
                  <p:cond evt="onClick" delay="0">
                    <p:tgtEl>
                      <p:spTgt spid="14"/>
                    </p:tgtEl>
                  </p:cond>
                </p:stCondLst>
                <p:endSync evt="end" delay="0">
                  <p:rtn val="all"/>
                </p:endSync>
                <p:childTnLst>
                  <p:par>
                    <p:cTn id="10" fill="hold">
                      <p:stCondLst>
                        <p:cond delay="0"/>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4"/>
                                        </p:tgtEl>
                                        <p:attrNameLst>
                                          <p:attrName>style.visibility</p:attrName>
                                        </p:attrNameLst>
                                      </p:cBhvr>
                                      <p:to>
                                        <p:strVal val="hidden"/>
                                      </p:to>
                                    </p:set>
                                  </p:childTnLst>
                                </p:cTn>
                              </p:par>
                              <p:par>
                                <p:cTn id="14" presetID="1" presetClass="exit" presetSubtype="0" fill="hold" grpId="1" nodeType="withEffect">
                                  <p:stCondLst>
                                    <p:cond delay="0"/>
                                  </p:stCondLst>
                                  <p:childTnLst>
                                    <p:set>
                                      <p:cBhvr>
                                        <p:cTn id="15"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6" restart="whenNotActive" fill="hold" evtFilter="cancelBubble" nodeType="interactiveSeq">
                <p:stCondLst>
                  <p:cond evt="onClick" delay="0">
                    <p:tgtEl>
                      <p:spTgt spid="17"/>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23" restart="whenNotActive" fill="hold" evtFilter="cancelBubble" nodeType="interactiveSeq">
                <p:stCondLst>
                  <p:cond evt="onClick" delay="0">
                    <p:tgtEl>
                      <p:spTgt spid="22"/>
                    </p:tgtEl>
                  </p:cond>
                </p:stCondLst>
                <p:endSync evt="end" delay="0">
                  <p:rtn val="all"/>
                </p:endSync>
                <p:childTnLst>
                  <p:par>
                    <p:cTn id="24" fill="hold">
                      <p:stCondLst>
                        <p:cond delay="0"/>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22"/>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476655" y="184834"/>
            <a:ext cx="11147897" cy="1009659"/>
          </a:xfrm>
          <a:solidFill>
            <a:schemeClr val="accent1">
              <a:lumMod val="40000"/>
              <a:lumOff val="60000"/>
            </a:schemeClr>
          </a:solidFill>
        </p:spPr>
        <p:txBody>
          <a:bodyPr>
            <a:noAutofit/>
          </a:bodyPr>
          <a:lstStyle/>
          <a:p>
            <a:r>
              <a:rPr lang="es-ES" sz="2400" dirty="0"/>
              <a:t>DETALLE COMPROBACION DE VALORES POR LA ADMINISTRACION</a:t>
            </a:r>
            <a:br>
              <a:rPr lang="es-ES" sz="2400" dirty="0"/>
            </a:br>
            <a:br>
              <a:rPr lang="es-ES" sz="3200" dirty="0"/>
            </a:br>
            <a:r>
              <a:rPr lang="es-ES" sz="1600" dirty="0"/>
              <a:t>HOJA DESARROLLO CONTENIDO</a:t>
            </a:r>
            <a:endParaRPr lang="es-ES" sz="3200" dirty="0"/>
          </a:p>
        </p:txBody>
      </p:sp>
      <p:sp>
        <p:nvSpPr>
          <p:cNvPr id="5" name="Rectángulo 4">
            <a:extLst>
              <a:ext uri="{FF2B5EF4-FFF2-40B4-BE49-F238E27FC236}">
                <a16:creationId xmlns:a16="http://schemas.microsoft.com/office/drawing/2014/main" id="{687AE3E5-06CE-3473-D89F-6EA14159604C}"/>
              </a:ext>
            </a:extLst>
          </p:cNvPr>
          <p:cNvSpPr/>
          <p:nvPr/>
        </p:nvSpPr>
        <p:spPr>
          <a:xfrm>
            <a:off x="476655" y="1276869"/>
            <a:ext cx="11147897" cy="5137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s-ES" sz="1401" dirty="0">
              <a:solidFill>
                <a:schemeClr val="tx1"/>
              </a:solidFill>
            </a:endParaRP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pic>
        <p:nvPicPr>
          <p:cNvPr id="26" name="Imagen 25" descr="Imagen que contiene dibujo&#10;&#10;Descripción generada automáticamente">
            <a:hlinkClick r:id="" action="ppaction://hlinkshowjump?jump=previousslide"/>
            <a:extLst>
              <a:ext uri="{FF2B5EF4-FFF2-40B4-BE49-F238E27FC236}">
                <a16:creationId xmlns:a16="http://schemas.microsoft.com/office/drawing/2014/main" id="{E5E36FB9-855E-5B29-37A0-AE60A08DD3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8558" y="431579"/>
            <a:ext cx="1192053" cy="762914"/>
          </a:xfrm>
          <a:prstGeom prst="rect">
            <a:avLst/>
          </a:prstGeom>
        </p:spPr>
      </p:pic>
      <p:sp>
        <p:nvSpPr>
          <p:cNvPr id="27" name="CuadroTexto 26">
            <a:extLst>
              <a:ext uri="{FF2B5EF4-FFF2-40B4-BE49-F238E27FC236}">
                <a16:creationId xmlns:a16="http://schemas.microsoft.com/office/drawing/2014/main" id="{6C47DB36-105D-EDAE-E889-787D27A76C74}"/>
              </a:ext>
            </a:extLst>
          </p:cNvPr>
          <p:cNvSpPr txBox="1"/>
          <p:nvPr/>
        </p:nvSpPr>
        <p:spPr>
          <a:xfrm>
            <a:off x="5668815" y="6517526"/>
            <a:ext cx="740908" cy="261610"/>
          </a:xfrm>
          <a:prstGeom prst="rect">
            <a:avLst/>
          </a:prstGeom>
          <a:noFill/>
        </p:spPr>
        <p:txBody>
          <a:bodyPr wrap="none" rtlCol="0">
            <a:spAutoFit/>
          </a:bodyPr>
          <a:lstStyle/>
          <a:p>
            <a:pPr algn="ctr"/>
            <a:r>
              <a:rPr lang="es-ES" sz="1100" dirty="0"/>
              <a:t>PAGINA 1</a:t>
            </a:r>
          </a:p>
        </p:txBody>
      </p:sp>
      <p:pic>
        <p:nvPicPr>
          <p:cNvPr id="29" name="Imagen 28" descr="Forma&#10;&#10;Descripción generada automáticamente">
            <a:hlinkClick r:id="rId3" action="ppaction://hlinksldjump"/>
            <a:extLst>
              <a:ext uri="{FF2B5EF4-FFF2-40B4-BE49-F238E27FC236}">
                <a16:creationId xmlns:a16="http://schemas.microsoft.com/office/drawing/2014/main" id="{FEC04314-3A14-C65B-5A97-D2877D93F4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6340" y="5517876"/>
            <a:ext cx="1352146" cy="1338062"/>
          </a:xfrm>
          <a:prstGeom prst="rect">
            <a:avLst/>
          </a:prstGeom>
        </p:spPr>
      </p:pic>
      <p:sp>
        <p:nvSpPr>
          <p:cNvPr id="30" name="CuadroTexto 29">
            <a:extLst>
              <a:ext uri="{FF2B5EF4-FFF2-40B4-BE49-F238E27FC236}">
                <a16:creationId xmlns:a16="http://schemas.microsoft.com/office/drawing/2014/main" id="{4F8F4FD9-8594-BFD5-BA9A-5FB0ACAF4E3E}"/>
              </a:ext>
            </a:extLst>
          </p:cNvPr>
          <p:cNvSpPr txBox="1"/>
          <p:nvPr/>
        </p:nvSpPr>
        <p:spPr>
          <a:xfrm>
            <a:off x="476655" y="1441238"/>
            <a:ext cx="11147897" cy="3317831"/>
          </a:xfrm>
          <a:prstGeom prst="rect">
            <a:avLst/>
          </a:prstGeom>
          <a:noFill/>
        </p:spPr>
        <p:txBody>
          <a:bodyPr wrap="square" rtlCol="0">
            <a:spAutoFit/>
          </a:bodyPr>
          <a:lstStyle/>
          <a:p>
            <a:pPr lvl="1" algn="ctr"/>
            <a:r>
              <a:rPr lang="es-ES" dirty="0"/>
              <a:t>Art. 134 y 135 Procedimiento de comprobación de valores.</a:t>
            </a:r>
          </a:p>
          <a:p>
            <a:pPr lvl="1" algn="ctr"/>
            <a:endParaRPr lang="es-ES" dirty="0"/>
          </a:p>
          <a:p>
            <a:pPr marL="12700"/>
            <a:r>
              <a:rPr lang="es-ES" sz="900" b="1" dirty="0">
                <a:solidFill>
                  <a:srgbClr val="4B6E99"/>
                </a:solidFill>
                <a:latin typeface="Lucida Sans Unicode"/>
                <a:cs typeface="Lucida Sans Unicode"/>
              </a:rPr>
              <a:t>Artículo</a:t>
            </a:r>
            <a:r>
              <a:rPr lang="es-ES" sz="900" b="1" spc="-50" dirty="0">
                <a:solidFill>
                  <a:srgbClr val="4B6E99"/>
                </a:solidFill>
                <a:latin typeface="Lucida Sans Unicode"/>
                <a:cs typeface="Lucida Sans Unicode"/>
              </a:rPr>
              <a:t> </a:t>
            </a:r>
            <a:r>
              <a:rPr lang="es-ES" sz="900" b="1" dirty="0">
                <a:solidFill>
                  <a:srgbClr val="4B6E99"/>
                </a:solidFill>
                <a:latin typeface="Lucida Sans Unicode"/>
                <a:cs typeface="Lucida Sans Unicode"/>
              </a:rPr>
              <a:t>135</a:t>
            </a:r>
            <a:r>
              <a:rPr lang="es-ES" sz="900" b="1" spc="-40" dirty="0">
                <a:solidFill>
                  <a:srgbClr val="4B6E99"/>
                </a:solidFill>
                <a:latin typeface="Lucida Sans Unicode"/>
                <a:cs typeface="Lucida Sans Unicode"/>
              </a:rPr>
              <a:t> </a:t>
            </a:r>
            <a:r>
              <a:rPr lang="es-ES" sz="900" b="1" dirty="0">
                <a:solidFill>
                  <a:srgbClr val="4B6E99"/>
                </a:solidFill>
                <a:latin typeface="Lucida Sans Unicode"/>
                <a:cs typeface="Lucida Sans Unicode"/>
              </a:rPr>
              <a:t>Tasación</a:t>
            </a:r>
            <a:r>
              <a:rPr lang="es-ES" sz="900" b="1" spc="-35" dirty="0">
                <a:solidFill>
                  <a:srgbClr val="4B6E99"/>
                </a:solidFill>
                <a:latin typeface="Lucida Sans Unicode"/>
                <a:cs typeface="Lucida Sans Unicode"/>
              </a:rPr>
              <a:t> </a:t>
            </a:r>
            <a:r>
              <a:rPr lang="es-ES" sz="900" b="1" dirty="0">
                <a:solidFill>
                  <a:srgbClr val="4B6E99"/>
                </a:solidFill>
                <a:latin typeface="Lucida Sans Unicode"/>
                <a:cs typeface="Lucida Sans Unicode"/>
              </a:rPr>
              <a:t>pericial</a:t>
            </a:r>
            <a:r>
              <a:rPr lang="es-ES" sz="900" b="1" spc="-35" dirty="0">
                <a:solidFill>
                  <a:srgbClr val="4B6E99"/>
                </a:solidFill>
                <a:latin typeface="Lucida Sans Unicode"/>
                <a:cs typeface="Lucida Sans Unicode"/>
              </a:rPr>
              <a:t> </a:t>
            </a:r>
            <a:r>
              <a:rPr lang="es-ES" sz="900" b="1" spc="-10" dirty="0">
                <a:solidFill>
                  <a:srgbClr val="4B6E99"/>
                </a:solidFill>
                <a:latin typeface="Lucida Sans Unicode"/>
                <a:cs typeface="Lucida Sans Unicode"/>
              </a:rPr>
              <a:t>contradictoria</a:t>
            </a:r>
            <a:endParaRPr lang="es-ES" sz="900" dirty="0">
              <a:latin typeface="Lucida Sans Unicode"/>
              <a:cs typeface="Lucida Sans Unicode"/>
            </a:endParaRPr>
          </a:p>
          <a:p>
            <a:pPr marL="12700">
              <a:spcBef>
                <a:spcPts val="95"/>
              </a:spcBef>
            </a:pPr>
            <a:r>
              <a:rPr lang="es-ES" sz="900" b="1" spc="-10" dirty="0">
                <a:solidFill>
                  <a:srgbClr val="4B6E99"/>
                </a:solidFill>
                <a:latin typeface="Lucida Sans Unicode"/>
                <a:cs typeface="Lucida Sans Unicode"/>
              </a:rPr>
              <a:t>…/…Continuación.</a:t>
            </a:r>
          </a:p>
          <a:p>
            <a:pPr marL="12700">
              <a:spcBef>
                <a:spcPts val="95"/>
              </a:spcBef>
            </a:pPr>
            <a:endParaRPr lang="es-ES" sz="900" dirty="0">
              <a:latin typeface="Lucida Sans Unicode"/>
              <a:cs typeface="Lucida Sans Unicode"/>
            </a:endParaRPr>
          </a:p>
          <a:p>
            <a:pPr marL="12700" marR="24130">
              <a:lnSpc>
                <a:spcPct val="128200"/>
              </a:lnSpc>
              <a:spcBef>
                <a:spcPts val="100"/>
              </a:spcBef>
            </a:pPr>
            <a:r>
              <a:rPr lang="es-ES" sz="800" dirty="0">
                <a:solidFill>
                  <a:srgbClr val="545454"/>
                </a:solidFill>
                <a:latin typeface="Lucida Sans Unicode"/>
                <a:cs typeface="Lucida Sans Unicode"/>
              </a:rPr>
              <a:t>como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terceros,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solicitará</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al</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Banco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España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1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designación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una</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sociedad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inscrita</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correspondiente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registro</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oficial.</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31750">
              <a:lnSpc>
                <a:spcPct val="128000"/>
              </a:lnSpc>
            </a:pPr>
            <a:r>
              <a:rPr lang="es-ES" sz="800" dirty="0">
                <a:solidFill>
                  <a:srgbClr val="545454"/>
                </a:solidFill>
                <a:latin typeface="Lucida Sans Unicode"/>
                <a:cs typeface="Lucida Sans Unicode"/>
              </a:rPr>
              <a:t>Los</a:t>
            </a:r>
            <a:r>
              <a:rPr lang="es-ES" sz="800" spc="-50" dirty="0">
                <a:solidFill>
                  <a:srgbClr val="545454"/>
                </a:solidFill>
                <a:latin typeface="Lucida Sans Unicode"/>
                <a:cs typeface="Lucida Sans Unicode"/>
              </a:rPr>
              <a:t> </a:t>
            </a:r>
            <a:r>
              <a:rPr lang="es-ES" sz="800" dirty="0">
                <a:solidFill>
                  <a:srgbClr val="545454"/>
                </a:solidFill>
                <a:latin typeface="Lucida Sans Unicode"/>
                <a:cs typeface="Lucida Sans Unicode"/>
              </a:rPr>
              <a:t>honorarios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obligado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serán</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satisfechos</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éste.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Cuando</a:t>
            </a:r>
            <a:r>
              <a:rPr lang="es-ES" sz="800" spc="-4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 </a:t>
            </a:r>
            <a:r>
              <a:rPr lang="es-ES" sz="800" spc="-10" dirty="0">
                <a:solidFill>
                  <a:srgbClr val="545454"/>
                </a:solidFill>
                <a:latin typeface="Lucida Sans Unicode"/>
                <a:cs typeface="Lucida Sans Unicode"/>
              </a:rPr>
              <a:t>diferencia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entre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practicada</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tercero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1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declarado, considerada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valores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absolutos,</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supere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20</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ciento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10" dirty="0">
                <a:solidFill>
                  <a:srgbClr val="545454"/>
                </a:solidFill>
                <a:latin typeface="Lucida Sans Unicode"/>
                <a:cs typeface="Lucida Sans Unicode"/>
              </a:rPr>
              <a:t> declarado,</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los </a:t>
            </a:r>
            <a:r>
              <a:rPr lang="es-ES" sz="800" dirty="0">
                <a:solidFill>
                  <a:srgbClr val="545454"/>
                </a:solidFill>
                <a:latin typeface="Lucida Sans Unicode"/>
                <a:cs typeface="Lucida Sans Unicode"/>
              </a:rPr>
              <a:t>gastos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tercer</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serán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abonados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obligado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caso</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contrario, </a:t>
            </a:r>
            <a:r>
              <a:rPr lang="es-ES" sz="800" dirty="0">
                <a:solidFill>
                  <a:srgbClr val="545454"/>
                </a:solidFill>
                <a:latin typeface="Lucida Sans Unicode"/>
                <a:cs typeface="Lucida Sans Unicode"/>
              </a:rPr>
              <a:t>correrán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cargo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Administración.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este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supuesto,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aquél</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tendrá</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derecho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ser </a:t>
            </a:r>
            <a:r>
              <a:rPr lang="es-ES" sz="800" dirty="0">
                <a:solidFill>
                  <a:srgbClr val="545454"/>
                </a:solidFill>
                <a:latin typeface="Lucida Sans Unicode"/>
                <a:cs typeface="Lucida Sans Unicode"/>
              </a:rPr>
              <a:t>reintegrado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gastos</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ocasionados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depósito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al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refiere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párrafo siguiente.</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5080">
              <a:lnSpc>
                <a:spcPct val="128000"/>
              </a:lnSpc>
            </a:pPr>
            <a:r>
              <a:rPr lang="es-ES" sz="800" dirty="0">
                <a:solidFill>
                  <a:srgbClr val="545454"/>
                </a:solidFill>
                <a:latin typeface="Lucida Sans Unicode"/>
                <a:cs typeface="Lucida Sans Unicode"/>
              </a:rPr>
              <a:t>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tercero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podrá</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exigir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previamente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al</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desempeño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su</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cometido,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25" dirty="0">
                <a:solidFill>
                  <a:srgbClr val="545454"/>
                </a:solidFill>
                <a:latin typeface="Lucida Sans Unicode"/>
                <a:cs typeface="Lucida Sans Unicode"/>
              </a:rPr>
              <a:t> </a:t>
            </a:r>
            <a:r>
              <a:rPr lang="es-ES" sz="800" spc="-20" dirty="0">
                <a:solidFill>
                  <a:srgbClr val="545454"/>
                </a:solidFill>
                <a:latin typeface="Lucida Sans Unicode"/>
                <a:cs typeface="Lucida Sans Unicode"/>
              </a:rPr>
              <a:t>haga </a:t>
            </a:r>
            <a:r>
              <a:rPr lang="es-ES" sz="800" dirty="0">
                <a:solidFill>
                  <a:srgbClr val="545454"/>
                </a:solidFill>
                <a:latin typeface="Lucida Sans Unicode"/>
                <a:cs typeface="Lucida Sans Unicode"/>
              </a:rPr>
              <a:t>provisión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importe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sus</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honorarios</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mediante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depósito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Banco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España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en </a:t>
            </a:r>
            <a:r>
              <a:rPr lang="es-ES" sz="800" dirty="0">
                <a:solidFill>
                  <a:srgbClr val="545454"/>
                </a:solidFill>
                <a:latin typeface="Lucida Sans Unicode"/>
                <a:cs typeface="Lucida Sans Unicode"/>
              </a:rPr>
              <a:t>el</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organismo</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público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determine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cada</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Administración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plazo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10 </a:t>
            </a:r>
            <a:r>
              <a:rPr lang="es-ES" sz="800" dirty="0">
                <a:solidFill>
                  <a:srgbClr val="545454"/>
                </a:solidFill>
                <a:latin typeface="Lucida Sans Unicode"/>
                <a:cs typeface="Lucida Sans Unicode"/>
              </a:rPr>
              <a:t>días.</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falta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depósito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cualquiera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las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partes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supondrá</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aceptación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 </a:t>
            </a:r>
            <a:r>
              <a:rPr lang="es-ES" sz="800" dirty="0">
                <a:solidFill>
                  <a:srgbClr val="545454"/>
                </a:solidFill>
                <a:latin typeface="Lucida Sans Unicode"/>
                <a:cs typeface="Lucida Sans Unicode"/>
              </a:rPr>
              <a:t>valoración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realizada</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otra,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cualquiera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fuera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diferencia</a:t>
            </a:r>
            <a:r>
              <a:rPr lang="es-ES" sz="800" spc="-4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entre </a:t>
            </a:r>
            <a:r>
              <a:rPr lang="es-ES" sz="800" dirty="0">
                <a:solidFill>
                  <a:srgbClr val="545454"/>
                </a:solidFill>
                <a:latin typeface="Lucida Sans Unicode"/>
                <a:cs typeface="Lucida Sans Unicode"/>
              </a:rPr>
              <a:t>ambas</a:t>
            </a:r>
            <a:r>
              <a:rPr lang="es-ES" sz="800" spc="-5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valoraciones.</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263525">
              <a:lnSpc>
                <a:spcPct val="128000"/>
              </a:lnSpc>
            </a:pPr>
            <a:r>
              <a:rPr lang="es-ES" sz="800" dirty="0">
                <a:solidFill>
                  <a:srgbClr val="545454"/>
                </a:solidFill>
                <a:latin typeface="Lucida Sans Unicode"/>
                <a:cs typeface="Lucida Sans Unicode"/>
              </a:rPr>
              <a:t>Entregada</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10" dirty="0">
                <a:solidFill>
                  <a:srgbClr val="545454"/>
                </a:solidFill>
                <a:latin typeface="Lucida Sans Unicode"/>
                <a:cs typeface="Lucida Sans Unicode"/>
              </a:rPr>
              <a:t> Administración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tributaria</a:t>
            </a:r>
            <a:r>
              <a:rPr lang="es-ES" sz="800" spc="-10" dirty="0">
                <a:solidFill>
                  <a:srgbClr val="545454"/>
                </a:solidFill>
                <a:latin typeface="Lucida Sans Unicode"/>
                <a:cs typeface="Lucida Sans Unicode"/>
              </a:rPr>
              <a:t> competente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valoración</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perito </a:t>
            </a:r>
            <a:r>
              <a:rPr lang="es-ES" sz="800" dirty="0">
                <a:solidFill>
                  <a:srgbClr val="545454"/>
                </a:solidFill>
                <a:latin typeface="Lucida Sans Unicode"/>
                <a:cs typeface="Lucida Sans Unicode"/>
              </a:rPr>
              <a:t>tercero,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comunicará</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al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obligado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le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concederá</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un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plazo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15</a:t>
            </a:r>
            <a:r>
              <a:rPr lang="es-ES" sz="800" spc="-30" dirty="0">
                <a:solidFill>
                  <a:srgbClr val="545454"/>
                </a:solidFill>
                <a:latin typeface="Lucida Sans Unicode"/>
                <a:cs typeface="Lucida Sans Unicode"/>
              </a:rPr>
              <a:t> </a:t>
            </a:r>
            <a:r>
              <a:rPr lang="es-ES" sz="800" spc="-20" dirty="0">
                <a:solidFill>
                  <a:srgbClr val="545454"/>
                </a:solidFill>
                <a:latin typeface="Lucida Sans Unicode"/>
                <a:cs typeface="Lucida Sans Unicode"/>
              </a:rPr>
              <a:t>días </a:t>
            </a:r>
            <a:r>
              <a:rPr lang="es-ES" sz="800" dirty="0">
                <a:solidFill>
                  <a:srgbClr val="545454"/>
                </a:solidFill>
                <a:latin typeface="Lucida Sans Unicode"/>
                <a:cs typeface="Lucida Sans Unicode"/>
              </a:rPr>
              <a:t>para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justificar</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pago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honorarios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su</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cargo.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su</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caso,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autorizará</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 </a:t>
            </a:r>
            <a:r>
              <a:rPr lang="es-ES" sz="800" spc="-10" dirty="0">
                <a:solidFill>
                  <a:srgbClr val="545454"/>
                </a:solidFill>
                <a:latin typeface="Lucida Sans Unicode"/>
                <a:cs typeface="Lucida Sans Unicode"/>
              </a:rPr>
              <a:t>disposición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provisión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honorarios</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depositados.</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61594">
              <a:lnSpc>
                <a:spcPct val="128000"/>
              </a:lnSpc>
              <a:spcBef>
                <a:spcPts val="5"/>
              </a:spcBef>
            </a:pPr>
            <a:r>
              <a:rPr lang="es-ES" sz="800" b="1" dirty="0">
                <a:solidFill>
                  <a:srgbClr val="545454"/>
                </a:solidFill>
                <a:latin typeface="Lucida Sans Unicode"/>
                <a:cs typeface="Lucida Sans Unicode"/>
              </a:rPr>
              <a:t>4.</a:t>
            </a:r>
            <a:r>
              <a:rPr lang="es-ES" sz="800" b="1"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valoración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tercero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servirá</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base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liquidación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proceda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con</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los </a:t>
            </a:r>
            <a:r>
              <a:rPr lang="es-ES" sz="800" dirty="0">
                <a:solidFill>
                  <a:srgbClr val="545454"/>
                </a:solidFill>
                <a:latin typeface="Lucida Sans Unicode"/>
                <a:cs typeface="Lucida Sans Unicode"/>
              </a:rPr>
              <a:t>límites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declarado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comprobado</a:t>
            </a:r>
            <a:r>
              <a:rPr lang="es-ES" sz="800" spc="-2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inicialmente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Administración tributaria.</a:t>
            </a:r>
            <a:endParaRPr lang="es-ES" sz="800" dirty="0">
              <a:latin typeface="Lucida Sans Unicode"/>
              <a:cs typeface="Lucida Sans Unicode"/>
            </a:endParaRPr>
          </a:p>
          <a:p>
            <a:pPr marL="12700" marR="5080">
              <a:lnSpc>
                <a:spcPct val="128000"/>
              </a:lnSpc>
              <a:tabLst>
                <a:tab pos="174625" algn="l"/>
              </a:tabLst>
            </a:pPr>
            <a:endParaRPr lang="es-ES" sz="800" dirty="0">
              <a:latin typeface="Lucida Sans Unicode"/>
              <a:cs typeface="Lucida Sans Unicode"/>
            </a:endParaRPr>
          </a:p>
        </p:txBody>
      </p:sp>
    </p:spTree>
    <p:extLst>
      <p:ext uri="{BB962C8B-B14F-4D97-AF65-F5344CB8AC3E}">
        <p14:creationId xmlns:p14="http://schemas.microsoft.com/office/powerpoint/2010/main" val="43462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0" restart="whenNotActive" fill="hold" evtFilter="cancelBubble" nodeType="interactiveSeq">
                <p:stCondLst>
                  <p:cond evt="onClick" delay="0">
                    <p:tgtEl>
                      <p:spTgt spid="22"/>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6452CF-78E3-F212-4706-42B1A4E0B19B}"/>
              </a:ext>
            </a:extLst>
          </p:cNvPr>
          <p:cNvSpPr>
            <a:spLocks noGrp="1"/>
          </p:cNvSpPr>
          <p:nvPr>
            <p:ph type="title"/>
          </p:nvPr>
        </p:nvSpPr>
        <p:spPr>
          <a:xfrm>
            <a:off x="838207" y="365126"/>
            <a:ext cx="10515600" cy="884555"/>
          </a:xfrm>
          <a:solidFill>
            <a:schemeClr val="accent1">
              <a:lumMod val="20000"/>
              <a:lumOff val="80000"/>
            </a:schemeClr>
          </a:solidFill>
        </p:spPr>
        <p:txBody>
          <a:bodyPr/>
          <a:lstStyle/>
          <a:p>
            <a:pPr algn="ctr"/>
            <a:r>
              <a:rPr lang="es-ES" dirty="0"/>
              <a:t>DETERMINACION BASE IMPONIBLE ITP</a:t>
            </a:r>
          </a:p>
        </p:txBody>
      </p:sp>
      <p:sp>
        <p:nvSpPr>
          <p:cNvPr id="5" name="CuadroTexto 4">
            <a:extLst>
              <a:ext uri="{FF2B5EF4-FFF2-40B4-BE49-F238E27FC236}">
                <a16:creationId xmlns:a16="http://schemas.microsoft.com/office/drawing/2014/main" id="{813041EE-953C-AD2C-AF90-D9DA257075DD}"/>
              </a:ext>
            </a:extLst>
          </p:cNvPr>
          <p:cNvSpPr txBox="1"/>
          <p:nvPr/>
        </p:nvSpPr>
        <p:spPr>
          <a:xfrm>
            <a:off x="624839" y="2072644"/>
            <a:ext cx="11140441" cy="4249240"/>
          </a:xfrm>
          <a:prstGeom prst="rect">
            <a:avLst/>
          </a:prstGeom>
          <a:noFill/>
        </p:spPr>
        <p:txBody>
          <a:bodyPr wrap="square" rtlCol="0">
            <a:spAutoFit/>
          </a:bodyPr>
          <a:lstStyle/>
          <a:p>
            <a:r>
              <a:rPr lang="es-ES" sz="1801" b="1" dirty="0"/>
              <a:t>SI EXISTE VALOR DE REFERENCIA:</a:t>
            </a:r>
          </a:p>
          <a:p>
            <a:endParaRPr lang="es-ES" sz="1801" dirty="0"/>
          </a:p>
          <a:p>
            <a:r>
              <a:rPr lang="es-ES" sz="1801" dirty="0"/>
              <a:t>EL MAYOR entre el VRC, valor declarado por los interesados o, el precio o contraprestación pactada (al ser </a:t>
            </a:r>
            <a:r>
              <a:rPr lang="es-ES" sz="1801" dirty="0" err="1"/>
              <a:t>inter-vivos</a:t>
            </a:r>
            <a:r>
              <a:rPr lang="es-ES" sz="1801" dirty="0"/>
              <a:t> puede tener como valor una contraprestación valorable).</a:t>
            </a:r>
          </a:p>
          <a:p>
            <a:endParaRPr lang="es-ES" sz="1801" dirty="0"/>
          </a:p>
          <a:p>
            <a:r>
              <a:rPr lang="es-ES" sz="1801" b="1" dirty="0"/>
              <a:t>SI NO EXISTE VALOR DE REFERENCIA</a:t>
            </a:r>
            <a:r>
              <a:rPr lang="es-ES" sz="1801" b="1" dirty="0">
                <a:sym typeface="Wingdings" panose="05000000000000000000" pitchFamily="2" charset="2"/>
              </a:rPr>
              <a:t> (En este caso siempre cabe la posibilidad de la comprobación administrativa).</a:t>
            </a:r>
            <a:r>
              <a:rPr lang="es-ES" sz="1801" b="1" dirty="0"/>
              <a:t> </a:t>
            </a:r>
          </a:p>
          <a:p>
            <a:endParaRPr lang="es-ES" sz="1801" dirty="0"/>
          </a:p>
          <a:p>
            <a:r>
              <a:rPr lang="es-ES" sz="1801" dirty="0"/>
              <a:t>EL MAYOR entre el valor declarado, precio o contraprestación pactada o el valor de mercado.</a:t>
            </a:r>
          </a:p>
          <a:p>
            <a:endParaRPr lang="es-ES" sz="1801" dirty="0"/>
          </a:p>
          <a:p>
            <a:endParaRPr lang="es-ES" sz="1801" dirty="0"/>
          </a:p>
          <a:p>
            <a:endParaRPr lang="es-ES" sz="1801" dirty="0"/>
          </a:p>
          <a:p>
            <a:endParaRPr lang="es-ES" sz="1801" dirty="0"/>
          </a:p>
          <a:p>
            <a:endParaRPr lang="es-ES" sz="1801" dirty="0"/>
          </a:p>
          <a:p>
            <a:endParaRPr lang="es-ES" sz="1801" dirty="0"/>
          </a:p>
          <a:p>
            <a:endParaRPr lang="es-ES" sz="1801" dirty="0"/>
          </a:p>
        </p:txBody>
      </p:sp>
      <p:sp>
        <p:nvSpPr>
          <p:cNvPr id="6" name="Elipse 5">
            <a:hlinkClick r:id="rId3" action="ppaction://hlinksldjump"/>
            <a:extLst>
              <a:ext uri="{FF2B5EF4-FFF2-40B4-BE49-F238E27FC236}">
                <a16:creationId xmlns:a16="http://schemas.microsoft.com/office/drawing/2014/main" id="{2EC7CB29-C09D-8188-F008-58A8024F7E6F}"/>
              </a:ext>
            </a:extLst>
          </p:cNvPr>
          <p:cNvSpPr/>
          <p:nvPr/>
        </p:nvSpPr>
        <p:spPr>
          <a:xfrm>
            <a:off x="4324030" y="4928461"/>
            <a:ext cx="4293031" cy="8845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solidFill>
                  <a:schemeClr val="bg1"/>
                </a:solidFill>
                <a:hlinkClick r:id="rId3" action="ppaction://hlinksldjump">
                  <a:extLst>
                    <a:ext uri="{A12FA001-AC4F-418D-AE19-62706E023703}">
                      <ahyp:hlinkClr xmlns:ahyp="http://schemas.microsoft.com/office/drawing/2018/hyperlinkcolor" val="tx"/>
                    </a:ext>
                  </a:extLst>
                </a:hlinkClick>
              </a:rPr>
              <a:t>AMPLIACIÓN DEL CONTENIDO Y PROCEDIMIENTO IMPUGNACIÓN</a:t>
            </a:r>
            <a:endParaRPr lang="es-ES" sz="1801" dirty="0">
              <a:solidFill>
                <a:schemeClr val="bg1"/>
              </a:solidFill>
            </a:endParaRPr>
          </a:p>
        </p:txBody>
      </p:sp>
      <p:pic>
        <p:nvPicPr>
          <p:cNvPr id="8" name="Imagen 7" descr="Forma&#10;&#10;Descripción generada automáticamente">
            <a:hlinkClick r:id="rId4" action="ppaction://hlinksldjump"/>
            <a:extLst>
              <a:ext uri="{FF2B5EF4-FFF2-40B4-BE49-F238E27FC236}">
                <a16:creationId xmlns:a16="http://schemas.microsoft.com/office/drawing/2014/main" id="{30CFC1E2-70B6-9DAF-E327-455DBF5C5A0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86173" y="4692399"/>
            <a:ext cx="1810004" cy="1800476"/>
          </a:xfrm>
          <a:prstGeom prst="rect">
            <a:avLst/>
          </a:prstGeom>
        </p:spPr>
      </p:pic>
    </p:spTree>
    <p:extLst>
      <p:ext uri="{BB962C8B-B14F-4D97-AF65-F5344CB8AC3E}">
        <p14:creationId xmlns:p14="http://schemas.microsoft.com/office/powerpoint/2010/main" val="41796767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C09F7D-CF2C-603A-0E9F-147533FE5814}"/>
              </a:ext>
            </a:extLst>
          </p:cNvPr>
          <p:cNvSpPr>
            <a:spLocks noGrp="1"/>
          </p:cNvSpPr>
          <p:nvPr>
            <p:ph type="title"/>
          </p:nvPr>
        </p:nvSpPr>
        <p:spPr/>
        <p:txBody>
          <a:bodyPr/>
          <a:lstStyle/>
          <a:p>
            <a:pPr algn="ctr"/>
            <a:r>
              <a:rPr lang="es-ES" dirty="0"/>
              <a:t>LA COMPROBACION DE VALORES</a:t>
            </a:r>
          </a:p>
        </p:txBody>
      </p:sp>
      <p:sp>
        <p:nvSpPr>
          <p:cNvPr id="3" name="Marcador de contenido 2">
            <a:extLst>
              <a:ext uri="{FF2B5EF4-FFF2-40B4-BE49-F238E27FC236}">
                <a16:creationId xmlns:a16="http://schemas.microsoft.com/office/drawing/2014/main" id="{CA1BF488-3B08-B0FF-C11F-3AC3AE68A9FC}"/>
              </a:ext>
            </a:extLst>
          </p:cNvPr>
          <p:cNvSpPr>
            <a:spLocks noGrp="1"/>
          </p:cNvSpPr>
          <p:nvPr>
            <p:ph idx="1"/>
          </p:nvPr>
        </p:nvSpPr>
        <p:spPr/>
        <p:txBody>
          <a:bodyPr/>
          <a:lstStyle/>
          <a:p>
            <a:r>
              <a:rPr lang="es-ES" dirty="0"/>
              <a:t>LEY GENERAL TRIBUTARIA 58/2003</a:t>
            </a:r>
          </a:p>
          <a:p>
            <a:pPr lvl="1"/>
            <a:r>
              <a:rPr lang="es-ES" dirty="0">
                <a:hlinkClick r:id="rId2" action="ppaction://hlinksldjump"/>
              </a:rPr>
              <a:t>Art. 57. Comprobación de valores.</a:t>
            </a:r>
            <a:endParaRPr lang="es-ES" dirty="0"/>
          </a:p>
          <a:p>
            <a:pPr lvl="1"/>
            <a:r>
              <a:rPr lang="es-ES" dirty="0">
                <a:hlinkClick r:id="rId3" action="ppaction://hlinksldjump"/>
              </a:rPr>
              <a:t>Art. 134 y 135 Procedimiento de comprobación de valores.</a:t>
            </a:r>
            <a:endParaRPr lang="es-ES" dirty="0"/>
          </a:p>
          <a:p>
            <a:pPr marL="457200" lvl="1" indent="0">
              <a:buNone/>
            </a:pPr>
            <a:endParaRPr lang="es-ES" dirty="0"/>
          </a:p>
          <a:p>
            <a:r>
              <a:rPr lang="es-ES" dirty="0"/>
              <a:t>Reglamento general de actuación y los procedimiento de gestión e </a:t>
            </a:r>
            <a:r>
              <a:rPr lang="es-ES" dirty="0" err="1"/>
              <a:t>insp</a:t>
            </a:r>
            <a:r>
              <a:rPr lang="es-ES" dirty="0"/>
              <a:t>. Tributaria R.D. 1065/2007 de 27 de </a:t>
            </a:r>
            <a:r>
              <a:rPr lang="es-ES" dirty="0" err="1"/>
              <a:t>nulio</a:t>
            </a:r>
            <a:r>
              <a:rPr lang="es-ES" dirty="0"/>
              <a:t>.</a:t>
            </a:r>
          </a:p>
          <a:p>
            <a:pPr lvl="1"/>
            <a:r>
              <a:rPr lang="es-ES" b="1" dirty="0">
                <a:hlinkClick r:id="rId4"/>
              </a:rPr>
              <a:t>Estudio del Informe Vinculante.</a:t>
            </a:r>
            <a:endParaRPr lang="es-ES" b="1" dirty="0"/>
          </a:p>
          <a:p>
            <a:pPr lvl="1"/>
            <a:endParaRPr lang="es-ES" b="1" dirty="0"/>
          </a:p>
          <a:p>
            <a:r>
              <a:rPr lang="es-ES" dirty="0"/>
              <a:t>Dirección de Tributos Informe Vinculante V1601-22</a:t>
            </a:r>
          </a:p>
        </p:txBody>
      </p:sp>
      <p:pic>
        <p:nvPicPr>
          <p:cNvPr id="5" name="Imagen 4" descr="Forma&#10;&#10;Descripción generada automáticamente">
            <a:hlinkClick r:id="rId5" action="ppaction://hlinksldjump"/>
            <a:extLst>
              <a:ext uri="{FF2B5EF4-FFF2-40B4-BE49-F238E27FC236}">
                <a16:creationId xmlns:a16="http://schemas.microsoft.com/office/drawing/2014/main" id="{35A45EF0-5BBB-C9FA-F4AA-732561FA56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55282" y="4511423"/>
            <a:ext cx="1810004" cy="1800476"/>
          </a:xfrm>
          <a:prstGeom prst="rect">
            <a:avLst/>
          </a:prstGeom>
        </p:spPr>
      </p:pic>
    </p:spTree>
    <p:extLst>
      <p:ext uri="{BB962C8B-B14F-4D97-AF65-F5344CB8AC3E}">
        <p14:creationId xmlns:p14="http://schemas.microsoft.com/office/powerpoint/2010/main" val="52106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476655" y="184834"/>
            <a:ext cx="11147897" cy="1009659"/>
          </a:xfrm>
          <a:solidFill>
            <a:schemeClr val="accent1">
              <a:lumMod val="40000"/>
              <a:lumOff val="60000"/>
            </a:schemeClr>
          </a:solidFill>
        </p:spPr>
        <p:txBody>
          <a:bodyPr>
            <a:noAutofit/>
          </a:bodyPr>
          <a:lstStyle/>
          <a:p>
            <a:r>
              <a:rPr lang="es-ES" sz="2400" dirty="0"/>
              <a:t>ESTUDIO DE LAS VALORACIONES A DECLARAR EN LAS TRANSMISIONES INMOBILIARIAS</a:t>
            </a:r>
            <a:br>
              <a:rPr lang="es-ES" sz="3200" dirty="0"/>
            </a:br>
            <a:br>
              <a:rPr lang="es-ES" sz="3200" dirty="0"/>
            </a:br>
            <a:r>
              <a:rPr lang="es-ES" sz="1600" dirty="0"/>
              <a:t>HOJA DESARROLLO CONTENIDO</a:t>
            </a:r>
            <a:endParaRPr lang="es-ES" sz="3200" dirty="0"/>
          </a:p>
        </p:txBody>
      </p:sp>
      <p:sp>
        <p:nvSpPr>
          <p:cNvPr id="5" name="Rectángulo 4">
            <a:extLst>
              <a:ext uri="{FF2B5EF4-FFF2-40B4-BE49-F238E27FC236}">
                <a16:creationId xmlns:a16="http://schemas.microsoft.com/office/drawing/2014/main" id="{687AE3E5-06CE-3473-D89F-6EA14159604C}"/>
              </a:ext>
            </a:extLst>
          </p:cNvPr>
          <p:cNvSpPr/>
          <p:nvPr/>
        </p:nvSpPr>
        <p:spPr>
          <a:xfrm>
            <a:off x="476655" y="1276869"/>
            <a:ext cx="11147897" cy="5137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s-ES" sz="1401" dirty="0">
              <a:solidFill>
                <a:schemeClr val="tx1"/>
              </a:solidFill>
            </a:endParaRP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pic>
        <p:nvPicPr>
          <p:cNvPr id="21" name="Imagen 20" descr="Imagen que contiene dibujo&#10;&#10;Descripción generada automáticamente">
            <a:hlinkClick r:id="" action="ppaction://hlinkshowjump?jump=nextslide"/>
            <a:extLst>
              <a:ext uri="{FF2B5EF4-FFF2-40B4-BE49-F238E27FC236}">
                <a16:creationId xmlns:a16="http://schemas.microsoft.com/office/drawing/2014/main" id="{484090C7-0FBD-B3BB-2938-4C99501023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5199" y="443644"/>
            <a:ext cx="1173202" cy="750849"/>
          </a:xfrm>
          <a:prstGeom prst="rect">
            <a:avLst/>
          </a:prstGeom>
        </p:spPr>
      </p:pic>
      <p:sp>
        <p:nvSpPr>
          <p:cNvPr id="27" name="CuadroTexto 26">
            <a:extLst>
              <a:ext uri="{FF2B5EF4-FFF2-40B4-BE49-F238E27FC236}">
                <a16:creationId xmlns:a16="http://schemas.microsoft.com/office/drawing/2014/main" id="{6C47DB36-105D-EDAE-E889-787D27A76C74}"/>
              </a:ext>
            </a:extLst>
          </p:cNvPr>
          <p:cNvSpPr txBox="1"/>
          <p:nvPr/>
        </p:nvSpPr>
        <p:spPr>
          <a:xfrm>
            <a:off x="5668815" y="6517526"/>
            <a:ext cx="740908" cy="261610"/>
          </a:xfrm>
          <a:prstGeom prst="rect">
            <a:avLst/>
          </a:prstGeom>
          <a:noFill/>
        </p:spPr>
        <p:txBody>
          <a:bodyPr wrap="none" rtlCol="0">
            <a:spAutoFit/>
          </a:bodyPr>
          <a:lstStyle/>
          <a:p>
            <a:pPr algn="ctr"/>
            <a:r>
              <a:rPr lang="es-ES" sz="1100" dirty="0"/>
              <a:t>PAGINA 1</a:t>
            </a:r>
          </a:p>
        </p:txBody>
      </p:sp>
      <p:pic>
        <p:nvPicPr>
          <p:cNvPr id="29" name="Imagen 28" descr="Forma&#10;&#10;Descripción generada automáticamente">
            <a:hlinkClick r:id="rId3" action="ppaction://hlinksldjump"/>
            <a:extLst>
              <a:ext uri="{FF2B5EF4-FFF2-40B4-BE49-F238E27FC236}">
                <a16:creationId xmlns:a16="http://schemas.microsoft.com/office/drawing/2014/main" id="{FEC04314-3A14-C65B-5A97-D2877D93F4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6340" y="5517876"/>
            <a:ext cx="1352146" cy="1338062"/>
          </a:xfrm>
          <a:prstGeom prst="rect">
            <a:avLst/>
          </a:prstGeom>
        </p:spPr>
      </p:pic>
      <p:sp>
        <p:nvSpPr>
          <p:cNvPr id="30" name="CuadroTexto 29">
            <a:extLst>
              <a:ext uri="{FF2B5EF4-FFF2-40B4-BE49-F238E27FC236}">
                <a16:creationId xmlns:a16="http://schemas.microsoft.com/office/drawing/2014/main" id="{4F8F4FD9-8594-BFD5-BA9A-5FB0ACAF4E3E}"/>
              </a:ext>
            </a:extLst>
          </p:cNvPr>
          <p:cNvSpPr txBox="1"/>
          <p:nvPr/>
        </p:nvSpPr>
        <p:spPr>
          <a:xfrm>
            <a:off x="769257" y="1453305"/>
            <a:ext cx="10624457" cy="4847609"/>
          </a:xfrm>
          <a:prstGeom prst="rect">
            <a:avLst/>
          </a:prstGeom>
          <a:noFill/>
        </p:spPr>
        <p:txBody>
          <a:bodyPr wrap="square" rtlCol="0">
            <a:spAutoFit/>
          </a:bodyPr>
          <a:lstStyle/>
          <a:p>
            <a:pPr algn="ctr">
              <a:lnSpc>
                <a:spcPct val="107000"/>
              </a:lnSpc>
              <a:spcAft>
                <a:spcPts val="800"/>
              </a:spcAft>
            </a:pPr>
            <a:r>
              <a:rPr lang="es-ES" sz="1200" b="1" dirty="0">
                <a:effectLst/>
                <a:latin typeface="Calibri" panose="020F0502020204030204" pitchFamily="34" charset="0"/>
                <a:ea typeface="Calibri" panose="020F0502020204030204" pitchFamily="34" charset="0"/>
                <a:cs typeface="Times New Roman" panose="02020603050405020304" pitchFamily="18" charset="0"/>
              </a:rPr>
              <a:t>DETERMINACIÓN DE LA BASE IMPONIBLE</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 sz="1100" dirty="0">
                <a:effectLst/>
                <a:latin typeface="Calibri" panose="020F0502020204030204" pitchFamily="34" charset="0"/>
                <a:ea typeface="Calibri" panose="020F0502020204030204" pitchFamily="34" charset="0"/>
                <a:cs typeface="Times New Roman" panose="02020603050405020304" pitchFamily="18" charset="0"/>
              </a:rPr>
              <a:t>(De acuerdo con la Ley 11/2021 de 9 de julio de medidas de prevención y lucha contra el fraude fiscal)</a:t>
            </a:r>
          </a:p>
          <a:p>
            <a:pPr algn="ctr">
              <a:lnSpc>
                <a:spcPct val="107000"/>
              </a:lnSpc>
              <a:spcAft>
                <a:spcPts val="800"/>
              </a:spcAft>
            </a:pPr>
            <a:r>
              <a:rPr lang="es-ES"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s-ES" sz="1100" dirty="0">
                <a:effectLst/>
                <a:latin typeface="Calibri" panose="020F0502020204030204" pitchFamily="34" charset="0"/>
                <a:ea typeface="Calibri" panose="020F0502020204030204" pitchFamily="34" charset="0"/>
                <a:cs typeface="Times New Roman" panose="02020603050405020304" pitchFamily="18" charset="0"/>
              </a:rPr>
              <a:t>El articulo 10 del RD Legislativo 1/1993 de 24 de sept. Ley del I.TP y AJD, queda de la siguiente forma después de la </a:t>
            </a:r>
            <a:r>
              <a:rPr lang="es-ES" sz="1100" dirty="0" err="1">
                <a:effectLst/>
                <a:latin typeface="Calibri" panose="020F0502020204030204" pitchFamily="34" charset="0"/>
                <a:ea typeface="Calibri" panose="020F0502020204030204" pitchFamily="34" charset="0"/>
                <a:cs typeface="Times New Roman" panose="02020603050405020304" pitchFamily="18" charset="0"/>
              </a:rPr>
              <a:t>sitada</a:t>
            </a:r>
            <a:r>
              <a:rPr lang="es-ES" sz="1100" dirty="0">
                <a:effectLst/>
                <a:latin typeface="Calibri" panose="020F0502020204030204" pitchFamily="34" charset="0"/>
                <a:ea typeface="Calibri" panose="020F0502020204030204" pitchFamily="34" charset="0"/>
                <a:cs typeface="Times New Roman" panose="02020603050405020304" pitchFamily="18" charset="0"/>
              </a:rPr>
              <a:t> ley 11/2021:</a:t>
            </a:r>
          </a:p>
          <a:p>
            <a:pPr>
              <a:lnSpc>
                <a:spcPct val="107000"/>
              </a:lnSpc>
              <a:spcAft>
                <a:spcPts val="800"/>
              </a:spcAft>
            </a:pPr>
            <a:r>
              <a:rPr lang="es-ES" sz="1100" dirty="0">
                <a:effectLst/>
                <a:latin typeface="Calibri" panose="020F0502020204030204" pitchFamily="34" charset="0"/>
                <a:ea typeface="Calibri" panose="020F0502020204030204" pitchFamily="34" charset="0"/>
                <a:cs typeface="Times New Roman" panose="02020603050405020304" pitchFamily="18" charset="0"/>
              </a:rPr>
              <a:t>Base Imponible</a:t>
            </a:r>
          </a:p>
          <a:p>
            <a:pPr algn="l"/>
            <a:r>
              <a:rPr lang="es-ES" sz="1100" dirty="0">
                <a:latin typeface="Calibri" panose="020F0502020204030204" pitchFamily="34" charset="0"/>
                <a:cs typeface="Times New Roman" panose="02020603050405020304" pitchFamily="18" charset="0"/>
              </a:rPr>
              <a:t>Artículo 10.</a:t>
            </a:r>
          </a:p>
          <a:p>
            <a:pPr algn="just"/>
            <a:r>
              <a:rPr lang="es-ES" sz="1100" dirty="0">
                <a:latin typeface="Calibri" panose="020F0502020204030204" pitchFamily="34" charset="0"/>
                <a:cs typeface="Times New Roman" panose="02020603050405020304" pitchFamily="18" charset="0"/>
              </a:rPr>
              <a:t>1. La base imponible está constituida por el valor del bien transmitido o del derecho que se constituya o ceda. Únicamente serán deducibles las cargas que disminuyan el valor de los bienes, pero no las deudas aunque estén garantizadas con prenda o hipoteca.</a:t>
            </a:r>
          </a:p>
          <a:p>
            <a:pPr algn="just"/>
            <a:r>
              <a:rPr lang="es-ES" sz="1100" dirty="0">
                <a:latin typeface="Calibri" panose="020F0502020204030204" pitchFamily="34" charset="0"/>
                <a:cs typeface="Times New Roman" panose="02020603050405020304" pitchFamily="18" charset="0"/>
              </a:rPr>
              <a:t>A efectos de este impuesto, salvo que resulte de aplicación alguna de las reglas contenidas en los apartados siguientes de este artículo o en los artículos siguientes, se considerará valor de los bienes y derechos su valor de mercado. No obstante, si el valor declarado por los interesados, el precio o contraprestación pactada o ambos son superiores al valor de mercado, la mayor de esas magnitudes se tomará como base imponible.</a:t>
            </a:r>
          </a:p>
          <a:p>
            <a:pPr algn="just"/>
            <a:r>
              <a:rPr lang="es-ES" sz="1100" dirty="0">
                <a:latin typeface="Calibri" panose="020F0502020204030204" pitchFamily="34" charset="0"/>
                <a:cs typeface="Times New Roman" panose="02020603050405020304" pitchFamily="18" charset="0"/>
              </a:rPr>
              <a:t>Se entenderá por valor de mercado el precio más probable por el cual podría venderse, entre partes independientes, un bien libre de cargas.</a:t>
            </a:r>
          </a:p>
          <a:p>
            <a:pPr>
              <a:lnSpc>
                <a:spcPct val="107000"/>
              </a:lnSpc>
              <a:spcAft>
                <a:spcPts val="800"/>
              </a:spcAft>
            </a:pPr>
            <a:endParaRPr lang="es-ES" sz="11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100" b="1" dirty="0">
                <a:effectLst/>
                <a:latin typeface="Calibri" panose="020F0502020204030204" pitchFamily="34" charset="0"/>
                <a:ea typeface="Calibri" panose="020F0502020204030204" pitchFamily="34" charset="0"/>
                <a:cs typeface="Times New Roman" panose="02020603050405020304" pitchFamily="18" charset="0"/>
              </a:rPr>
              <a:t>2. En el caso de los bienes inmuebles</a:t>
            </a:r>
            <a:r>
              <a:rPr lang="es-ES" sz="1100" dirty="0">
                <a:effectLst/>
                <a:latin typeface="Calibri" panose="020F0502020204030204" pitchFamily="34" charset="0"/>
                <a:ea typeface="Calibri" panose="020F0502020204030204" pitchFamily="34" charset="0"/>
                <a:cs typeface="Times New Roman" panose="02020603050405020304" pitchFamily="18" charset="0"/>
              </a:rPr>
              <a:t>, su valor será el valor de referencia previsto en la normativa reguladora del catastro inmobiliario, a la fecha de devengo del impuesto.</a:t>
            </a:r>
          </a:p>
          <a:p>
            <a:pPr>
              <a:lnSpc>
                <a:spcPct val="107000"/>
              </a:lnSpc>
              <a:spcAft>
                <a:spcPts val="800"/>
              </a:spcAft>
            </a:pPr>
            <a:r>
              <a:rPr lang="es-ES" sz="1100" dirty="0">
                <a:effectLst/>
                <a:latin typeface="Calibri" panose="020F0502020204030204" pitchFamily="34" charset="0"/>
                <a:ea typeface="Calibri" panose="020F0502020204030204" pitchFamily="34" charset="0"/>
                <a:cs typeface="Times New Roman" panose="02020603050405020304" pitchFamily="18" charset="0"/>
              </a:rPr>
              <a:t>No obstante, si el valor del bien inmueble declarado por los interesados, el precio o contraprestación pactada, o ambos son superiores a su valor de referencia, se tomará como base imponible la mayor de estas magnitudes. </a:t>
            </a:r>
            <a:r>
              <a:rPr lang="es-E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(=valor declarado/valor pactado).</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 párrafo 2 del art 10.3)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100" b="1" dirty="0">
                <a:effectLst/>
                <a:latin typeface="Calibri" panose="020F0502020204030204" pitchFamily="34" charset="0"/>
                <a:ea typeface="Calibri" panose="020F0502020204030204" pitchFamily="34" charset="0"/>
                <a:cs typeface="Times New Roman" panose="02020603050405020304" pitchFamily="18" charset="0"/>
              </a:rPr>
              <a:t>Cuando no exista valor de referencia</a:t>
            </a:r>
            <a:r>
              <a:rPr lang="es-ES" sz="1100" dirty="0">
                <a:effectLst/>
                <a:latin typeface="Calibri" panose="020F0502020204030204" pitchFamily="34" charset="0"/>
                <a:ea typeface="Calibri" panose="020F0502020204030204" pitchFamily="34" charset="0"/>
                <a:cs typeface="Times New Roman" panose="02020603050405020304" pitchFamily="18" charset="0"/>
              </a:rPr>
              <a:t> o este no pueda ser certificado por la Dirección General del Catastro, la base imponible, sin perjuicio de la comprobación administrativa, será la mayor de las siguientes magnitudes: el valor declarado por los interesados, el precio o contraprestación pactada o el valor de mercado. </a:t>
            </a:r>
            <a:r>
              <a:rPr lang="es-E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(valor de mercado= el precio más probable por el cual podría venderse, entre partes independientes, un bien libre de cargas)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Impugnación del Valor de Referencia (Siguiente página)</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134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0" restart="whenNotActive" fill="hold" evtFilter="cancelBubble" nodeType="interactiveSeq">
                <p:stCondLst>
                  <p:cond evt="onClick" delay="0">
                    <p:tgtEl>
                      <p:spTgt spid="22"/>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476655" y="184834"/>
            <a:ext cx="11147897" cy="1009659"/>
          </a:xfrm>
          <a:solidFill>
            <a:schemeClr val="accent1">
              <a:lumMod val="40000"/>
              <a:lumOff val="60000"/>
            </a:schemeClr>
          </a:solidFill>
        </p:spPr>
        <p:txBody>
          <a:bodyPr>
            <a:noAutofit/>
          </a:bodyPr>
          <a:lstStyle/>
          <a:p>
            <a:r>
              <a:rPr lang="es-ES" sz="2400" dirty="0"/>
              <a:t>ESTUDIO DE LAS VALORACIONES A DECLARAR EN LAS TRANSMISIONES INMOBILIARIAS</a:t>
            </a:r>
            <a:br>
              <a:rPr lang="es-ES" sz="3200" dirty="0"/>
            </a:br>
            <a:br>
              <a:rPr lang="es-ES" sz="3200" dirty="0"/>
            </a:br>
            <a:r>
              <a:rPr lang="es-ES" sz="1600" dirty="0"/>
              <a:t>HOJA DESARROLLO CONTENIDO</a:t>
            </a:r>
            <a:endParaRPr lang="es-ES" sz="3200" dirty="0"/>
          </a:p>
        </p:txBody>
      </p:sp>
      <p:sp>
        <p:nvSpPr>
          <p:cNvPr id="5" name="Rectángulo 4">
            <a:extLst>
              <a:ext uri="{FF2B5EF4-FFF2-40B4-BE49-F238E27FC236}">
                <a16:creationId xmlns:a16="http://schemas.microsoft.com/office/drawing/2014/main" id="{687AE3E5-06CE-3473-D89F-6EA14159604C}"/>
              </a:ext>
            </a:extLst>
          </p:cNvPr>
          <p:cNvSpPr/>
          <p:nvPr/>
        </p:nvSpPr>
        <p:spPr>
          <a:xfrm>
            <a:off x="476655" y="1276869"/>
            <a:ext cx="11147897" cy="5137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s-ES" sz="1401" dirty="0">
              <a:solidFill>
                <a:schemeClr val="tx1"/>
              </a:solidFill>
            </a:endParaRP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pic>
        <p:nvPicPr>
          <p:cNvPr id="21" name="Imagen 20" descr="Imagen que contiene dibujo&#10;&#10;Descripción generada automáticamente">
            <a:hlinkClick r:id="" action="ppaction://hlinkshowjump?jump=nextslide"/>
            <a:extLst>
              <a:ext uri="{FF2B5EF4-FFF2-40B4-BE49-F238E27FC236}">
                <a16:creationId xmlns:a16="http://schemas.microsoft.com/office/drawing/2014/main" id="{484090C7-0FBD-B3BB-2938-4C99501023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5199" y="443644"/>
            <a:ext cx="1173202" cy="750849"/>
          </a:xfrm>
          <a:prstGeom prst="rect">
            <a:avLst/>
          </a:prstGeom>
        </p:spPr>
      </p:pic>
      <p:pic>
        <p:nvPicPr>
          <p:cNvPr id="26" name="Imagen 25" descr="Imagen que contiene dibujo&#10;&#10;Descripción generada automáticamente">
            <a:hlinkClick r:id="" action="ppaction://hlinkshowjump?jump=previousslide"/>
            <a:extLst>
              <a:ext uri="{FF2B5EF4-FFF2-40B4-BE49-F238E27FC236}">
                <a16:creationId xmlns:a16="http://schemas.microsoft.com/office/drawing/2014/main" id="{E5E36FB9-855E-5B29-37A0-AE60A08DD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8558" y="431579"/>
            <a:ext cx="1192053" cy="762914"/>
          </a:xfrm>
          <a:prstGeom prst="rect">
            <a:avLst/>
          </a:prstGeom>
        </p:spPr>
      </p:pic>
      <p:sp>
        <p:nvSpPr>
          <p:cNvPr id="27" name="CuadroTexto 26">
            <a:extLst>
              <a:ext uri="{FF2B5EF4-FFF2-40B4-BE49-F238E27FC236}">
                <a16:creationId xmlns:a16="http://schemas.microsoft.com/office/drawing/2014/main" id="{6C47DB36-105D-EDAE-E889-787D27A76C74}"/>
              </a:ext>
            </a:extLst>
          </p:cNvPr>
          <p:cNvSpPr txBox="1"/>
          <p:nvPr/>
        </p:nvSpPr>
        <p:spPr>
          <a:xfrm>
            <a:off x="5668815" y="6517526"/>
            <a:ext cx="740908" cy="261610"/>
          </a:xfrm>
          <a:prstGeom prst="rect">
            <a:avLst/>
          </a:prstGeom>
          <a:noFill/>
        </p:spPr>
        <p:txBody>
          <a:bodyPr wrap="none" rtlCol="0">
            <a:spAutoFit/>
          </a:bodyPr>
          <a:lstStyle/>
          <a:p>
            <a:pPr algn="ctr"/>
            <a:r>
              <a:rPr lang="es-ES" sz="1100" dirty="0"/>
              <a:t>PAGINA 1</a:t>
            </a:r>
          </a:p>
        </p:txBody>
      </p:sp>
      <p:pic>
        <p:nvPicPr>
          <p:cNvPr id="29" name="Imagen 28" descr="Forma&#10;&#10;Descripción generada automáticamente">
            <a:hlinkClick r:id="rId4" action="ppaction://hlinksldjump"/>
            <a:extLst>
              <a:ext uri="{FF2B5EF4-FFF2-40B4-BE49-F238E27FC236}">
                <a16:creationId xmlns:a16="http://schemas.microsoft.com/office/drawing/2014/main" id="{FEC04314-3A14-C65B-5A97-D2877D93F4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46340" y="5517876"/>
            <a:ext cx="1352146" cy="1338062"/>
          </a:xfrm>
          <a:prstGeom prst="rect">
            <a:avLst/>
          </a:prstGeom>
        </p:spPr>
      </p:pic>
      <p:sp>
        <p:nvSpPr>
          <p:cNvPr id="30" name="CuadroTexto 29">
            <a:extLst>
              <a:ext uri="{FF2B5EF4-FFF2-40B4-BE49-F238E27FC236}">
                <a16:creationId xmlns:a16="http://schemas.microsoft.com/office/drawing/2014/main" id="{4F8F4FD9-8594-BFD5-BA9A-5FB0ACAF4E3E}"/>
              </a:ext>
            </a:extLst>
          </p:cNvPr>
          <p:cNvSpPr txBox="1"/>
          <p:nvPr/>
        </p:nvSpPr>
        <p:spPr>
          <a:xfrm>
            <a:off x="769258" y="1453306"/>
            <a:ext cx="10522856" cy="4882106"/>
          </a:xfrm>
          <a:prstGeom prst="rect">
            <a:avLst/>
          </a:prstGeom>
          <a:noFill/>
        </p:spPr>
        <p:txBody>
          <a:bodyPr wrap="square" rtlCol="0">
            <a:spAutoFit/>
          </a:bodyPr>
          <a:lstStyle/>
          <a:p>
            <a:pPr algn="ct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IMPUGNACION DEL VALOR DE REFERENCIA</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Articulo 10 del RD Legislativo 1/1993 de 24 de sept.</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3. El valor de referencia solo se podrá impugnar cuando se recurra la liquidación que en su caso realice la Administración Tributaria o con ocasión de </a:t>
            </a:r>
            <a:r>
              <a:rPr lang="es-ES" sz="1800" b="1" dirty="0">
                <a:effectLst/>
                <a:latin typeface="Calibri" panose="020F0502020204030204" pitchFamily="34" charset="0"/>
                <a:ea typeface="Calibri" panose="020F0502020204030204" pitchFamily="34" charset="0"/>
                <a:cs typeface="Times New Roman" panose="02020603050405020304" pitchFamily="18" charset="0"/>
              </a:rPr>
              <a:t>la solicitud de rectificación de la autoliquidación</a:t>
            </a:r>
            <a:r>
              <a:rPr lang="es-ES" sz="1800" dirty="0">
                <a:effectLst/>
                <a:latin typeface="Calibri" panose="020F0502020204030204" pitchFamily="34" charset="0"/>
                <a:ea typeface="Calibri" panose="020F0502020204030204" pitchFamily="34" charset="0"/>
                <a:cs typeface="Times New Roman" panose="02020603050405020304" pitchFamily="18" charset="0"/>
              </a:rPr>
              <a:t>, conforme a los procedimientos regulados en la Ley 58/2003, de 17 de diciembre, General Tributaria.</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Cuando los obligados tributarios consideren que la determinación del valor de referencia ha perjudicado sus intereses legítimos, podrán solicitar la rectificación de la autoliquidación impugnando dicho valor de referencia.</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s-ES" sz="1800" dirty="0">
                <a:effectLst/>
                <a:latin typeface="Calibri" panose="020F0502020204030204" pitchFamily="34" charset="0"/>
                <a:ea typeface="Calibri" panose="020F0502020204030204" pitchFamily="34" charset="0"/>
                <a:cs typeface="Times New Roman" panose="02020603050405020304" pitchFamily="18" charset="0"/>
              </a:rPr>
              <a:t>4. Cuando los obligados tributarios soliciten una rectificación de autoliquidación por estimar que la determinación del valor de referencia perjudica a sus intereses legítimos o cuando interpongan un recurso de reposición contra la liquidación que en su caso se le practique, impugnando dicho valor de referencia, la Administración Tributaria resolverá previo informe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0914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0" restart="whenNotActive" fill="hold" evtFilter="cancelBubble" nodeType="interactiveSeq">
                <p:stCondLst>
                  <p:cond evt="onClick" delay="0">
                    <p:tgtEl>
                      <p:spTgt spid="22"/>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476655" y="184834"/>
            <a:ext cx="11147897" cy="1009659"/>
          </a:xfrm>
          <a:solidFill>
            <a:schemeClr val="accent1">
              <a:lumMod val="40000"/>
              <a:lumOff val="60000"/>
            </a:schemeClr>
          </a:solidFill>
        </p:spPr>
        <p:txBody>
          <a:bodyPr>
            <a:noAutofit/>
          </a:bodyPr>
          <a:lstStyle/>
          <a:p>
            <a:r>
              <a:rPr lang="es-ES" sz="2400" dirty="0"/>
              <a:t>ESTUDIO DE LAS VALORACIONES A DECLARAR EN LAS TRANSMISIONES INMOBILIARIAS</a:t>
            </a:r>
            <a:br>
              <a:rPr lang="es-ES" sz="3200" dirty="0"/>
            </a:br>
            <a:br>
              <a:rPr lang="es-ES" sz="3200" dirty="0"/>
            </a:br>
            <a:r>
              <a:rPr lang="es-ES" sz="1600" dirty="0"/>
              <a:t>HOJA DESARROLLO CONTENIDO</a:t>
            </a:r>
            <a:endParaRPr lang="es-ES" sz="3200" dirty="0"/>
          </a:p>
        </p:txBody>
      </p:sp>
      <p:sp>
        <p:nvSpPr>
          <p:cNvPr id="5" name="Rectángulo 4">
            <a:extLst>
              <a:ext uri="{FF2B5EF4-FFF2-40B4-BE49-F238E27FC236}">
                <a16:creationId xmlns:a16="http://schemas.microsoft.com/office/drawing/2014/main" id="{687AE3E5-06CE-3473-D89F-6EA14159604C}"/>
              </a:ext>
            </a:extLst>
          </p:cNvPr>
          <p:cNvSpPr/>
          <p:nvPr/>
        </p:nvSpPr>
        <p:spPr>
          <a:xfrm>
            <a:off x="476655" y="1276869"/>
            <a:ext cx="11147897" cy="5137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s-ES" sz="1401" dirty="0">
              <a:solidFill>
                <a:schemeClr val="tx1"/>
              </a:solidFill>
            </a:endParaRP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pic>
        <p:nvPicPr>
          <p:cNvPr id="26" name="Imagen 25" descr="Imagen que contiene dibujo&#10;&#10;Descripción generada automáticamente">
            <a:hlinkClick r:id="" action="ppaction://hlinkshowjump?jump=previousslide"/>
            <a:extLst>
              <a:ext uri="{FF2B5EF4-FFF2-40B4-BE49-F238E27FC236}">
                <a16:creationId xmlns:a16="http://schemas.microsoft.com/office/drawing/2014/main" id="{E5E36FB9-855E-5B29-37A0-AE60A08DD3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8558" y="431579"/>
            <a:ext cx="1192053" cy="762914"/>
          </a:xfrm>
          <a:prstGeom prst="rect">
            <a:avLst/>
          </a:prstGeom>
        </p:spPr>
      </p:pic>
      <p:sp>
        <p:nvSpPr>
          <p:cNvPr id="27" name="CuadroTexto 26">
            <a:extLst>
              <a:ext uri="{FF2B5EF4-FFF2-40B4-BE49-F238E27FC236}">
                <a16:creationId xmlns:a16="http://schemas.microsoft.com/office/drawing/2014/main" id="{6C47DB36-105D-EDAE-E889-787D27A76C74}"/>
              </a:ext>
            </a:extLst>
          </p:cNvPr>
          <p:cNvSpPr txBox="1"/>
          <p:nvPr/>
        </p:nvSpPr>
        <p:spPr>
          <a:xfrm>
            <a:off x="5668815" y="6517526"/>
            <a:ext cx="740908" cy="261610"/>
          </a:xfrm>
          <a:prstGeom prst="rect">
            <a:avLst/>
          </a:prstGeom>
          <a:noFill/>
        </p:spPr>
        <p:txBody>
          <a:bodyPr wrap="none" rtlCol="0">
            <a:spAutoFit/>
          </a:bodyPr>
          <a:lstStyle/>
          <a:p>
            <a:pPr algn="ctr"/>
            <a:r>
              <a:rPr lang="es-ES" sz="1100" dirty="0"/>
              <a:t>PAGINA 1</a:t>
            </a:r>
          </a:p>
        </p:txBody>
      </p:sp>
      <p:pic>
        <p:nvPicPr>
          <p:cNvPr id="29" name="Imagen 28" descr="Forma&#10;&#10;Descripción generada automáticamente">
            <a:hlinkClick r:id="rId3" action="ppaction://hlinksldjump"/>
            <a:extLst>
              <a:ext uri="{FF2B5EF4-FFF2-40B4-BE49-F238E27FC236}">
                <a16:creationId xmlns:a16="http://schemas.microsoft.com/office/drawing/2014/main" id="{FEC04314-3A14-C65B-5A97-D2877D93F4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6340" y="5517876"/>
            <a:ext cx="1352146" cy="1338062"/>
          </a:xfrm>
          <a:prstGeom prst="rect">
            <a:avLst/>
          </a:prstGeom>
        </p:spPr>
      </p:pic>
      <p:sp>
        <p:nvSpPr>
          <p:cNvPr id="30" name="CuadroTexto 29">
            <a:extLst>
              <a:ext uri="{FF2B5EF4-FFF2-40B4-BE49-F238E27FC236}">
                <a16:creationId xmlns:a16="http://schemas.microsoft.com/office/drawing/2014/main" id="{4F8F4FD9-8594-BFD5-BA9A-5FB0ACAF4E3E}"/>
              </a:ext>
            </a:extLst>
          </p:cNvPr>
          <p:cNvSpPr txBox="1"/>
          <p:nvPr/>
        </p:nvSpPr>
        <p:spPr>
          <a:xfrm>
            <a:off x="769257" y="1453305"/>
            <a:ext cx="10624457" cy="4646913"/>
          </a:xfrm>
          <a:prstGeom prst="rect">
            <a:avLst/>
          </a:prstGeom>
          <a:noFill/>
        </p:spPr>
        <p:txBody>
          <a:bodyPr wrap="square" rtlCol="0">
            <a:spAutoFit/>
          </a:bodyPr>
          <a:lstStyle/>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preceptivo y vinculante de la Dirección General del Catastro, que ratifique o corrija el citado valor, a la vista de la documentación aportada.</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 La Dirección General del Catastro emitirá informe vinculante en el que ratifique o corrija el valor de referencia cuando lo solicite la Administración Tributaria encargada de la aplicación de los tributos como consecuencia de las alegaciones y pruebas aportadas por los obligados tributarios.</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 Asimismo, emitirá informe preceptivo, corrigiendo o ratificando el valor de referencia, cuando lo solicite la Administración Tributaria encargada de la aplicación de los tributos, como consecuencia de la interposición de reclamaciones económico-administrativas.</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En los informes que emita la Dirección General del Catastro, el valor de referencia ratificado o corregido será motivado mediante la expresión de la resolución de la que traiga causa, así como de los módulos de valor medio, factores de minoración y demás elementos precisos para su determinación aprobados en dicha resolución.</a:t>
            </a:r>
          </a:p>
          <a:p>
            <a:pPr>
              <a:lnSpc>
                <a:spcPct val="107000"/>
              </a:lnSpc>
              <a:spcAft>
                <a:spcPts val="800"/>
              </a:spcAft>
            </a:pPr>
            <a:r>
              <a:rPr lang="es-E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871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0" restart="whenNotActive" fill="hold" evtFilter="cancelBubble" nodeType="interactiveSeq">
                <p:stCondLst>
                  <p:cond evt="onClick" delay="0">
                    <p:tgtEl>
                      <p:spTgt spid="22"/>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476655" y="184834"/>
            <a:ext cx="11147897" cy="1009659"/>
          </a:xfrm>
          <a:solidFill>
            <a:schemeClr val="accent1">
              <a:lumMod val="40000"/>
              <a:lumOff val="60000"/>
            </a:schemeClr>
          </a:solidFill>
        </p:spPr>
        <p:txBody>
          <a:bodyPr>
            <a:noAutofit/>
          </a:bodyPr>
          <a:lstStyle/>
          <a:p>
            <a:r>
              <a:rPr lang="es-ES" sz="2400" dirty="0"/>
              <a:t>DETALLE COMPROBACION DE VALORES POR LA ADMINISTRACION</a:t>
            </a:r>
            <a:br>
              <a:rPr lang="es-ES" sz="2400" dirty="0"/>
            </a:br>
            <a:br>
              <a:rPr lang="es-ES" sz="3200" dirty="0"/>
            </a:br>
            <a:r>
              <a:rPr lang="es-ES" sz="1600" dirty="0"/>
              <a:t>HOJA DESARROLLO CONTENIDO</a:t>
            </a:r>
            <a:endParaRPr lang="es-ES" sz="3200" dirty="0"/>
          </a:p>
        </p:txBody>
      </p:sp>
      <p:sp>
        <p:nvSpPr>
          <p:cNvPr id="5" name="Rectángulo 4">
            <a:extLst>
              <a:ext uri="{FF2B5EF4-FFF2-40B4-BE49-F238E27FC236}">
                <a16:creationId xmlns:a16="http://schemas.microsoft.com/office/drawing/2014/main" id="{687AE3E5-06CE-3473-D89F-6EA14159604C}"/>
              </a:ext>
            </a:extLst>
          </p:cNvPr>
          <p:cNvSpPr/>
          <p:nvPr/>
        </p:nvSpPr>
        <p:spPr>
          <a:xfrm>
            <a:off x="476655" y="1276869"/>
            <a:ext cx="11147897" cy="5137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s-ES" sz="1401" dirty="0">
              <a:solidFill>
                <a:schemeClr val="tx1"/>
              </a:solidFill>
            </a:endParaRP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7" name="CuadroTexto 26">
            <a:extLst>
              <a:ext uri="{FF2B5EF4-FFF2-40B4-BE49-F238E27FC236}">
                <a16:creationId xmlns:a16="http://schemas.microsoft.com/office/drawing/2014/main" id="{6C47DB36-105D-EDAE-E889-787D27A76C74}"/>
              </a:ext>
            </a:extLst>
          </p:cNvPr>
          <p:cNvSpPr txBox="1"/>
          <p:nvPr/>
        </p:nvSpPr>
        <p:spPr>
          <a:xfrm>
            <a:off x="5668815" y="6517526"/>
            <a:ext cx="740908" cy="261610"/>
          </a:xfrm>
          <a:prstGeom prst="rect">
            <a:avLst/>
          </a:prstGeom>
          <a:noFill/>
        </p:spPr>
        <p:txBody>
          <a:bodyPr wrap="none" rtlCol="0">
            <a:spAutoFit/>
          </a:bodyPr>
          <a:lstStyle/>
          <a:p>
            <a:pPr algn="ctr"/>
            <a:r>
              <a:rPr lang="es-ES" sz="1100" dirty="0"/>
              <a:t>PAGINA 1</a:t>
            </a:r>
          </a:p>
        </p:txBody>
      </p:sp>
      <p:sp>
        <p:nvSpPr>
          <p:cNvPr id="30" name="CuadroTexto 29">
            <a:extLst>
              <a:ext uri="{FF2B5EF4-FFF2-40B4-BE49-F238E27FC236}">
                <a16:creationId xmlns:a16="http://schemas.microsoft.com/office/drawing/2014/main" id="{4F8F4FD9-8594-BFD5-BA9A-5FB0ACAF4E3E}"/>
              </a:ext>
            </a:extLst>
          </p:cNvPr>
          <p:cNvSpPr txBox="1"/>
          <p:nvPr/>
        </p:nvSpPr>
        <p:spPr>
          <a:xfrm>
            <a:off x="769257" y="1453305"/>
            <a:ext cx="10624457" cy="375552"/>
          </a:xfrm>
          <a:prstGeom prst="rect">
            <a:avLst/>
          </a:prstGeom>
          <a:noFill/>
        </p:spPr>
        <p:txBody>
          <a:bodyPr wrap="square" rtlCol="0">
            <a:spAutoFit/>
          </a:bodyPr>
          <a:lstStyle/>
          <a:p>
            <a:pPr algn="ctr">
              <a:lnSpc>
                <a:spcPct val="107000"/>
              </a:lnSpc>
              <a:spcAft>
                <a:spcPts val="800"/>
              </a:spcAft>
            </a:pPr>
            <a:r>
              <a:rPr lang="es-ES" sz="1800" dirty="0"/>
              <a:t>Art. </a:t>
            </a:r>
            <a:r>
              <a:rPr lang="es-ES"/>
              <a:t>57</a:t>
            </a:r>
            <a:r>
              <a:rPr lang="es-ES" sz="1800"/>
              <a:t>. </a:t>
            </a:r>
            <a:r>
              <a:rPr lang="es-ES" sz="1800" dirty="0"/>
              <a:t>Comprobación de valores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object 3">
            <a:extLst>
              <a:ext uri="{FF2B5EF4-FFF2-40B4-BE49-F238E27FC236}">
                <a16:creationId xmlns:a16="http://schemas.microsoft.com/office/drawing/2014/main" id="{642CB47D-3B0D-10B1-A705-CB8CEB458D42}"/>
              </a:ext>
            </a:extLst>
          </p:cNvPr>
          <p:cNvSpPr txBox="1"/>
          <p:nvPr/>
        </p:nvSpPr>
        <p:spPr>
          <a:xfrm>
            <a:off x="769258" y="2005293"/>
            <a:ext cx="10788428" cy="4229867"/>
          </a:xfrm>
          <a:prstGeom prst="rect">
            <a:avLst/>
          </a:prstGeom>
        </p:spPr>
        <p:txBody>
          <a:bodyPr vert="horz" wrap="square" lIns="0" tIns="7738" rIns="0" bIns="0" rtlCol="0">
            <a:spAutoFit/>
          </a:bodyPr>
          <a:lstStyle/>
          <a:p>
            <a:pPr marL="8145" marR="3258">
              <a:lnSpc>
                <a:spcPct val="117300"/>
              </a:lnSpc>
              <a:spcBef>
                <a:spcPts val="61"/>
              </a:spcBef>
            </a:pPr>
            <a:r>
              <a:rPr sz="800" b="1" dirty="0">
                <a:latin typeface="Calibri"/>
                <a:cs typeface="Calibri"/>
              </a:rPr>
              <a:t>1</a:t>
            </a:r>
            <a:r>
              <a:rPr sz="800" dirty="0">
                <a:latin typeface="Calibri"/>
                <a:cs typeface="Calibri"/>
              </a:rPr>
              <a:t>.</a:t>
            </a:r>
            <a:r>
              <a:rPr sz="800" spc="-19" dirty="0">
                <a:latin typeface="Calibri"/>
                <a:cs typeface="Calibri"/>
              </a:rPr>
              <a:t> </a:t>
            </a:r>
            <a:r>
              <a:rPr sz="800" dirty="0">
                <a:latin typeface="Calibri"/>
                <a:cs typeface="Calibri"/>
              </a:rPr>
              <a:t>El</a:t>
            </a:r>
            <a:r>
              <a:rPr sz="800" spc="-13" dirty="0">
                <a:latin typeface="Calibri"/>
                <a:cs typeface="Calibri"/>
              </a:rPr>
              <a:t> </a:t>
            </a:r>
            <a:r>
              <a:rPr sz="800" dirty="0">
                <a:latin typeface="Calibri"/>
                <a:cs typeface="Calibri"/>
              </a:rPr>
              <a:t>valor</a:t>
            </a:r>
            <a:r>
              <a:rPr sz="800" spc="-19" dirty="0">
                <a:latin typeface="Calibri"/>
                <a:cs typeface="Calibri"/>
              </a:rPr>
              <a:t> </a:t>
            </a:r>
            <a:r>
              <a:rPr sz="800" dirty="0">
                <a:latin typeface="Calibri"/>
                <a:cs typeface="Calibri"/>
              </a:rPr>
              <a:t>de</a:t>
            </a:r>
            <a:r>
              <a:rPr sz="800" spc="-6" dirty="0">
                <a:latin typeface="Calibri"/>
                <a:cs typeface="Calibri"/>
              </a:rPr>
              <a:t> </a:t>
            </a:r>
            <a:r>
              <a:rPr sz="800" dirty="0">
                <a:latin typeface="Calibri"/>
                <a:cs typeface="Calibri"/>
              </a:rPr>
              <a:t>las</a:t>
            </a:r>
            <a:r>
              <a:rPr sz="800" spc="-19" dirty="0">
                <a:latin typeface="Calibri"/>
                <a:cs typeface="Calibri"/>
              </a:rPr>
              <a:t> </a:t>
            </a:r>
            <a:r>
              <a:rPr sz="800" dirty="0">
                <a:latin typeface="Calibri"/>
                <a:cs typeface="Calibri"/>
              </a:rPr>
              <a:t>rentas,</a:t>
            </a:r>
            <a:r>
              <a:rPr sz="800" spc="-6" dirty="0">
                <a:latin typeface="Calibri"/>
                <a:cs typeface="Calibri"/>
              </a:rPr>
              <a:t> </a:t>
            </a:r>
            <a:r>
              <a:rPr sz="800" dirty="0">
                <a:latin typeface="Calibri"/>
                <a:cs typeface="Calibri"/>
              </a:rPr>
              <a:t>productos,</a:t>
            </a:r>
            <a:r>
              <a:rPr sz="800" spc="-10" dirty="0">
                <a:latin typeface="Calibri"/>
                <a:cs typeface="Calibri"/>
              </a:rPr>
              <a:t> </a:t>
            </a:r>
            <a:r>
              <a:rPr sz="800" dirty="0">
                <a:latin typeface="Calibri"/>
                <a:cs typeface="Calibri"/>
              </a:rPr>
              <a:t>bienes</a:t>
            </a:r>
            <a:r>
              <a:rPr sz="800" spc="-6" dirty="0">
                <a:latin typeface="Calibri"/>
                <a:cs typeface="Calibri"/>
              </a:rPr>
              <a:t> </a:t>
            </a:r>
            <a:r>
              <a:rPr sz="800" dirty="0">
                <a:latin typeface="Calibri"/>
                <a:cs typeface="Calibri"/>
              </a:rPr>
              <a:t>y</a:t>
            </a:r>
            <a:r>
              <a:rPr sz="800" spc="-13" dirty="0">
                <a:latin typeface="Calibri"/>
                <a:cs typeface="Calibri"/>
              </a:rPr>
              <a:t> </a:t>
            </a:r>
            <a:r>
              <a:rPr sz="800" dirty="0">
                <a:latin typeface="Calibri"/>
                <a:cs typeface="Calibri"/>
              </a:rPr>
              <a:t>demás</a:t>
            </a:r>
            <a:r>
              <a:rPr sz="800" spc="-13" dirty="0">
                <a:latin typeface="Calibri"/>
                <a:cs typeface="Calibri"/>
              </a:rPr>
              <a:t> </a:t>
            </a:r>
            <a:r>
              <a:rPr sz="800" dirty="0">
                <a:latin typeface="Calibri"/>
                <a:cs typeface="Calibri"/>
              </a:rPr>
              <a:t>elementos</a:t>
            </a:r>
            <a:r>
              <a:rPr sz="800" spc="-19" dirty="0">
                <a:latin typeface="Calibri"/>
                <a:cs typeface="Calibri"/>
              </a:rPr>
              <a:t> </a:t>
            </a:r>
            <a:r>
              <a:rPr sz="800" dirty="0">
                <a:latin typeface="Calibri"/>
                <a:cs typeface="Calibri"/>
              </a:rPr>
              <a:t>determinantes</a:t>
            </a:r>
            <a:r>
              <a:rPr sz="800" spc="-3" dirty="0">
                <a:latin typeface="Calibri"/>
                <a:cs typeface="Calibri"/>
              </a:rPr>
              <a:t> </a:t>
            </a:r>
            <a:r>
              <a:rPr sz="800" dirty="0">
                <a:latin typeface="Calibri"/>
                <a:cs typeface="Calibri"/>
              </a:rPr>
              <a:t>de</a:t>
            </a:r>
            <a:r>
              <a:rPr sz="800" spc="-16" dirty="0">
                <a:latin typeface="Calibri"/>
                <a:cs typeface="Calibri"/>
              </a:rPr>
              <a:t> </a:t>
            </a:r>
            <a:r>
              <a:rPr sz="800" dirty="0">
                <a:latin typeface="Calibri"/>
                <a:cs typeface="Calibri"/>
              </a:rPr>
              <a:t>la</a:t>
            </a:r>
            <a:r>
              <a:rPr sz="800" spc="-6" dirty="0">
                <a:latin typeface="Calibri"/>
                <a:cs typeface="Calibri"/>
              </a:rPr>
              <a:t> obligación </a:t>
            </a:r>
            <a:r>
              <a:rPr sz="800" dirty="0">
                <a:latin typeface="Calibri"/>
                <a:cs typeface="Calibri"/>
              </a:rPr>
              <a:t>tributaria</a:t>
            </a:r>
            <a:r>
              <a:rPr sz="800" spc="-16" dirty="0">
                <a:latin typeface="Calibri"/>
                <a:cs typeface="Calibri"/>
              </a:rPr>
              <a:t> </a:t>
            </a:r>
            <a:r>
              <a:rPr sz="800" dirty="0">
                <a:latin typeface="Calibri"/>
                <a:cs typeface="Calibri"/>
              </a:rPr>
              <a:t>podrá</a:t>
            </a:r>
            <a:r>
              <a:rPr sz="800" spc="-19" dirty="0">
                <a:latin typeface="Calibri"/>
                <a:cs typeface="Calibri"/>
              </a:rPr>
              <a:t> </a:t>
            </a:r>
            <a:r>
              <a:rPr sz="800" dirty="0">
                <a:latin typeface="Calibri"/>
                <a:cs typeface="Calibri"/>
              </a:rPr>
              <a:t>ser</a:t>
            </a:r>
            <a:r>
              <a:rPr sz="800" spc="-16" dirty="0">
                <a:latin typeface="Calibri"/>
                <a:cs typeface="Calibri"/>
              </a:rPr>
              <a:t> </a:t>
            </a:r>
            <a:r>
              <a:rPr sz="800" dirty="0">
                <a:latin typeface="Calibri"/>
                <a:cs typeface="Calibri"/>
              </a:rPr>
              <a:t>comprobado</a:t>
            </a:r>
            <a:r>
              <a:rPr sz="800" spc="-3" dirty="0">
                <a:latin typeface="Calibri"/>
                <a:cs typeface="Calibri"/>
              </a:rPr>
              <a:t> </a:t>
            </a:r>
            <a:r>
              <a:rPr sz="800" dirty="0">
                <a:latin typeface="Calibri"/>
                <a:cs typeface="Calibri"/>
              </a:rPr>
              <a:t>por</a:t>
            </a:r>
            <a:r>
              <a:rPr sz="800" spc="-10" dirty="0">
                <a:latin typeface="Calibri"/>
                <a:cs typeface="Calibri"/>
              </a:rPr>
              <a:t> </a:t>
            </a:r>
            <a:r>
              <a:rPr sz="800" dirty="0">
                <a:latin typeface="Calibri"/>
                <a:cs typeface="Calibri"/>
              </a:rPr>
              <a:t>la</a:t>
            </a:r>
            <a:r>
              <a:rPr sz="800" spc="-10" dirty="0">
                <a:latin typeface="Calibri"/>
                <a:cs typeface="Calibri"/>
              </a:rPr>
              <a:t> </a:t>
            </a:r>
            <a:r>
              <a:rPr sz="800" dirty="0">
                <a:latin typeface="Calibri"/>
                <a:cs typeface="Calibri"/>
              </a:rPr>
              <a:t>Administración</a:t>
            </a:r>
            <a:r>
              <a:rPr sz="800" spc="-13" dirty="0">
                <a:latin typeface="Calibri"/>
                <a:cs typeface="Calibri"/>
              </a:rPr>
              <a:t> </a:t>
            </a:r>
            <a:r>
              <a:rPr sz="800" dirty="0">
                <a:latin typeface="Calibri"/>
                <a:cs typeface="Calibri"/>
              </a:rPr>
              <a:t>tributaria</a:t>
            </a:r>
            <a:r>
              <a:rPr sz="800" spc="-16" dirty="0">
                <a:latin typeface="Calibri"/>
                <a:cs typeface="Calibri"/>
              </a:rPr>
              <a:t> </a:t>
            </a:r>
            <a:r>
              <a:rPr sz="800" dirty="0">
                <a:latin typeface="Calibri"/>
                <a:cs typeface="Calibri"/>
              </a:rPr>
              <a:t>mediante</a:t>
            </a:r>
            <a:r>
              <a:rPr sz="800" spc="-16" dirty="0">
                <a:latin typeface="Calibri"/>
                <a:cs typeface="Calibri"/>
              </a:rPr>
              <a:t> </a:t>
            </a:r>
            <a:r>
              <a:rPr sz="800" dirty="0">
                <a:latin typeface="Calibri"/>
                <a:cs typeface="Calibri"/>
              </a:rPr>
              <a:t>los</a:t>
            </a:r>
            <a:r>
              <a:rPr sz="800" spc="-16" dirty="0">
                <a:latin typeface="Calibri"/>
                <a:cs typeface="Calibri"/>
              </a:rPr>
              <a:t> </a:t>
            </a:r>
            <a:r>
              <a:rPr sz="800" spc="-6" dirty="0">
                <a:latin typeface="Calibri"/>
                <a:cs typeface="Calibri"/>
              </a:rPr>
              <a:t>siguientes </a:t>
            </a:r>
            <a:r>
              <a:rPr sz="800" spc="-6" dirty="0" err="1">
                <a:latin typeface="Calibri"/>
                <a:cs typeface="Calibri"/>
              </a:rPr>
              <a:t>medios</a:t>
            </a:r>
            <a:r>
              <a:rPr sz="800" spc="-6" dirty="0">
                <a:latin typeface="Calibri"/>
                <a:cs typeface="Calibri"/>
              </a:rPr>
              <a:t>:</a:t>
            </a:r>
            <a:endParaRPr lang="es-ES" sz="800" spc="-6" dirty="0">
              <a:latin typeface="Calibri"/>
              <a:cs typeface="Calibri"/>
            </a:endParaRPr>
          </a:p>
          <a:p>
            <a:pPr marL="98956" indent="-91219">
              <a:spcBef>
                <a:spcPts val="64"/>
              </a:spcBef>
              <a:buAutoNum type="alphaLcParenR"/>
              <a:tabLst>
                <a:tab pos="99363" algn="l"/>
              </a:tabLst>
            </a:pPr>
            <a:r>
              <a:rPr lang="es-ES" sz="800" dirty="0">
                <a:latin typeface="Calibri"/>
                <a:cs typeface="Calibri"/>
              </a:rPr>
              <a:t>Capitalización</a:t>
            </a:r>
            <a:r>
              <a:rPr lang="es-ES" sz="800" spc="-19" dirty="0">
                <a:latin typeface="Calibri"/>
                <a:cs typeface="Calibri"/>
              </a:rPr>
              <a:t> </a:t>
            </a:r>
            <a:r>
              <a:rPr lang="es-ES" sz="800" dirty="0">
                <a:latin typeface="Calibri"/>
                <a:cs typeface="Calibri"/>
              </a:rPr>
              <a:t>o</a:t>
            </a:r>
            <a:r>
              <a:rPr lang="es-ES" sz="800" spc="-13" dirty="0">
                <a:latin typeface="Calibri"/>
                <a:cs typeface="Calibri"/>
              </a:rPr>
              <a:t> </a:t>
            </a:r>
            <a:r>
              <a:rPr lang="es-ES" sz="800" dirty="0">
                <a:latin typeface="Calibri"/>
                <a:cs typeface="Calibri"/>
              </a:rPr>
              <a:t>imputación</a:t>
            </a:r>
            <a:r>
              <a:rPr lang="es-ES" sz="800" spc="-13" dirty="0">
                <a:latin typeface="Calibri"/>
                <a:cs typeface="Calibri"/>
              </a:rPr>
              <a:t> </a:t>
            </a:r>
            <a:r>
              <a:rPr lang="es-ES" sz="800" dirty="0">
                <a:latin typeface="Calibri"/>
                <a:cs typeface="Calibri"/>
              </a:rPr>
              <a:t>de</a:t>
            </a:r>
            <a:r>
              <a:rPr lang="es-ES" sz="800" spc="-10" dirty="0">
                <a:latin typeface="Calibri"/>
                <a:cs typeface="Calibri"/>
              </a:rPr>
              <a:t> </a:t>
            </a:r>
            <a:r>
              <a:rPr lang="es-ES" sz="800" dirty="0">
                <a:latin typeface="Calibri"/>
                <a:cs typeface="Calibri"/>
              </a:rPr>
              <a:t>rendimientos</a:t>
            </a:r>
            <a:r>
              <a:rPr lang="es-ES" sz="800" spc="-19" dirty="0">
                <a:latin typeface="Calibri"/>
                <a:cs typeface="Calibri"/>
              </a:rPr>
              <a:t> </a:t>
            </a:r>
            <a:r>
              <a:rPr lang="es-ES" sz="800" dirty="0">
                <a:latin typeface="Calibri"/>
                <a:cs typeface="Calibri"/>
              </a:rPr>
              <a:t>al</a:t>
            </a:r>
            <a:r>
              <a:rPr lang="es-ES" sz="800" spc="-6" dirty="0">
                <a:latin typeface="Calibri"/>
                <a:cs typeface="Calibri"/>
              </a:rPr>
              <a:t> </a:t>
            </a:r>
            <a:r>
              <a:rPr lang="es-ES" sz="800" dirty="0">
                <a:latin typeface="Calibri"/>
                <a:cs typeface="Calibri"/>
              </a:rPr>
              <a:t>porcentaje</a:t>
            </a:r>
            <a:r>
              <a:rPr lang="es-ES" sz="800" spc="-6" dirty="0">
                <a:latin typeface="Calibri"/>
                <a:cs typeface="Calibri"/>
              </a:rPr>
              <a:t> </a:t>
            </a:r>
            <a:r>
              <a:rPr lang="es-ES" sz="800" dirty="0">
                <a:latin typeface="Calibri"/>
                <a:cs typeface="Calibri"/>
              </a:rPr>
              <a:t>que</a:t>
            </a:r>
            <a:r>
              <a:rPr lang="es-ES" sz="800" spc="-16" dirty="0">
                <a:latin typeface="Calibri"/>
                <a:cs typeface="Calibri"/>
              </a:rPr>
              <a:t> </a:t>
            </a:r>
            <a:r>
              <a:rPr lang="es-ES" sz="800" dirty="0">
                <a:latin typeface="Calibri"/>
                <a:cs typeface="Calibri"/>
              </a:rPr>
              <a:t>la</a:t>
            </a:r>
            <a:r>
              <a:rPr lang="es-ES" sz="800" spc="-10" dirty="0">
                <a:latin typeface="Calibri"/>
                <a:cs typeface="Calibri"/>
              </a:rPr>
              <a:t> </a:t>
            </a:r>
            <a:r>
              <a:rPr lang="es-ES" sz="800" dirty="0">
                <a:latin typeface="Calibri"/>
                <a:cs typeface="Calibri"/>
              </a:rPr>
              <a:t>ley</a:t>
            </a:r>
            <a:r>
              <a:rPr lang="es-ES" sz="800" spc="-10" dirty="0">
                <a:latin typeface="Calibri"/>
                <a:cs typeface="Calibri"/>
              </a:rPr>
              <a:t> </a:t>
            </a:r>
            <a:r>
              <a:rPr lang="es-ES" sz="800" dirty="0">
                <a:latin typeface="Calibri"/>
                <a:cs typeface="Calibri"/>
              </a:rPr>
              <a:t>de</a:t>
            </a:r>
            <a:r>
              <a:rPr lang="es-ES" sz="800" spc="-19" dirty="0">
                <a:latin typeface="Calibri"/>
                <a:cs typeface="Calibri"/>
              </a:rPr>
              <a:t> </a:t>
            </a:r>
            <a:r>
              <a:rPr lang="es-ES" sz="800" dirty="0">
                <a:latin typeface="Calibri"/>
                <a:cs typeface="Calibri"/>
              </a:rPr>
              <a:t>cada</a:t>
            </a:r>
            <a:r>
              <a:rPr lang="es-ES" sz="800" spc="-10" dirty="0">
                <a:latin typeface="Calibri"/>
                <a:cs typeface="Calibri"/>
              </a:rPr>
              <a:t> </a:t>
            </a:r>
            <a:r>
              <a:rPr lang="es-ES" sz="800" dirty="0">
                <a:latin typeface="Calibri"/>
                <a:cs typeface="Calibri"/>
              </a:rPr>
              <a:t>tributo</a:t>
            </a:r>
            <a:r>
              <a:rPr lang="es-ES" sz="800" spc="-3" dirty="0">
                <a:latin typeface="Calibri"/>
                <a:cs typeface="Calibri"/>
              </a:rPr>
              <a:t> </a:t>
            </a:r>
            <a:r>
              <a:rPr lang="es-ES" sz="800" spc="-6" dirty="0">
                <a:latin typeface="Calibri"/>
                <a:cs typeface="Calibri"/>
              </a:rPr>
              <a:t>señale.</a:t>
            </a:r>
            <a:endParaRPr lang="es-ES" sz="800" dirty="0">
              <a:latin typeface="Calibri"/>
              <a:cs typeface="Calibri"/>
            </a:endParaRPr>
          </a:p>
          <a:p>
            <a:pPr>
              <a:spcBef>
                <a:spcPts val="13"/>
              </a:spcBef>
              <a:buFont typeface="Calibri"/>
              <a:buAutoNum type="alphaLcParenR"/>
            </a:pPr>
            <a:endParaRPr lang="es-ES" sz="600" dirty="0">
              <a:latin typeface="Calibri"/>
              <a:cs typeface="Calibri"/>
            </a:endParaRPr>
          </a:p>
          <a:p>
            <a:pPr marL="8145" marR="179179" indent="94884">
              <a:lnSpc>
                <a:spcPct val="117300"/>
              </a:lnSpc>
              <a:buAutoNum type="alphaLcParenR"/>
              <a:tabLst>
                <a:tab pos="103028" algn="l"/>
              </a:tabLst>
            </a:pPr>
            <a:r>
              <a:rPr lang="es-ES" sz="800" dirty="0">
                <a:latin typeface="Calibri"/>
                <a:cs typeface="Calibri"/>
              </a:rPr>
              <a:t>Estimación</a:t>
            </a:r>
            <a:r>
              <a:rPr lang="es-ES" sz="800" spc="-13" dirty="0">
                <a:latin typeface="Calibri"/>
                <a:cs typeface="Calibri"/>
              </a:rPr>
              <a:t> </a:t>
            </a:r>
            <a:r>
              <a:rPr lang="es-ES" sz="800" dirty="0">
                <a:latin typeface="Calibri"/>
                <a:cs typeface="Calibri"/>
              </a:rPr>
              <a:t>por</a:t>
            </a:r>
            <a:r>
              <a:rPr lang="es-ES" sz="800" spc="-19" dirty="0">
                <a:latin typeface="Calibri"/>
                <a:cs typeface="Calibri"/>
              </a:rPr>
              <a:t> </a:t>
            </a:r>
            <a:r>
              <a:rPr lang="es-ES" sz="800" dirty="0">
                <a:latin typeface="Calibri"/>
                <a:cs typeface="Calibri"/>
              </a:rPr>
              <a:t>referencia</a:t>
            </a:r>
            <a:r>
              <a:rPr lang="es-ES" sz="800" spc="-10" dirty="0">
                <a:latin typeface="Calibri"/>
                <a:cs typeface="Calibri"/>
              </a:rPr>
              <a:t> </a:t>
            </a:r>
            <a:r>
              <a:rPr lang="es-ES" sz="800" dirty="0">
                <a:latin typeface="Calibri"/>
                <a:cs typeface="Calibri"/>
              </a:rPr>
              <a:t>a</a:t>
            </a:r>
            <a:r>
              <a:rPr lang="es-ES" sz="800" spc="-10" dirty="0">
                <a:latin typeface="Calibri"/>
                <a:cs typeface="Calibri"/>
              </a:rPr>
              <a:t> </a:t>
            </a:r>
            <a:r>
              <a:rPr lang="es-ES" sz="800" dirty="0">
                <a:latin typeface="Calibri"/>
                <a:cs typeface="Calibri"/>
              </a:rPr>
              <a:t>los</a:t>
            </a:r>
            <a:r>
              <a:rPr lang="es-ES" sz="800" spc="-16" dirty="0">
                <a:latin typeface="Calibri"/>
                <a:cs typeface="Calibri"/>
              </a:rPr>
              <a:t> </a:t>
            </a:r>
            <a:r>
              <a:rPr lang="es-ES" sz="800" dirty="0">
                <a:latin typeface="Calibri"/>
                <a:cs typeface="Calibri"/>
              </a:rPr>
              <a:t>valores</a:t>
            </a:r>
            <a:r>
              <a:rPr lang="es-ES" sz="800" spc="-10" dirty="0">
                <a:latin typeface="Calibri"/>
                <a:cs typeface="Calibri"/>
              </a:rPr>
              <a:t> </a:t>
            </a:r>
            <a:r>
              <a:rPr lang="es-ES" sz="800" dirty="0">
                <a:latin typeface="Calibri"/>
                <a:cs typeface="Calibri"/>
              </a:rPr>
              <a:t>que</a:t>
            </a:r>
            <a:r>
              <a:rPr lang="es-ES" sz="800" spc="-6" dirty="0">
                <a:latin typeface="Calibri"/>
                <a:cs typeface="Calibri"/>
              </a:rPr>
              <a:t> </a:t>
            </a:r>
            <a:r>
              <a:rPr lang="es-ES" sz="800" dirty="0">
                <a:latin typeface="Calibri"/>
                <a:cs typeface="Calibri"/>
              </a:rPr>
              <a:t>figuren</a:t>
            </a:r>
            <a:r>
              <a:rPr lang="es-ES" sz="800" spc="-19" dirty="0">
                <a:latin typeface="Calibri"/>
                <a:cs typeface="Calibri"/>
              </a:rPr>
              <a:t> </a:t>
            </a:r>
            <a:r>
              <a:rPr lang="es-ES" sz="800" dirty="0">
                <a:latin typeface="Calibri"/>
                <a:cs typeface="Calibri"/>
              </a:rPr>
              <a:t>en</a:t>
            </a:r>
            <a:r>
              <a:rPr lang="es-ES" sz="800" spc="-6" dirty="0">
                <a:latin typeface="Calibri"/>
                <a:cs typeface="Calibri"/>
              </a:rPr>
              <a:t> </a:t>
            </a:r>
            <a:r>
              <a:rPr lang="es-ES" sz="800" dirty="0">
                <a:latin typeface="Calibri"/>
                <a:cs typeface="Calibri"/>
              </a:rPr>
              <a:t>los</a:t>
            </a:r>
            <a:r>
              <a:rPr lang="es-ES" sz="800" spc="-19" dirty="0">
                <a:latin typeface="Calibri"/>
                <a:cs typeface="Calibri"/>
              </a:rPr>
              <a:t> </a:t>
            </a:r>
            <a:r>
              <a:rPr lang="es-ES" sz="800" dirty="0">
                <a:latin typeface="Calibri"/>
                <a:cs typeface="Calibri"/>
              </a:rPr>
              <a:t>registros</a:t>
            </a:r>
            <a:r>
              <a:rPr lang="es-ES" sz="800" spc="-16" dirty="0">
                <a:latin typeface="Calibri"/>
                <a:cs typeface="Calibri"/>
              </a:rPr>
              <a:t> </a:t>
            </a:r>
            <a:r>
              <a:rPr lang="es-ES" sz="800" dirty="0">
                <a:latin typeface="Calibri"/>
                <a:cs typeface="Calibri"/>
              </a:rPr>
              <a:t>oficiales</a:t>
            </a:r>
            <a:r>
              <a:rPr lang="es-ES" sz="800" spc="-6" dirty="0">
                <a:latin typeface="Calibri"/>
                <a:cs typeface="Calibri"/>
              </a:rPr>
              <a:t> </a:t>
            </a:r>
            <a:r>
              <a:rPr lang="es-ES" sz="800" dirty="0">
                <a:latin typeface="Calibri"/>
                <a:cs typeface="Calibri"/>
              </a:rPr>
              <a:t>de</a:t>
            </a:r>
            <a:r>
              <a:rPr lang="es-ES" sz="800" spc="-13" dirty="0">
                <a:latin typeface="Calibri"/>
                <a:cs typeface="Calibri"/>
              </a:rPr>
              <a:t> </a:t>
            </a:r>
            <a:r>
              <a:rPr lang="es-ES" sz="800" spc="-6" dirty="0">
                <a:latin typeface="Calibri"/>
                <a:cs typeface="Calibri"/>
              </a:rPr>
              <a:t>carácter fiscal.</a:t>
            </a:r>
            <a:endParaRPr lang="es-ES" sz="800" dirty="0">
              <a:latin typeface="Calibri"/>
              <a:cs typeface="Calibri"/>
            </a:endParaRPr>
          </a:p>
          <a:p>
            <a:pPr>
              <a:spcBef>
                <a:spcPts val="16"/>
              </a:spcBef>
            </a:pPr>
            <a:endParaRPr lang="es-ES" sz="600" dirty="0">
              <a:latin typeface="Calibri"/>
              <a:cs typeface="Calibri"/>
            </a:endParaRPr>
          </a:p>
          <a:p>
            <a:pPr marL="8145" marR="62306">
              <a:lnSpc>
                <a:spcPct val="117000"/>
              </a:lnSpc>
            </a:pPr>
            <a:r>
              <a:rPr lang="es-ES" sz="800" dirty="0">
                <a:latin typeface="Calibri"/>
                <a:cs typeface="Calibri"/>
              </a:rPr>
              <a:t>Dicha</a:t>
            </a:r>
            <a:r>
              <a:rPr lang="es-ES" sz="800" spc="-16" dirty="0">
                <a:latin typeface="Calibri"/>
                <a:cs typeface="Calibri"/>
              </a:rPr>
              <a:t> </a:t>
            </a:r>
            <a:r>
              <a:rPr lang="es-ES" sz="800" dirty="0">
                <a:latin typeface="Calibri"/>
                <a:cs typeface="Calibri"/>
              </a:rPr>
              <a:t>estimación</a:t>
            </a:r>
            <a:r>
              <a:rPr lang="es-ES" sz="800" spc="-16" dirty="0">
                <a:latin typeface="Calibri"/>
                <a:cs typeface="Calibri"/>
              </a:rPr>
              <a:t> </a:t>
            </a:r>
            <a:r>
              <a:rPr lang="es-ES" sz="800" dirty="0">
                <a:latin typeface="Calibri"/>
                <a:cs typeface="Calibri"/>
              </a:rPr>
              <a:t>por</a:t>
            </a:r>
            <a:r>
              <a:rPr lang="es-ES" sz="800" spc="-10" dirty="0">
                <a:latin typeface="Calibri"/>
                <a:cs typeface="Calibri"/>
              </a:rPr>
              <a:t> </a:t>
            </a:r>
            <a:r>
              <a:rPr lang="es-ES" sz="800" dirty="0">
                <a:latin typeface="Calibri"/>
                <a:cs typeface="Calibri"/>
              </a:rPr>
              <a:t>referencia</a:t>
            </a:r>
            <a:r>
              <a:rPr lang="es-ES" sz="800" spc="-6" dirty="0">
                <a:latin typeface="Calibri"/>
                <a:cs typeface="Calibri"/>
              </a:rPr>
              <a:t> </a:t>
            </a:r>
            <a:r>
              <a:rPr lang="es-ES" sz="800" dirty="0">
                <a:latin typeface="Calibri"/>
                <a:cs typeface="Calibri"/>
              </a:rPr>
              <a:t>podrá</a:t>
            </a:r>
            <a:r>
              <a:rPr lang="es-ES" sz="800" spc="-16" dirty="0">
                <a:latin typeface="Calibri"/>
                <a:cs typeface="Calibri"/>
              </a:rPr>
              <a:t> </a:t>
            </a:r>
            <a:r>
              <a:rPr lang="es-ES" sz="800" dirty="0">
                <a:latin typeface="Calibri"/>
                <a:cs typeface="Calibri"/>
              </a:rPr>
              <a:t>consistir</a:t>
            </a:r>
            <a:r>
              <a:rPr lang="es-ES" sz="800" spc="-6" dirty="0">
                <a:latin typeface="Calibri"/>
                <a:cs typeface="Calibri"/>
              </a:rPr>
              <a:t> </a:t>
            </a:r>
            <a:r>
              <a:rPr lang="es-ES" sz="800" dirty="0">
                <a:latin typeface="Calibri"/>
                <a:cs typeface="Calibri"/>
              </a:rPr>
              <a:t>en</a:t>
            </a:r>
            <a:r>
              <a:rPr lang="es-ES" sz="800" spc="-19" dirty="0">
                <a:latin typeface="Calibri"/>
                <a:cs typeface="Calibri"/>
              </a:rPr>
              <a:t> </a:t>
            </a:r>
            <a:r>
              <a:rPr lang="es-ES" sz="800" dirty="0">
                <a:latin typeface="Calibri"/>
                <a:cs typeface="Calibri"/>
              </a:rPr>
              <a:t>la</a:t>
            </a:r>
            <a:r>
              <a:rPr lang="es-ES" sz="800" spc="-13" dirty="0">
                <a:latin typeface="Calibri"/>
                <a:cs typeface="Calibri"/>
              </a:rPr>
              <a:t> </a:t>
            </a:r>
            <a:r>
              <a:rPr lang="es-ES" sz="800" dirty="0">
                <a:latin typeface="Calibri"/>
                <a:cs typeface="Calibri"/>
              </a:rPr>
              <a:t>aplicación</a:t>
            </a:r>
            <a:r>
              <a:rPr lang="es-ES" sz="800" spc="-10"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los</a:t>
            </a:r>
            <a:r>
              <a:rPr lang="es-ES" sz="800" spc="-13" dirty="0">
                <a:latin typeface="Calibri"/>
                <a:cs typeface="Calibri"/>
              </a:rPr>
              <a:t> </a:t>
            </a:r>
            <a:r>
              <a:rPr lang="es-ES" sz="800" spc="-6" dirty="0">
                <a:latin typeface="Calibri"/>
                <a:cs typeface="Calibri"/>
              </a:rPr>
              <a:t>coeficientes </a:t>
            </a:r>
            <a:r>
              <a:rPr lang="es-ES" sz="800" dirty="0">
                <a:latin typeface="Calibri"/>
                <a:cs typeface="Calibri"/>
              </a:rPr>
              <a:t>multiplicadores</a:t>
            </a:r>
            <a:r>
              <a:rPr lang="es-ES" sz="800" spc="-16" dirty="0">
                <a:latin typeface="Calibri"/>
                <a:cs typeface="Calibri"/>
              </a:rPr>
              <a:t> </a:t>
            </a:r>
            <a:r>
              <a:rPr lang="es-ES" sz="800" dirty="0">
                <a:latin typeface="Calibri"/>
                <a:cs typeface="Calibri"/>
              </a:rPr>
              <a:t>que</a:t>
            </a:r>
            <a:r>
              <a:rPr lang="es-ES" sz="800" spc="-16" dirty="0">
                <a:latin typeface="Calibri"/>
                <a:cs typeface="Calibri"/>
              </a:rPr>
              <a:t> </a:t>
            </a:r>
            <a:r>
              <a:rPr lang="es-ES" sz="800" dirty="0">
                <a:latin typeface="Calibri"/>
                <a:cs typeface="Calibri"/>
              </a:rPr>
              <a:t>se</a:t>
            </a:r>
            <a:r>
              <a:rPr lang="es-ES" sz="800" spc="-6" dirty="0">
                <a:latin typeface="Calibri"/>
                <a:cs typeface="Calibri"/>
              </a:rPr>
              <a:t> </a:t>
            </a:r>
            <a:r>
              <a:rPr lang="es-ES" sz="800" dirty="0">
                <a:latin typeface="Calibri"/>
                <a:cs typeface="Calibri"/>
              </a:rPr>
              <a:t>determinen</a:t>
            </a:r>
            <a:r>
              <a:rPr lang="es-ES" sz="800" spc="-16" dirty="0">
                <a:latin typeface="Calibri"/>
                <a:cs typeface="Calibri"/>
              </a:rPr>
              <a:t> </a:t>
            </a:r>
            <a:r>
              <a:rPr lang="es-ES" sz="800" dirty="0">
                <a:latin typeface="Calibri"/>
                <a:cs typeface="Calibri"/>
              </a:rPr>
              <a:t>y</a:t>
            </a:r>
            <a:r>
              <a:rPr lang="es-ES" sz="800" spc="-10" dirty="0">
                <a:latin typeface="Calibri"/>
                <a:cs typeface="Calibri"/>
              </a:rPr>
              <a:t> </a:t>
            </a:r>
            <a:r>
              <a:rPr lang="es-ES" sz="800" dirty="0">
                <a:latin typeface="Calibri"/>
                <a:cs typeface="Calibri"/>
              </a:rPr>
              <a:t>publiquen</a:t>
            </a:r>
            <a:r>
              <a:rPr lang="es-ES" sz="800" spc="-10" dirty="0">
                <a:latin typeface="Calibri"/>
                <a:cs typeface="Calibri"/>
              </a:rPr>
              <a:t> </a:t>
            </a:r>
            <a:r>
              <a:rPr lang="es-ES" sz="800" dirty="0">
                <a:latin typeface="Calibri"/>
                <a:cs typeface="Calibri"/>
              </a:rPr>
              <a:t>por</a:t>
            </a:r>
            <a:r>
              <a:rPr lang="es-ES" sz="800" spc="-19" dirty="0">
                <a:latin typeface="Calibri"/>
                <a:cs typeface="Calibri"/>
              </a:rPr>
              <a:t> </a:t>
            </a:r>
            <a:r>
              <a:rPr lang="es-ES" sz="800" dirty="0">
                <a:latin typeface="Calibri"/>
                <a:cs typeface="Calibri"/>
              </a:rPr>
              <a:t>la</a:t>
            </a:r>
            <a:r>
              <a:rPr lang="es-ES" sz="800" spc="-19" dirty="0">
                <a:latin typeface="Calibri"/>
                <a:cs typeface="Calibri"/>
              </a:rPr>
              <a:t> </a:t>
            </a:r>
            <a:r>
              <a:rPr lang="es-ES" sz="800" dirty="0">
                <a:latin typeface="Calibri"/>
                <a:cs typeface="Calibri"/>
              </a:rPr>
              <a:t>Administración</a:t>
            </a:r>
            <a:r>
              <a:rPr lang="es-ES" sz="800" spc="-13" dirty="0">
                <a:latin typeface="Calibri"/>
                <a:cs typeface="Calibri"/>
              </a:rPr>
              <a:t> </a:t>
            </a:r>
            <a:r>
              <a:rPr lang="es-ES" sz="800" dirty="0">
                <a:latin typeface="Calibri"/>
                <a:cs typeface="Calibri"/>
              </a:rPr>
              <a:t>tributaria</a:t>
            </a:r>
            <a:r>
              <a:rPr lang="es-ES" sz="800" spc="-13" dirty="0">
                <a:latin typeface="Calibri"/>
                <a:cs typeface="Calibri"/>
              </a:rPr>
              <a:t> </a:t>
            </a:r>
            <a:r>
              <a:rPr lang="es-ES" sz="800" spc="-6" dirty="0">
                <a:latin typeface="Calibri"/>
                <a:cs typeface="Calibri"/>
              </a:rPr>
              <a:t>competente, </a:t>
            </a:r>
            <a:r>
              <a:rPr lang="es-ES" sz="800" dirty="0">
                <a:latin typeface="Calibri"/>
                <a:cs typeface="Calibri"/>
              </a:rPr>
              <a:t>en</a:t>
            </a:r>
            <a:r>
              <a:rPr lang="es-ES" sz="800" spc="-19" dirty="0">
                <a:latin typeface="Calibri"/>
                <a:cs typeface="Calibri"/>
              </a:rPr>
              <a:t> </a:t>
            </a:r>
            <a:r>
              <a:rPr lang="es-ES" sz="800" dirty="0">
                <a:latin typeface="Calibri"/>
                <a:cs typeface="Calibri"/>
              </a:rPr>
              <a:t>los</a:t>
            </a:r>
            <a:r>
              <a:rPr lang="es-ES" sz="800" spc="-19" dirty="0">
                <a:latin typeface="Calibri"/>
                <a:cs typeface="Calibri"/>
              </a:rPr>
              <a:t> </a:t>
            </a:r>
            <a:r>
              <a:rPr lang="es-ES" sz="800" dirty="0">
                <a:latin typeface="Calibri"/>
                <a:cs typeface="Calibri"/>
              </a:rPr>
              <a:t>términos</a:t>
            </a:r>
            <a:r>
              <a:rPr lang="es-ES" sz="800" spc="-10" dirty="0">
                <a:latin typeface="Calibri"/>
                <a:cs typeface="Calibri"/>
              </a:rPr>
              <a:t> </a:t>
            </a:r>
            <a:r>
              <a:rPr lang="es-ES" sz="800" dirty="0">
                <a:latin typeface="Calibri"/>
                <a:cs typeface="Calibri"/>
              </a:rPr>
              <a:t>que</a:t>
            </a:r>
            <a:r>
              <a:rPr lang="es-ES" sz="800" spc="-10" dirty="0">
                <a:latin typeface="Calibri"/>
                <a:cs typeface="Calibri"/>
              </a:rPr>
              <a:t> </a:t>
            </a:r>
            <a:r>
              <a:rPr lang="es-ES" sz="800" dirty="0">
                <a:latin typeface="Calibri"/>
                <a:cs typeface="Calibri"/>
              </a:rPr>
              <a:t>se</a:t>
            </a:r>
            <a:r>
              <a:rPr lang="es-ES" sz="800" spc="-6" dirty="0">
                <a:latin typeface="Calibri"/>
                <a:cs typeface="Calibri"/>
              </a:rPr>
              <a:t> </a:t>
            </a:r>
            <a:r>
              <a:rPr lang="es-ES" sz="800" dirty="0">
                <a:latin typeface="Calibri"/>
                <a:cs typeface="Calibri"/>
              </a:rPr>
              <a:t>establezcan</a:t>
            </a:r>
            <a:r>
              <a:rPr lang="es-ES" sz="800" spc="-13" dirty="0">
                <a:latin typeface="Calibri"/>
                <a:cs typeface="Calibri"/>
              </a:rPr>
              <a:t> </a:t>
            </a:r>
            <a:r>
              <a:rPr lang="es-ES" sz="800" dirty="0">
                <a:latin typeface="Calibri"/>
                <a:cs typeface="Calibri"/>
              </a:rPr>
              <a:t>reglamentariamente,</a:t>
            </a:r>
            <a:r>
              <a:rPr lang="es-ES" sz="800" spc="-13" dirty="0">
                <a:latin typeface="Calibri"/>
                <a:cs typeface="Calibri"/>
              </a:rPr>
              <a:t> </a:t>
            </a:r>
            <a:r>
              <a:rPr lang="es-ES" sz="800" dirty="0">
                <a:latin typeface="Calibri"/>
                <a:cs typeface="Calibri"/>
              </a:rPr>
              <a:t>a</a:t>
            </a:r>
            <a:r>
              <a:rPr lang="es-ES" sz="800" spc="-10" dirty="0">
                <a:latin typeface="Calibri"/>
                <a:cs typeface="Calibri"/>
              </a:rPr>
              <a:t> </a:t>
            </a:r>
            <a:r>
              <a:rPr lang="es-ES" sz="800" dirty="0">
                <a:latin typeface="Calibri"/>
                <a:cs typeface="Calibri"/>
              </a:rPr>
              <a:t>los</a:t>
            </a:r>
            <a:r>
              <a:rPr lang="es-ES" sz="800" spc="-16" dirty="0">
                <a:latin typeface="Calibri"/>
                <a:cs typeface="Calibri"/>
              </a:rPr>
              <a:t> </a:t>
            </a:r>
            <a:r>
              <a:rPr lang="es-ES" sz="800" dirty="0">
                <a:latin typeface="Calibri"/>
                <a:cs typeface="Calibri"/>
              </a:rPr>
              <a:t>valores</a:t>
            </a:r>
            <a:r>
              <a:rPr lang="es-ES" sz="800" spc="-19" dirty="0">
                <a:latin typeface="Calibri"/>
                <a:cs typeface="Calibri"/>
              </a:rPr>
              <a:t> </a:t>
            </a:r>
            <a:r>
              <a:rPr lang="es-ES" sz="800" dirty="0">
                <a:latin typeface="Calibri"/>
                <a:cs typeface="Calibri"/>
              </a:rPr>
              <a:t>que</a:t>
            </a:r>
            <a:r>
              <a:rPr lang="es-ES" sz="800" spc="-6" dirty="0">
                <a:latin typeface="Calibri"/>
                <a:cs typeface="Calibri"/>
              </a:rPr>
              <a:t> </a:t>
            </a:r>
            <a:r>
              <a:rPr lang="es-ES" sz="800" dirty="0">
                <a:latin typeface="Calibri"/>
                <a:cs typeface="Calibri"/>
              </a:rPr>
              <a:t>figuren</a:t>
            </a:r>
            <a:r>
              <a:rPr lang="es-ES" sz="800" spc="-13" dirty="0">
                <a:latin typeface="Calibri"/>
                <a:cs typeface="Calibri"/>
              </a:rPr>
              <a:t> </a:t>
            </a:r>
            <a:r>
              <a:rPr lang="es-ES" sz="800" dirty="0">
                <a:latin typeface="Calibri"/>
                <a:cs typeface="Calibri"/>
              </a:rPr>
              <a:t>en</a:t>
            </a:r>
            <a:r>
              <a:rPr lang="es-ES" sz="800" spc="-13" dirty="0">
                <a:latin typeface="Calibri"/>
                <a:cs typeface="Calibri"/>
              </a:rPr>
              <a:t> </a:t>
            </a:r>
            <a:r>
              <a:rPr lang="es-ES" sz="800" spc="-16" dirty="0">
                <a:latin typeface="Calibri"/>
                <a:cs typeface="Calibri"/>
              </a:rPr>
              <a:t>el </a:t>
            </a:r>
            <a:r>
              <a:rPr lang="es-ES" sz="800" dirty="0">
                <a:latin typeface="Calibri"/>
                <a:cs typeface="Calibri"/>
              </a:rPr>
              <a:t>registro</a:t>
            </a:r>
            <a:r>
              <a:rPr lang="es-ES" sz="800" spc="-13" dirty="0">
                <a:latin typeface="Calibri"/>
                <a:cs typeface="Calibri"/>
              </a:rPr>
              <a:t> </a:t>
            </a:r>
            <a:r>
              <a:rPr lang="es-ES" sz="800" dirty="0">
                <a:latin typeface="Calibri"/>
                <a:cs typeface="Calibri"/>
              </a:rPr>
              <a:t>oficial</a:t>
            </a:r>
            <a:r>
              <a:rPr lang="es-ES" sz="800" spc="-13"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carácter</a:t>
            </a:r>
            <a:r>
              <a:rPr lang="es-ES" sz="800" spc="-10" dirty="0">
                <a:latin typeface="Calibri"/>
                <a:cs typeface="Calibri"/>
              </a:rPr>
              <a:t> </a:t>
            </a:r>
            <a:r>
              <a:rPr lang="es-ES" sz="800" dirty="0">
                <a:latin typeface="Calibri"/>
                <a:cs typeface="Calibri"/>
              </a:rPr>
              <a:t>fiscal</a:t>
            </a:r>
            <a:r>
              <a:rPr lang="es-ES" sz="800" spc="-13" dirty="0">
                <a:latin typeface="Calibri"/>
                <a:cs typeface="Calibri"/>
              </a:rPr>
              <a:t> </a:t>
            </a:r>
            <a:r>
              <a:rPr lang="es-ES" sz="800" dirty="0">
                <a:latin typeface="Calibri"/>
                <a:cs typeface="Calibri"/>
              </a:rPr>
              <a:t>que</a:t>
            </a:r>
            <a:r>
              <a:rPr lang="es-ES" sz="800" spc="-6" dirty="0">
                <a:latin typeface="Calibri"/>
                <a:cs typeface="Calibri"/>
              </a:rPr>
              <a:t> </a:t>
            </a:r>
            <a:r>
              <a:rPr lang="es-ES" sz="800" dirty="0">
                <a:latin typeface="Calibri"/>
                <a:cs typeface="Calibri"/>
              </a:rPr>
              <a:t>se</a:t>
            </a:r>
            <a:r>
              <a:rPr lang="es-ES" sz="800" spc="-6" dirty="0">
                <a:latin typeface="Calibri"/>
                <a:cs typeface="Calibri"/>
              </a:rPr>
              <a:t> </a:t>
            </a:r>
            <a:r>
              <a:rPr lang="es-ES" sz="800" dirty="0">
                <a:latin typeface="Calibri"/>
                <a:cs typeface="Calibri"/>
              </a:rPr>
              <a:t>tome</a:t>
            </a:r>
            <a:r>
              <a:rPr lang="es-ES" sz="800" spc="-6" dirty="0">
                <a:latin typeface="Calibri"/>
                <a:cs typeface="Calibri"/>
              </a:rPr>
              <a:t> </a:t>
            </a:r>
            <a:r>
              <a:rPr lang="es-ES" sz="800" dirty="0">
                <a:latin typeface="Calibri"/>
                <a:cs typeface="Calibri"/>
              </a:rPr>
              <a:t>como</a:t>
            </a:r>
            <a:r>
              <a:rPr lang="es-ES" sz="800" spc="-6" dirty="0">
                <a:latin typeface="Calibri"/>
                <a:cs typeface="Calibri"/>
              </a:rPr>
              <a:t> </a:t>
            </a:r>
            <a:r>
              <a:rPr lang="es-ES" sz="800" dirty="0">
                <a:latin typeface="Calibri"/>
                <a:cs typeface="Calibri"/>
              </a:rPr>
              <a:t>referencia</a:t>
            </a:r>
            <a:r>
              <a:rPr lang="es-ES" sz="800" spc="-10" dirty="0">
                <a:latin typeface="Calibri"/>
                <a:cs typeface="Calibri"/>
              </a:rPr>
              <a:t> </a:t>
            </a:r>
            <a:r>
              <a:rPr lang="es-ES" sz="800" dirty="0">
                <a:latin typeface="Calibri"/>
                <a:cs typeface="Calibri"/>
              </a:rPr>
              <a:t>a</a:t>
            </a:r>
            <a:r>
              <a:rPr lang="es-ES" sz="800" spc="-19" dirty="0">
                <a:latin typeface="Calibri"/>
                <a:cs typeface="Calibri"/>
              </a:rPr>
              <a:t> </a:t>
            </a:r>
            <a:r>
              <a:rPr lang="es-ES" sz="800" dirty="0">
                <a:latin typeface="Calibri"/>
                <a:cs typeface="Calibri"/>
              </a:rPr>
              <a:t>efectos</a:t>
            </a:r>
            <a:r>
              <a:rPr lang="es-ES" sz="800" spc="-10" dirty="0">
                <a:latin typeface="Calibri"/>
                <a:cs typeface="Calibri"/>
              </a:rPr>
              <a:t> </a:t>
            </a:r>
            <a:r>
              <a:rPr lang="es-ES" sz="800" dirty="0">
                <a:latin typeface="Calibri"/>
                <a:cs typeface="Calibri"/>
              </a:rPr>
              <a:t>de</a:t>
            </a:r>
            <a:r>
              <a:rPr lang="es-ES" sz="800" spc="-10" dirty="0">
                <a:latin typeface="Calibri"/>
                <a:cs typeface="Calibri"/>
              </a:rPr>
              <a:t> </a:t>
            </a:r>
            <a:r>
              <a:rPr lang="es-ES" sz="800" dirty="0">
                <a:latin typeface="Calibri"/>
                <a:cs typeface="Calibri"/>
              </a:rPr>
              <a:t>la</a:t>
            </a:r>
            <a:r>
              <a:rPr lang="es-ES" sz="800" spc="-10" dirty="0">
                <a:latin typeface="Calibri"/>
                <a:cs typeface="Calibri"/>
              </a:rPr>
              <a:t> </a:t>
            </a:r>
            <a:r>
              <a:rPr lang="es-ES" sz="800" dirty="0">
                <a:latin typeface="Calibri"/>
                <a:cs typeface="Calibri"/>
              </a:rPr>
              <a:t>valoración</a:t>
            </a:r>
            <a:r>
              <a:rPr lang="es-ES" sz="800" spc="-6" dirty="0">
                <a:latin typeface="Calibri"/>
                <a:cs typeface="Calibri"/>
              </a:rPr>
              <a:t> </a:t>
            </a:r>
            <a:r>
              <a:rPr lang="es-ES" sz="800" spc="-16" dirty="0">
                <a:latin typeface="Calibri"/>
                <a:cs typeface="Calibri"/>
              </a:rPr>
              <a:t>de </a:t>
            </a:r>
            <a:r>
              <a:rPr lang="es-ES" sz="800" dirty="0">
                <a:latin typeface="Calibri"/>
                <a:cs typeface="Calibri"/>
              </a:rPr>
              <a:t>cada</a:t>
            </a:r>
            <a:r>
              <a:rPr lang="es-ES" sz="800" spc="-13" dirty="0">
                <a:latin typeface="Calibri"/>
                <a:cs typeface="Calibri"/>
              </a:rPr>
              <a:t> </a:t>
            </a:r>
            <a:r>
              <a:rPr lang="es-ES" sz="800" dirty="0">
                <a:latin typeface="Calibri"/>
                <a:cs typeface="Calibri"/>
              </a:rPr>
              <a:t>tipo</a:t>
            </a:r>
            <a:r>
              <a:rPr lang="es-ES" sz="800" spc="-16" dirty="0">
                <a:latin typeface="Calibri"/>
                <a:cs typeface="Calibri"/>
              </a:rPr>
              <a:t> </a:t>
            </a:r>
            <a:r>
              <a:rPr lang="es-ES" sz="800" dirty="0">
                <a:latin typeface="Calibri"/>
                <a:cs typeface="Calibri"/>
              </a:rPr>
              <a:t>de</a:t>
            </a:r>
            <a:r>
              <a:rPr lang="es-ES" sz="800" spc="-10" dirty="0">
                <a:latin typeface="Calibri"/>
                <a:cs typeface="Calibri"/>
              </a:rPr>
              <a:t> </a:t>
            </a:r>
            <a:r>
              <a:rPr lang="es-ES" sz="800" dirty="0">
                <a:latin typeface="Calibri"/>
                <a:cs typeface="Calibri"/>
              </a:rPr>
              <a:t>bienes.</a:t>
            </a:r>
            <a:r>
              <a:rPr lang="es-ES" sz="800" spc="-13" dirty="0">
                <a:latin typeface="Calibri"/>
                <a:cs typeface="Calibri"/>
              </a:rPr>
              <a:t> </a:t>
            </a:r>
            <a:r>
              <a:rPr lang="es-ES" sz="800" dirty="0">
                <a:latin typeface="Calibri"/>
                <a:cs typeface="Calibri"/>
              </a:rPr>
              <a:t>Tratándose</a:t>
            </a:r>
            <a:r>
              <a:rPr lang="es-ES" sz="800" spc="-6"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bienes</a:t>
            </a:r>
            <a:r>
              <a:rPr lang="es-ES" sz="800" spc="-16" dirty="0">
                <a:latin typeface="Calibri"/>
                <a:cs typeface="Calibri"/>
              </a:rPr>
              <a:t> </a:t>
            </a:r>
            <a:r>
              <a:rPr lang="es-ES" sz="800" dirty="0">
                <a:latin typeface="Calibri"/>
                <a:cs typeface="Calibri"/>
              </a:rPr>
              <a:t>inmuebles,</a:t>
            </a:r>
            <a:r>
              <a:rPr lang="es-ES" sz="800" spc="-16" dirty="0">
                <a:latin typeface="Calibri"/>
                <a:cs typeface="Calibri"/>
              </a:rPr>
              <a:t> </a:t>
            </a:r>
            <a:r>
              <a:rPr lang="es-ES" sz="800" dirty="0">
                <a:latin typeface="Calibri"/>
                <a:cs typeface="Calibri"/>
              </a:rPr>
              <a:t>el</a:t>
            </a:r>
            <a:r>
              <a:rPr lang="es-ES" sz="800" spc="-10" dirty="0">
                <a:latin typeface="Calibri"/>
                <a:cs typeface="Calibri"/>
              </a:rPr>
              <a:t> </a:t>
            </a:r>
            <a:r>
              <a:rPr lang="es-ES" sz="800" dirty="0">
                <a:latin typeface="Calibri"/>
                <a:cs typeface="Calibri"/>
              </a:rPr>
              <a:t>registro</a:t>
            </a:r>
            <a:r>
              <a:rPr lang="es-ES" sz="800" spc="-13" dirty="0">
                <a:latin typeface="Calibri"/>
                <a:cs typeface="Calibri"/>
              </a:rPr>
              <a:t> </a:t>
            </a:r>
            <a:r>
              <a:rPr lang="es-ES" sz="800" dirty="0">
                <a:latin typeface="Calibri"/>
                <a:cs typeface="Calibri"/>
              </a:rPr>
              <a:t>oficial</a:t>
            </a:r>
            <a:r>
              <a:rPr lang="es-ES" sz="800" spc="-13"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carácter</a:t>
            </a:r>
            <a:r>
              <a:rPr lang="es-ES" sz="800" spc="-10" dirty="0">
                <a:latin typeface="Calibri"/>
                <a:cs typeface="Calibri"/>
              </a:rPr>
              <a:t> </a:t>
            </a:r>
            <a:r>
              <a:rPr lang="es-ES" sz="800" dirty="0">
                <a:latin typeface="Calibri"/>
                <a:cs typeface="Calibri"/>
              </a:rPr>
              <a:t>fiscal</a:t>
            </a:r>
            <a:r>
              <a:rPr lang="es-ES" sz="800" spc="-13" dirty="0">
                <a:latin typeface="Calibri"/>
                <a:cs typeface="Calibri"/>
              </a:rPr>
              <a:t> </a:t>
            </a:r>
            <a:r>
              <a:rPr lang="es-ES" sz="800" spc="-16" dirty="0">
                <a:latin typeface="Calibri"/>
                <a:cs typeface="Calibri"/>
              </a:rPr>
              <a:t>que </a:t>
            </a:r>
            <a:r>
              <a:rPr lang="es-ES" sz="800" dirty="0">
                <a:latin typeface="Calibri"/>
                <a:cs typeface="Calibri"/>
              </a:rPr>
              <a:t>se</a:t>
            </a:r>
            <a:r>
              <a:rPr lang="es-ES" sz="800" spc="-16" dirty="0">
                <a:latin typeface="Calibri"/>
                <a:cs typeface="Calibri"/>
              </a:rPr>
              <a:t> </a:t>
            </a:r>
            <a:r>
              <a:rPr lang="es-ES" sz="800" dirty="0">
                <a:latin typeface="Calibri"/>
                <a:cs typeface="Calibri"/>
              </a:rPr>
              <a:t>tomará</a:t>
            </a:r>
            <a:r>
              <a:rPr lang="es-ES" sz="800" spc="-13" dirty="0">
                <a:latin typeface="Calibri"/>
                <a:cs typeface="Calibri"/>
              </a:rPr>
              <a:t> </a:t>
            </a:r>
            <a:r>
              <a:rPr lang="es-ES" sz="800" dirty="0">
                <a:latin typeface="Calibri"/>
                <a:cs typeface="Calibri"/>
              </a:rPr>
              <a:t>como</a:t>
            </a:r>
            <a:r>
              <a:rPr lang="es-ES" sz="800" spc="-19" dirty="0">
                <a:latin typeface="Calibri"/>
                <a:cs typeface="Calibri"/>
              </a:rPr>
              <a:t> </a:t>
            </a:r>
            <a:r>
              <a:rPr lang="es-ES" sz="800" dirty="0">
                <a:latin typeface="Calibri"/>
                <a:cs typeface="Calibri"/>
              </a:rPr>
              <a:t>referencia</a:t>
            </a:r>
            <a:r>
              <a:rPr lang="es-ES" sz="800" spc="-22" dirty="0">
                <a:latin typeface="Calibri"/>
                <a:cs typeface="Calibri"/>
              </a:rPr>
              <a:t> </a:t>
            </a:r>
            <a:r>
              <a:rPr lang="es-ES" sz="800" dirty="0">
                <a:latin typeface="Calibri"/>
                <a:cs typeface="Calibri"/>
              </a:rPr>
              <a:t>a</a:t>
            </a:r>
            <a:r>
              <a:rPr lang="es-ES" sz="800" spc="-13" dirty="0">
                <a:latin typeface="Calibri"/>
                <a:cs typeface="Calibri"/>
              </a:rPr>
              <a:t> </a:t>
            </a:r>
            <a:r>
              <a:rPr lang="es-ES" sz="800" dirty="0">
                <a:latin typeface="Calibri"/>
                <a:cs typeface="Calibri"/>
              </a:rPr>
              <a:t>efectos</a:t>
            </a:r>
            <a:r>
              <a:rPr lang="es-ES" sz="800" spc="-10" dirty="0">
                <a:latin typeface="Calibri"/>
                <a:cs typeface="Calibri"/>
              </a:rPr>
              <a:t> </a:t>
            </a:r>
            <a:r>
              <a:rPr lang="es-ES" sz="800" dirty="0">
                <a:latin typeface="Calibri"/>
                <a:cs typeface="Calibri"/>
              </a:rPr>
              <a:t>de</a:t>
            </a:r>
            <a:r>
              <a:rPr lang="es-ES" sz="800" spc="-22" dirty="0">
                <a:latin typeface="Calibri"/>
                <a:cs typeface="Calibri"/>
              </a:rPr>
              <a:t> </a:t>
            </a:r>
            <a:r>
              <a:rPr lang="es-ES" sz="800" dirty="0">
                <a:latin typeface="Calibri"/>
                <a:cs typeface="Calibri"/>
              </a:rPr>
              <a:t>determinar</a:t>
            </a:r>
            <a:r>
              <a:rPr lang="es-ES" sz="800" spc="-13" dirty="0">
                <a:latin typeface="Calibri"/>
                <a:cs typeface="Calibri"/>
              </a:rPr>
              <a:t> </a:t>
            </a:r>
            <a:r>
              <a:rPr lang="es-ES" sz="800" dirty="0">
                <a:latin typeface="Calibri"/>
                <a:cs typeface="Calibri"/>
              </a:rPr>
              <a:t>los</a:t>
            </a:r>
            <a:r>
              <a:rPr lang="es-ES" sz="800" spc="-13" dirty="0">
                <a:latin typeface="Calibri"/>
                <a:cs typeface="Calibri"/>
              </a:rPr>
              <a:t> </a:t>
            </a:r>
            <a:r>
              <a:rPr lang="es-ES" sz="800" dirty="0">
                <a:latin typeface="Calibri"/>
                <a:cs typeface="Calibri"/>
              </a:rPr>
              <a:t>coeficientes</a:t>
            </a:r>
            <a:r>
              <a:rPr lang="es-ES" sz="800" spc="-16" dirty="0">
                <a:latin typeface="Calibri"/>
                <a:cs typeface="Calibri"/>
              </a:rPr>
              <a:t> </a:t>
            </a:r>
            <a:r>
              <a:rPr lang="es-ES" sz="800" dirty="0">
                <a:latin typeface="Calibri"/>
                <a:cs typeface="Calibri"/>
              </a:rPr>
              <a:t>multiplicadores</a:t>
            </a:r>
            <a:r>
              <a:rPr lang="es-ES" sz="800" spc="-10" dirty="0">
                <a:latin typeface="Calibri"/>
                <a:cs typeface="Calibri"/>
              </a:rPr>
              <a:t> </a:t>
            </a:r>
            <a:r>
              <a:rPr lang="es-ES" sz="800" dirty="0">
                <a:latin typeface="Calibri"/>
                <a:cs typeface="Calibri"/>
              </a:rPr>
              <a:t>para</a:t>
            </a:r>
            <a:r>
              <a:rPr lang="es-ES" sz="800" spc="-10" dirty="0">
                <a:latin typeface="Calibri"/>
                <a:cs typeface="Calibri"/>
              </a:rPr>
              <a:t> </a:t>
            </a:r>
            <a:r>
              <a:rPr lang="es-ES" sz="800" spc="-16" dirty="0">
                <a:latin typeface="Calibri"/>
                <a:cs typeface="Calibri"/>
              </a:rPr>
              <a:t>la </a:t>
            </a:r>
            <a:r>
              <a:rPr lang="es-ES" sz="800" dirty="0">
                <a:latin typeface="Calibri"/>
                <a:cs typeface="Calibri"/>
              </a:rPr>
              <a:t>valoración</a:t>
            </a:r>
            <a:r>
              <a:rPr lang="es-ES" sz="800" spc="-16"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dichos</a:t>
            </a:r>
            <a:r>
              <a:rPr lang="es-ES" sz="800" spc="-10" dirty="0">
                <a:latin typeface="Calibri"/>
                <a:cs typeface="Calibri"/>
              </a:rPr>
              <a:t> </a:t>
            </a:r>
            <a:r>
              <a:rPr lang="es-ES" sz="800" dirty="0">
                <a:latin typeface="Calibri"/>
                <a:cs typeface="Calibri"/>
              </a:rPr>
              <a:t>bienes</a:t>
            </a:r>
            <a:r>
              <a:rPr lang="es-ES" sz="800" spc="-10" dirty="0">
                <a:latin typeface="Calibri"/>
                <a:cs typeface="Calibri"/>
              </a:rPr>
              <a:t> </a:t>
            </a:r>
            <a:r>
              <a:rPr lang="es-ES" sz="800" dirty="0">
                <a:latin typeface="Calibri"/>
                <a:cs typeface="Calibri"/>
              </a:rPr>
              <a:t>será</a:t>
            </a:r>
            <a:r>
              <a:rPr lang="es-ES" sz="800" spc="-16" dirty="0">
                <a:latin typeface="Calibri"/>
                <a:cs typeface="Calibri"/>
              </a:rPr>
              <a:t> </a:t>
            </a:r>
            <a:r>
              <a:rPr lang="es-ES" sz="800" dirty="0">
                <a:latin typeface="Calibri"/>
                <a:cs typeface="Calibri"/>
              </a:rPr>
              <a:t>el</a:t>
            </a:r>
            <a:r>
              <a:rPr lang="es-ES" sz="800" spc="-10" dirty="0">
                <a:latin typeface="Calibri"/>
                <a:cs typeface="Calibri"/>
              </a:rPr>
              <a:t> </a:t>
            </a:r>
            <a:r>
              <a:rPr lang="es-ES" sz="800" dirty="0">
                <a:latin typeface="Calibri"/>
                <a:cs typeface="Calibri"/>
              </a:rPr>
              <a:t>Catastro</a:t>
            </a:r>
            <a:r>
              <a:rPr lang="es-ES" sz="800" spc="-6" dirty="0">
                <a:latin typeface="Calibri"/>
                <a:cs typeface="Calibri"/>
              </a:rPr>
              <a:t> Inmobiliario.</a:t>
            </a:r>
            <a:endParaRPr lang="es-ES" sz="800" dirty="0">
              <a:latin typeface="Calibri"/>
              <a:cs typeface="Calibri"/>
            </a:endParaRPr>
          </a:p>
          <a:p>
            <a:pPr marL="94069" indent="-86332">
              <a:spcBef>
                <a:spcPts val="67"/>
              </a:spcBef>
              <a:buAutoNum type="alphaLcParenR" startAt="3"/>
              <a:tabLst>
                <a:tab pos="94476" algn="l"/>
              </a:tabLst>
            </a:pPr>
            <a:r>
              <a:rPr lang="es-ES" sz="800" dirty="0">
                <a:latin typeface="Calibri"/>
                <a:cs typeface="Calibri"/>
              </a:rPr>
              <a:t>Precios</a:t>
            </a:r>
            <a:r>
              <a:rPr lang="es-ES" sz="800" spc="-13" dirty="0">
                <a:latin typeface="Calibri"/>
                <a:cs typeface="Calibri"/>
              </a:rPr>
              <a:t> </a:t>
            </a:r>
            <a:r>
              <a:rPr lang="es-ES" sz="800" dirty="0">
                <a:latin typeface="Calibri"/>
                <a:cs typeface="Calibri"/>
              </a:rPr>
              <a:t>medios</a:t>
            </a:r>
            <a:r>
              <a:rPr lang="es-ES" sz="800" spc="-6" dirty="0">
                <a:latin typeface="Calibri"/>
                <a:cs typeface="Calibri"/>
              </a:rPr>
              <a:t> </a:t>
            </a:r>
            <a:r>
              <a:rPr lang="es-ES" sz="800" dirty="0">
                <a:latin typeface="Calibri"/>
                <a:cs typeface="Calibri"/>
              </a:rPr>
              <a:t>en</a:t>
            </a:r>
            <a:r>
              <a:rPr lang="es-ES" sz="800" spc="-19" dirty="0">
                <a:latin typeface="Calibri"/>
                <a:cs typeface="Calibri"/>
              </a:rPr>
              <a:t> </a:t>
            </a:r>
            <a:r>
              <a:rPr lang="es-ES" sz="800" dirty="0">
                <a:latin typeface="Calibri"/>
                <a:cs typeface="Calibri"/>
              </a:rPr>
              <a:t>el</a:t>
            </a:r>
            <a:r>
              <a:rPr lang="es-ES" sz="800" spc="-10" dirty="0">
                <a:latin typeface="Calibri"/>
                <a:cs typeface="Calibri"/>
              </a:rPr>
              <a:t> </a:t>
            </a:r>
            <a:r>
              <a:rPr lang="es-ES" sz="800" spc="-6" dirty="0">
                <a:latin typeface="Calibri"/>
                <a:cs typeface="Calibri"/>
              </a:rPr>
              <a:t>mercado.</a:t>
            </a:r>
            <a:endParaRPr lang="es-ES" sz="800" dirty="0">
              <a:latin typeface="Calibri"/>
              <a:cs typeface="Calibri"/>
            </a:endParaRPr>
          </a:p>
          <a:p>
            <a:pPr>
              <a:lnSpc>
                <a:spcPct val="100000"/>
              </a:lnSpc>
              <a:buFont typeface="Calibri"/>
              <a:buAutoNum type="alphaLcParenR" startAt="3"/>
            </a:pPr>
            <a:endParaRPr lang="es-ES" sz="700" dirty="0">
              <a:latin typeface="Calibri"/>
              <a:cs typeface="Calibri"/>
            </a:endParaRPr>
          </a:p>
          <a:p>
            <a:pPr marL="102621" indent="-94884">
              <a:buAutoNum type="alphaLcParenR" startAt="3"/>
              <a:tabLst>
                <a:tab pos="103028" algn="l"/>
              </a:tabLst>
            </a:pPr>
            <a:r>
              <a:rPr lang="es-ES" sz="800" dirty="0">
                <a:latin typeface="Calibri"/>
                <a:cs typeface="Calibri"/>
              </a:rPr>
              <a:t>Cotizaciones</a:t>
            </a:r>
            <a:r>
              <a:rPr lang="es-ES" sz="800" spc="-19" dirty="0">
                <a:latin typeface="Calibri"/>
                <a:cs typeface="Calibri"/>
              </a:rPr>
              <a:t> </a:t>
            </a:r>
            <a:r>
              <a:rPr lang="es-ES" sz="800" dirty="0">
                <a:latin typeface="Calibri"/>
                <a:cs typeface="Calibri"/>
              </a:rPr>
              <a:t>en</a:t>
            </a:r>
            <a:r>
              <a:rPr lang="es-ES" sz="800" spc="-19" dirty="0">
                <a:latin typeface="Calibri"/>
                <a:cs typeface="Calibri"/>
              </a:rPr>
              <a:t> </a:t>
            </a:r>
            <a:r>
              <a:rPr lang="es-ES" sz="800" dirty="0">
                <a:latin typeface="Calibri"/>
                <a:cs typeface="Calibri"/>
              </a:rPr>
              <a:t>mercados</a:t>
            </a:r>
            <a:r>
              <a:rPr lang="es-ES" sz="800" spc="-13" dirty="0">
                <a:latin typeface="Calibri"/>
                <a:cs typeface="Calibri"/>
              </a:rPr>
              <a:t> </a:t>
            </a:r>
            <a:r>
              <a:rPr lang="es-ES" sz="800" dirty="0">
                <a:latin typeface="Calibri"/>
                <a:cs typeface="Calibri"/>
              </a:rPr>
              <a:t>nacionales</a:t>
            </a:r>
            <a:r>
              <a:rPr lang="es-ES" sz="800" spc="-19" dirty="0">
                <a:latin typeface="Calibri"/>
                <a:cs typeface="Calibri"/>
              </a:rPr>
              <a:t> </a:t>
            </a:r>
            <a:r>
              <a:rPr lang="es-ES" sz="800" dirty="0">
                <a:latin typeface="Calibri"/>
                <a:cs typeface="Calibri"/>
              </a:rPr>
              <a:t>y</a:t>
            </a:r>
            <a:r>
              <a:rPr lang="es-ES" sz="800" spc="-13" dirty="0">
                <a:latin typeface="Calibri"/>
                <a:cs typeface="Calibri"/>
              </a:rPr>
              <a:t> </a:t>
            </a:r>
            <a:r>
              <a:rPr lang="es-ES" sz="800" spc="-6" dirty="0">
                <a:latin typeface="Calibri"/>
                <a:cs typeface="Calibri"/>
              </a:rPr>
              <a:t>extranjeros.</a:t>
            </a:r>
            <a:endParaRPr lang="es-ES" sz="800" dirty="0">
              <a:latin typeface="Calibri"/>
              <a:cs typeface="Calibri"/>
            </a:endParaRPr>
          </a:p>
          <a:p>
            <a:pPr>
              <a:spcBef>
                <a:spcPts val="3"/>
              </a:spcBef>
              <a:buFont typeface="Calibri"/>
              <a:buAutoNum type="alphaLcParenR" startAt="3"/>
            </a:pPr>
            <a:endParaRPr lang="es-ES" sz="700" dirty="0">
              <a:latin typeface="Calibri"/>
              <a:cs typeface="Calibri"/>
            </a:endParaRPr>
          </a:p>
          <a:p>
            <a:pPr marL="100585" indent="-92847">
              <a:buAutoNum type="alphaLcParenR" startAt="3"/>
              <a:tabLst>
                <a:tab pos="100992" algn="l"/>
              </a:tabLst>
            </a:pPr>
            <a:r>
              <a:rPr lang="es-ES" sz="800" dirty="0">
                <a:latin typeface="Calibri"/>
                <a:cs typeface="Calibri"/>
              </a:rPr>
              <a:t>Dictamen</a:t>
            </a:r>
            <a:r>
              <a:rPr lang="es-ES" sz="800" spc="-13"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peritos</a:t>
            </a:r>
            <a:r>
              <a:rPr lang="es-ES" sz="800" spc="-10"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la</a:t>
            </a:r>
            <a:r>
              <a:rPr lang="es-ES" sz="800" spc="-10" dirty="0">
                <a:latin typeface="Calibri"/>
                <a:cs typeface="Calibri"/>
              </a:rPr>
              <a:t> </a:t>
            </a:r>
            <a:r>
              <a:rPr lang="es-ES" sz="800" spc="-6" dirty="0">
                <a:latin typeface="Calibri"/>
                <a:cs typeface="Calibri"/>
              </a:rPr>
              <a:t>Administración.</a:t>
            </a:r>
            <a:endParaRPr lang="es-ES" sz="800" dirty="0">
              <a:latin typeface="Calibri"/>
              <a:cs typeface="Calibri"/>
            </a:endParaRPr>
          </a:p>
          <a:p>
            <a:pPr>
              <a:spcBef>
                <a:spcPts val="3"/>
              </a:spcBef>
              <a:buFont typeface="Calibri"/>
              <a:buAutoNum type="alphaLcParenR" startAt="3"/>
            </a:pPr>
            <a:endParaRPr lang="es-ES" sz="700" dirty="0">
              <a:latin typeface="Calibri"/>
              <a:cs typeface="Calibri"/>
            </a:endParaRPr>
          </a:p>
          <a:p>
            <a:pPr marL="83073" indent="-75337">
              <a:buAutoNum type="alphaLcParenR" startAt="3"/>
              <a:tabLst>
                <a:tab pos="83481" algn="l"/>
              </a:tabLst>
            </a:pPr>
            <a:r>
              <a:rPr lang="es-ES" sz="800" dirty="0">
                <a:latin typeface="Calibri"/>
                <a:cs typeface="Calibri"/>
              </a:rPr>
              <a:t>Valor</a:t>
            </a:r>
            <a:r>
              <a:rPr lang="es-ES" sz="800" spc="-22" dirty="0">
                <a:latin typeface="Calibri"/>
                <a:cs typeface="Calibri"/>
              </a:rPr>
              <a:t> </a:t>
            </a:r>
            <a:r>
              <a:rPr lang="es-ES" sz="800" dirty="0">
                <a:latin typeface="Calibri"/>
                <a:cs typeface="Calibri"/>
              </a:rPr>
              <a:t>asignado</a:t>
            </a:r>
            <a:r>
              <a:rPr lang="es-ES" sz="800" spc="-6" dirty="0">
                <a:latin typeface="Calibri"/>
                <a:cs typeface="Calibri"/>
              </a:rPr>
              <a:t> </a:t>
            </a:r>
            <a:r>
              <a:rPr lang="es-ES" sz="800" dirty="0">
                <a:latin typeface="Calibri"/>
                <a:cs typeface="Calibri"/>
              </a:rPr>
              <a:t>a</a:t>
            </a:r>
            <a:r>
              <a:rPr lang="es-ES" sz="800" spc="-13" dirty="0">
                <a:latin typeface="Calibri"/>
                <a:cs typeface="Calibri"/>
              </a:rPr>
              <a:t> </a:t>
            </a:r>
            <a:r>
              <a:rPr lang="es-ES" sz="800" dirty="0">
                <a:latin typeface="Calibri"/>
                <a:cs typeface="Calibri"/>
              </a:rPr>
              <a:t>los</a:t>
            </a:r>
            <a:r>
              <a:rPr lang="es-ES" sz="800" spc="-16" dirty="0">
                <a:latin typeface="Calibri"/>
                <a:cs typeface="Calibri"/>
              </a:rPr>
              <a:t> </a:t>
            </a:r>
            <a:r>
              <a:rPr lang="es-ES" sz="800" dirty="0">
                <a:latin typeface="Calibri"/>
                <a:cs typeface="Calibri"/>
              </a:rPr>
              <a:t>bienes</a:t>
            </a:r>
            <a:r>
              <a:rPr lang="es-ES" sz="800" spc="-3" dirty="0">
                <a:latin typeface="Calibri"/>
                <a:cs typeface="Calibri"/>
              </a:rPr>
              <a:t> </a:t>
            </a:r>
            <a:r>
              <a:rPr lang="es-ES" sz="800" dirty="0">
                <a:latin typeface="Calibri"/>
                <a:cs typeface="Calibri"/>
              </a:rPr>
              <a:t>en</a:t>
            </a:r>
            <a:r>
              <a:rPr lang="es-ES" sz="800" spc="-6" dirty="0">
                <a:latin typeface="Calibri"/>
                <a:cs typeface="Calibri"/>
              </a:rPr>
              <a:t> </a:t>
            </a:r>
            <a:r>
              <a:rPr lang="es-ES" sz="800" dirty="0">
                <a:latin typeface="Calibri"/>
                <a:cs typeface="Calibri"/>
              </a:rPr>
              <a:t>las</a:t>
            </a:r>
            <a:r>
              <a:rPr lang="es-ES" sz="800" spc="-16" dirty="0">
                <a:latin typeface="Calibri"/>
                <a:cs typeface="Calibri"/>
              </a:rPr>
              <a:t> </a:t>
            </a:r>
            <a:r>
              <a:rPr lang="es-ES" sz="800" dirty="0">
                <a:latin typeface="Calibri"/>
                <a:cs typeface="Calibri"/>
              </a:rPr>
              <a:t>pólizas</a:t>
            </a:r>
            <a:r>
              <a:rPr lang="es-ES" sz="800" spc="-6" dirty="0">
                <a:latin typeface="Calibri"/>
                <a:cs typeface="Calibri"/>
              </a:rPr>
              <a:t> </a:t>
            </a:r>
            <a:r>
              <a:rPr lang="es-ES" sz="800" dirty="0">
                <a:latin typeface="Calibri"/>
                <a:cs typeface="Calibri"/>
              </a:rPr>
              <a:t>de</a:t>
            </a:r>
            <a:r>
              <a:rPr lang="es-ES" sz="800" spc="-3" dirty="0">
                <a:latin typeface="Calibri"/>
                <a:cs typeface="Calibri"/>
              </a:rPr>
              <a:t> </a:t>
            </a:r>
            <a:r>
              <a:rPr lang="es-ES" sz="800" dirty="0">
                <a:latin typeface="Calibri"/>
                <a:cs typeface="Calibri"/>
              </a:rPr>
              <a:t>contratos</a:t>
            </a:r>
            <a:r>
              <a:rPr lang="es-ES" sz="800" spc="-6" dirty="0">
                <a:latin typeface="Calibri"/>
                <a:cs typeface="Calibri"/>
              </a:rPr>
              <a:t> </a:t>
            </a:r>
            <a:r>
              <a:rPr lang="es-ES" sz="800" dirty="0">
                <a:latin typeface="Calibri"/>
                <a:cs typeface="Calibri"/>
              </a:rPr>
              <a:t>de</a:t>
            </a:r>
            <a:r>
              <a:rPr lang="es-ES" sz="800" spc="-16" dirty="0">
                <a:latin typeface="Calibri"/>
                <a:cs typeface="Calibri"/>
              </a:rPr>
              <a:t> </a:t>
            </a:r>
            <a:r>
              <a:rPr lang="es-ES" sz="800" spc="-6" dirty="0">
                <a:latin typeface="Calibri"/>
                <a:cs typeface="Calibri"/>
              </a:rPr>
              <a:t>seguros.</a:t>
            </a:r>
            <a:endParaRPr lang="es-ES" sz="800" dirty="0">
              <a:latin typeface="Calibri"/>
              <a:cs typeface="Calibri"/>
            </a:endParaRPr>
          </a:p>
          <a:p>
            <a:pPr>
              <a:spcBef>
                <a:spcPts val="19"/>
              </a:spcBef>
              <a:buFont typeface="Calibri"/>
              <a:buAutoNum type="alphaLcParenR" startAt="3"/>
            </a:pPr>
            <a:endParaRPr lang="es-ES" sz="600" dirty="0">
              <a:latin typeface="Calibri"/>
              <a:cs typeface="Calibri"/>
            </a:endParaRPr>
          </a:p>
          <a:p>
            <a:pPr marL="8145" marR="50903" indent="89997">
              <a:lnSpc>
                <a:spcPct val="116399"/>
              </a:lnSpc>
              <a:buAutoNum type="alphaLcParenR" startAt="3"/>
              <a:tabLst>
                <a:tab pos="98141" algn="l"/>
              </a:tabLst>
            </a:pPr>
            <a:r>
              <a:rPr lang="es-ES" sz="800" dirty="0">
                <a:latin typeface="Calibri"/>
                <a:cs typeface="Calibri"/>
              </a:rPr>
              <a:t>Valor</a:t>
            </a:r>
            <a:r>
              <a:rPr lang="es-ES" sz="800" spc="-19" dirty="0">
                <a:latin typeface="Calibri"/>
                <a:cs typeface="Calibri"/>
              </a:rPr>
              <a:t> </a:t>
            </a:r>
            <a:r>
              <a:rPr lang="es-ES" sz="800" dirty="0">
                <a:latin typeface="Calibri"/>
                <a:cs typeface="Calibri"/>
              </a:rPr>
              <a:t>asignado</a:t>
            </a:r>
            <a:r>
              <a:rPr lang="es-ES" sz="800" spc="-10" dirty="0">
                <a:latin typeface="Calibri"/>
                <a:cs typeface="Calibri"/>
              </a:rPr>
              <a:t> </a:t>
            </a:r>
            <a:r>
              <a:rPr lang="es-ES" sz="800" dirty="0">
                <a:latin typeface="Calibri"/>
                <a:cs typeface="Calibri"/>
              </a:rPr>
              <a:t>para</a:t>
            </a:r>
            <a:r>
              <a:rPr lang="es-ES" sz="800" spc="-13" dirty="0">
                <a:latin typeface="Calibri"/>
                <a:cs typeface="Calibri"/>
              </a:rPr>
              <a:t> </a:t>
            </a:r>
            <a:r>
              <a:rPr lang="es-ES" sz="800" dirty="0">
                <a:latin typeface="Calibri"/>
                <a:cs typeface="Calibri"/>
              </a:rPr>
              <a:t>la</a:t>
            </a:r>
            <a:r>
              <a:rPr lang="es-ES" sz="800" spc="-22" dirty="0">
                <a:latin typeface="Calibri"/>
                <a:cs typeface="Calibri"/>
              </a:rPr>
              <a:t> </a:t>
            </a:r>
            <a:r>
              <a:rPr lang="es-ES" sz="800" dirty="0">
                <a:latin typeface="Calibri"/>
                <a:cs typeface="Calibri"/>
              </a:rPr>
              <a:t>tasación</a:t>
            </a:r>
            <a:r>
              <a:rPr lang="es-ES" sz="800" spc="-16" dirty="0">
                <a:latin typeface="Calibri"/>
                <a:cs typeface="Calibri"/>
              </a:rPr>
              <a:t> </a:t>
            </a:r>
            <a:r>
              <a:rPr lang="es-ES" sz="800" dirty="0">
                <a:latin typeface="Calibri"/>
                <a:cs typeface="Calibri"/>
              </a:rPr>
              <a:t>de</a:t>
            </a:r>
            <a:r>
              <a:rPr lang="es-ES" sz="800" spc="-22" dirty="0">
                <a:latin typeface="Calibri"/>
                <a:cs typeface="Calibri"/>
              </a:rPr>
              <a:t> </a:t>
            </a:r>
            <a:r>
              <a:rPr lang="es-ES" sz="800" dirty="0">
                <a:latin typeface="Calibri"/>
                <a:cs typeface="Calibri"/>
              </a:rPr>
              <a:t>las</a:t>
            </a:r>
            <a:r>
              <a:rPr lang="es-ES" sz="800" spc="-10" dirty="0">
                <a:latin typeface="Calibri"/>
                <a:cs typeface="Calibri"/>
              </a:rPr>
              <a:t> </a:t>
            </a:r>
            <a:r>
              <a:rPr lang="es-ES" sz="800" dirty="0">
                <a:latin typeface="Calibri"/>
                <a:cs typeface="Calibri"/>
              </a:rPr>
              <a:t>fincas</a:t>
            </a:r>
            <a:r>
              <a:rPr lang="es-ES" sz="800" spc="-22" dirty="0">
                <a:latin typeface="Calibri"/>
                <a:cs typeface="Calibri"/>
              </a:rPr>
              <a:t> </a:t>
            </a:r>
            <a:r>
              <a:rPr lang="es-ES" sz="800" dirty="0">
                <a:latin typeface="Calibri"/>
                <a:cs typeface="Calibri"/>
              </a:rPr>
              <a:t>hipotecadas</a:t>
            </a:r>
            <a:r>
              <a:rPr lang="es-ES" sz="800" spc="-13" dirty="0">
                <a:latin typeface="Calibri"/>
                <a:cs typeface="Calibri"/>
              </a:rPr>
              <a:t> </a:t>
            </a:r>
            <a:r>
              <a:rPr lang="es-ES" sz="800" dirty="0">
                <a:latin typeface="Calibri"/>
                <a:cs typeface="Calibri"/>
              </a:rPr>
              <a:t>en</a:t>
            </a:r>
            <a:r>
              <a:rPr lang="es-ES" sz="800" spc="-16" dirty="0">
                <a:latin typeface="Calibri"/>
                <a:cs typeface="Calibri"/>
              </a:rPr>
              <a:t> </a:t>
            </a:r>
            <a:r>
              <a:rPr lang="es-ES" sz="800" dirty="0">
                <a:latin typeface="Calibri"/>
                <a:cs typeface="Calibri"/>
              </a:rPr>
              <a:t>cumplimiento</a:t>
            </a:r>
            <a:r>
              <a:rPr lang="es-ES" sz="800" spc="-16" dirty="0">
                <a:latin typeface="Calibri"/>
                <a:cs typeface="Calibri"/>
              </a:rPr>
              <a:t> </a:t>
            </a:r>
            <a:r>
              <a:rPr lang="es-ES" sz="800" dirty="0">
                <a:latin typeface="Calibri"/>
                <a:cs typeface="Calibri"/>
              </a:rPr>
              <a:t>de</a:t>
            </a:r>
            <a:r>
              <a:rPr lang="es-ES" sz="800" spc="-13" dirty="0">
                <a:latin typeface="Calibri"/>
                <a:cs typeface="Calibri"/>
              </a:rPr>
              <a:t> </a:t>
            </a:r>
            <a:r>
              <a:rPr lang="es-ES" sz="800" dirty="0">
                <a:latin typeface="Calibri"/>
                <a:cs typeface="Calibri"/>
              </a:rPr>
              <a:t>lo</a:t>
            </a:r>
            <a:r>
              <a:rPr lang="es-ES" sz="800" spc="-10" dirty="0">
                <a:latin typeface="Calibri"/>
                <a:cs typeface="Calibri"/>
              </a:rPr>
              <a:t> </a:t>
            </a:r>
            <a:r>
              <a:rPr lang="es-ES" sz="800" dirty="0">
                <a:latin typeface="Calibri"/>
                <a:cs typeface="Calibri"/>
              </a:rPr>
              <a:t>previsto</a:t>
            </a:r>
            <a:r>
              <a:rPr lang="es-ES" sz="800" spc="-13" dirty="0">
                <a:latin typeface="Calibri"/>
                <a:cs typeface="Calibri"/>
              </a:rPr>
              <a:t> </a:t>
            </a:r>
            <a:r>
              <a:rPr lang="es-ES" sz="800" spc="-16" dirty="0">
                <a:latin typeface="Calibri"/>
                <a:cs typeface="Calibri"/>
              </a:rPr>
              <a:t>en </a:t>
            </a:r>
            <a:r>
              <a:rPr lang="es-ES" sz="800" dirty="0">
                <a:latin typeface="Calibri"/>
                <a:cs typeface="Calibri"/>
              </a:rPr>
              <a:t>la</a:t>
            </a:r>
            <a:r>
              <a:rPr lang="es-ES" sz="800" spc="-10" dirty="0">
                <a:latin typeface="Calibri"/>
                <a:cs typeface="Calibri"/>
              </a:rPr>
              <a:t> </a:t>
            </a:r>
            <a:r>
              <a:rPr lang="es-ES" sz="800" dirty="0">
                <a:latin typeface="Calibri"/>
                <a:cs typeface="Calibri"/>
              </a:rPr>
              <a:t>legislación</a:t>
            </a:r>
            <a:r>
              <a:rPr lang="es-ES" sz="800" spc="-6" dirty="0">
                <a:latin typeface="Calibri"/>
                <a:cs typeface="Calibri"/>
              </a:rPr>
              <a:t> hipotecaria.</a:t>
            </a:r>
            <a:endParaRPr lang="es-ES" sz="800" dirty="0">
              <a:latin typeface="Calibri"/>
              <a:cs typeface="Calibri"/>
            </a:endParaRPr>
          </a:p>
          <a:p>
            <a:pPr>
              <a:spcBef>
                <a:spcPts val="13"/>
              </a:spcBef>
              <a:buFont typeface="Calibri"/>
              <a:buAutoNum type="alphaLcParenR" startAt="3"/>
            </a:pPr>
            <a:endParaRPr lang="es-ES" sz="600" dirty="0">
              <a:latin typeface="Calibri"/>
              <a:cs typeface="Calibri"/>
            </a:endParaRPr>
          </a:p>
          <a:p>
            <a:pPr marL="8145" marR="26877">
              <a:lnSpc>
                <a:spcPct val="117100"/>
              </a:lnSpc>
            </a:pPr>
            <a:r>
              <a:rPr lang="es-ES" sz="800" dirty="0">
                <a:latin typeface="Calibri"/>
                <a:cs typeface="Calibri"/>
              </a:rPr>
              <a:t>Téngase</a:t>
            </a:r>
            <a:r>
              <a:rPr lang="es-ES" sz="800" spc="-22" dirty="0">
                <a:latin typeface="Calibri"/>
                <a:cs typeface="Calibri"/>
              </a:rPr>
              <a:t> </a:t>
            </a:r>
            <a:r>
              <a:rPr lang="es-ES" sz="800" dirty="0">
                <a:latin typeface="Calibri"/>
                <a:cs typeface="Calibri"/>
              </a:rPr>
              <a:t>en</a:t>
            </a:r>
            <a:r>
              <a:rPr lang="es-ES" sz="800" spc="-6" dirty="0">
                <a:latin typeface="Calibri"/>
                <a:cs typeface="Calibri"/>
              </a:rPr>
              <a:t> </a:t>
            </a:r>
            <a:r>
              <a:rPr lang="es-ES" sz="800" dirty="0">
                <a:latin typeface="Calibri"/>
                <a:cs typeface="Calibri"/>
              </a:rPr>
              <a:t>cuenta</a:t>
            </a:r>
            <a:r>
              <a:rPr lang="es-ES" sz="800" spc="-16" dirty="0">
                <a:latin typeface="Calibri"/>
                <a:cs typeface="Calibri"/>
              </a:rPr>
              <a:t> </a:t>
            </a:r>
            <a:r>
              <a:rPr lang="es-ES" sz="800" dirty="0">
                <a:latin typeface="Calibri"/>
                <a:cs typeface="Calibri"/>
              </a:rPr>
              <a:t>que</a:t>
            </a:r>
            <a:r>
              <a:rPr lang="es-ES" sz="800" spc="-6" dirty="0">
                <a:latin typeface="Calibri"/>
                <a:cs typeface="Calibri"/>
              </a:rPr>
              <a:t> </a:t>
            </a:r>
            <a:r>
              <a:rPr lang="es-ES" sz="800" dirty="0">
                <a:latin typeface="Calibri"/>
                <a:cs typeface="Calibri"/>
              </a:rPr>
              <a:t>la</a:t>
            </a:r>
            <a:r>
              <a:rPr lang="es-ES" sz="800" spc="-6" dirty="0">
                <a:latin typeface="Calibri"/>
                <a:cs typeface="Calibri"/>
              </a:rPr>
              <a:t> </a:t>
            </a:r>
            <a:r>
              <a:rPr lang="es-ES" sz="800" dirty="0">
                <a:latin typeface="Calibri"/>
                <a:cs typeface="Calibri"/>
              </a:rPr>
              <a:t>Sentencia</a:t>
            </a:r>
            <a:r>
              <a:rPr lang="es-ES" sz="800" spc="-16" dirty="0">
                <a:latin typeface="Calibri"/>
                <a:cs typeface="Calibri"/>
              </a:rPr>
              <a:t> </a:t>
            </a:r>
            <a:r>
              <a:rPr lang="es-ES" sz="800" dirty="0">
                <a:latin typeface="Calibri"/>
                <a:cs typeface="Calibri"/>
              </a:rPr>
              <a:t>TS</a:t>
            </a:r>
            <a:r>
              <a:rPr lang="es-ES" sz="800" spc="-10" dirty="0">
                <a:latin typeface="Calibri"/>
                <a:cs typeface="Calibri"/>
              </a:rPr>
              <a:t> </a:t>
            </a:r>
            <a:r>
              <a:rPr lang="es-ES" sz="800" dirty="0">
                <a:latin typeface="Calibri"/>
                <a:cs typeface="Calibri"/>
              </a:rPr>
              <a:t>(Sala</a:t>
            </a:r>
            <a:r>
              <a:rPr lang="es-ES" sz="800" spc="-16" dirty="0">
                <a:latin typeface="Calibri"/>
                <a:cs typeface="Calibri"/>
              </a:rPr>
              <a:t> </a:t>
            </a:r>
            <a:r>
              <a:rPr lang="es-ES" sz="800" dirty="0">
                <a:latin typeface="Calibri"/>
                <a:cs typeface="Calibri"/>
              </a:rPr>
              <a:t>3.ª,</a:t>
            </a:r>
            <a:r>
              <a:rPr lang="es-ES" sz="800" spc="-10" dirty="0">
                <a:latin typeface="Calibri"/>
                <a:cs typeface="Calibri"/>
              </a:rPr>
              <a:t> </a:t>
            </a:r>
            <a:r>
              <a:rPr lang="es-ES" sz="800" dirty="0">
                <a:latin typeface="Calibri"/>
                <a:cs typeface="Calibri"/>
              </a:rPr>
              <a:t>Sección</a:t>
            </a:r>
            <a:r>
              <a:rPr lang="es-ES" sz="800" spc="-10" dirty="0">
                <a:latin typeface="Calibri"/>
                <a:cs typeface="Calibri"/>
              </a:rPr>
              <a:t> </a:t>
            </a:r>
            <a:r>
              <a:rPr lang="es-ES" sz="800" dirty="0">
                <a:latin typeface="Calibri"/>
                <a:cs typeface="Calibri"/>
              </a:rPr>
              <a:t>2.ª)</a:t>
            </a:r>
            <a:r>
              <a:rPr lang="es-ES" sz="800" spc="-16"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7</a:t>
            </a:r>
            <a:r>
              <a:rPr lang="es-ES" sz="800" spc="-6"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diciembre</a:t>
            </a:r>
            <a:r>
              <a:rPr lang="es-ES" sz="800" spc="-10" dirty="0">
                <a:latin typeface="Calibri"/>
                <a:cs typeface="Calibri"/>
              </a:rPr>
              <a:t> </a:t>
            </a:r>
            <a:r>
              <a:rPr lang="es-ES" sz="800" dirty="0">
                <a:latin typeface="Calibri"/>
                <a:cs typeface="Calibri"/>
              </a:rPr>
              <a:t>de</a:t>
            </a:r>
            <a:r>
              <a:rPr lang="es-ES" sz="800" spc="-3" dirty="0">
                <a:latin typeface="Calibri"/>
                <a:cs typeface="Calibri"/>
              </a:rPr>
              <a:t> </a:t>
            </a:r>
            <a:r>
              <a:rPr lang="es-ES" sz="800" dirty="0">
                <a:latin typeface="Calibri"/>
                <a:cs typeface="Calibri"/>
              </a:rPr>
              <a:t>2011,</a:t>
            </a:r>
            <a:r>
              <a:rPr lang="es-ES" sz="800" spc="-6" dirty="0">
                <a:latin typeface="Calibri"/>
                <a:cs typeface="Calibri"/>
              </a:rPr>
              <a:t> </a:t>
            </a:r>
            <a:r>
              <a:rPr lang="es-ES" sz="800" dirty="0">
                <a:latin typeface="Calibri"/>
                <a:cs typeface="Calibri"/>
              </a:rPr>
              <a:t>fija</a:t>
            </a:r>
            <a:r>
              <a:rPr lang="es-ES" sz="800" spc="-16" dirty="0">
                <a:latin typeface="Calibri"/>
                <a:cs typeface="Calibri"/>
              </a:rPr>
              <a:t> la </a:t>
            </a:r>
            <a:r>
              <a:rPr lang="es-ES" sz="800" dirty="0">
                <a:latin typeface="Calibri"/>
                <a:cs typeface="Calibri"/>
              </a:rPr>
              <a:t>siguiente</a:t>
            </a:r>
            <a:r>
              <a:rPr lang="es-ES" sz="800" spc="-13" dirty="0">
                <a:latin typeface="Calibri"/>
                <a:cs typeface="Calibri"/>
              </a:rPr>
              <a:t> </a:t>
            </a:r>
            <a:r>
              <a:rPr lang="es-ES" sz="800" dirty="0">
                <a:latin typeface="Calibri"/>
                <a:cs typeface="Calibri"/>
              </a:rPr>
              <a:t>doctrina</a:t>
            </a:r>
            <a:r>
              <a:rPr lang="es-ES" sz="800" spc="-13" dirty="0">
                <a:latin typeface="Calibri"/>
                <a:cs typeface="Calibri"/>
              </a:rPr>
              <a:t> </a:t>
            </a:r>
            <a:r>
              <a:rPr lang="es-ES" sz="800" dirty="0">
                <a:latin typeface="Calibri"/>
                <a:cs typeface="Calibri"/>
              </a:rPr>
              <a:t>legal:</a:t>
            </a:r>
            <a:r>
              <a:rPr lang="es-ES" sz="800" spc="-13" dirty="0">
                <a:latin typeface="Calibri"/>
                <a:cs typeface="Calibri"/>
              </a:rPr>
              <a:t> </a:t>
            </a:r>
            <a:r>
              <a:rPr lang="es-ES" sz="800" dirty="0">
                <a:latin typeface="Calibri"/>
                <a:cs typeface="Calibri"/>
              </a:rPr>
              <a:t>«La</a:t>
            </a:r>
            <a:r>
              <a:rPr lang="es-ES" sz="800" spc="-13" dirty="0">
                <a:latin typeface="Calibri"/>
                <a:cs typeface="Calibri"/>
              </a:rPr>
              <a:t> </a:t>
            </a:r>
            <a:r>
              <a:rPr lang="es-ES" sz="800" dirty="0">
                <a:latin typeface="Calibri"/>
                <a:cs typeface="Calibri"/>
              </a:rPr>
              <a:t>utilización</a:t>
            </a:r>
            <a:r>
              <a:rPr lang="es-ES" sz="800" spc="-16" dirty="0">
                <a:latin typeface="Calibri"/>
                <a:cs typeface="Calibri"/>
              </a:rPr>
              <a:t> </a:t>
            </a:r>
            <a:r>
              <a:rPr lang="es-ES" sz="800" dirty="0">
                <a:latin typeface="Calibri"/>
                <a:cs typeface="Calibri"/>
              </a:rPr>
              <a:t>por</a:t>
            </a:r>
            <a:r>
              <a:rPr lang="es-ES" sz="800" spc="-13" dirty="0">
                <a:latin typeface="Calibri"/>
                <a:cs typeface="Calibri"/>
              </a:rPr>
              <a:t> </a:t>
            </a:r>
            <a:r>
              <a:rPr lang="es-ES" sz="800" dirty="0">
                <a:latin typeface="Calibri"/>
                <a:cs typeface="Calibri"/>
              </a:rPr>
              <a:t>la</a:t>
            </a:r>
            <a:r>
              <a:rPr lang="es-ES" sz="800" spc="-13" dirty="0">
                <a:latin typeface="Calibri"/>
                <a:cs typeface="Calibri"/>
              </a:rPr>
              <a:t> </a:t>
            </a:r>
            <a:r>
              <a:rPr lang="es-ES" sz="800" dirty="0">
                <a:latin typeface="Calibri"/>
                <a:cs typeface="Calibri"/>
              </a:rPr>
              <a:t>Administración</a:t>
            </a:r>
            <a:r>
              <a:rPr lang="es-ES" sz="800" spc="-22" dirty="0">
                <a:latin typeface="Calibri"/>
                <a:cs typeface="Calibri"/>
              </a:rPr>
              <a:t> </a:t>
            </a:r>
            <a:r>
              <a:rPr lang="es-ES" sz="800" dirty="0">
                <a:latin typeface="Calibri"/>
                <a:cs typeface="Calibri"/>
              </a:rPr>
              <a:t>Tributaria</a:t>
            </a:r>
            <a:r>
              <a:rPr lang="es-ES" sz="800" spc="-13" dirty="0">
                <a:latin typeface="Calibri"/>
                <a:cs typeface="Calibri"/>
              </a:rPr>
              <a:t> </a:t>
            </a:r>
            <a:r>
              <a:rPr lang="es-ES" sz="800" dirty="0">
                <a:latin typeface="Calibri"/>
                <a:cs typeface="Calibri"/>
              </a:rPr>
              <a:t>del</a:t>
            </a:r>
            <a:r>
              <a:rPr lang="es-ES" sz="800" spc="-19" dirty="0">
                <a:latin typeface="Calibri"/>
                <a:cs typeface="Calibri"/>
              </a:rPr>
              <a:t> </a:t>
            </a:r>
            <a:r>
              <a:rPr lang="es-ES" sz="800" dirty="0">
                <a:latin typeface="Calibri"/>
                <a:cs typeface="Calibri"/>
              </a:rPr>
              <a:t>medio</a:t>
            </a:r>
            <a:r>
              <a:rPr lang="es-ES" sz="800" spc="-10" dirty="0">
                <a:latin typeface="Calibri"/>
                <a:cs typeface="Calibri"/>
              </a:rPr>
              <a:t> </a:t>
            </a:r>
            <a:r>
              <a:rPr lang="es-ES" sz="800" spc="-16" dirty="0">
                <a:latin typeface="Calibri"/>
                <a:cs typeface="Calibri"/>
              </a:rPr>
              <a:t>de </a:t>
            </a:r>
            <a:r>
              <a:rPr lang="es-ES" sz="800" dirty="0">
                <a:latin typeface="Calibri"/>
                <a:cs typeface="Calibri"/>
              </a:rPr>
              <a:t>comprobación</a:t>
            </a:r>
            <a:r>
              <a:rPr lang="es-ES" sz="800" spc="-19"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valores</a:t>
            </a:r>
            <a:r>
              <a:rPr lang="es-ES" sz="800" spc="-13" dirty="0">
                <a:latin typeface="Calibri"/>
                <a:cs typeface="Calibri"/>
              </a:rPr>
              <a:t> </a:t>
            </a:r>
            <a:r>
              <a:rPr lang="es-ES" sz="800" dirty="0">
                <a:latin typeface="Calibri"/>
                <a:cs typeface="Calibri"/>
              </a:rPr>
              <a:t>previsto</a:t>
            </a:r>
            <a:r>
              <a:rPr lang="es-ES" sz="800" spc="-10" dirty="0">
                <a:latin typeface="Calibri"/>
                <a:cs typeface="Calibri"/>
              </a:rPr>
              <a:t> </a:t>
            </a:r>
            <a:r>
              <a:rPr lang="es-ES" sz="800" dirty="0">
                <a:latin typeface="Calibri"/>
                <a:cs typeface="Calibri"/>
              </a:rPr>
              <a:t>en</a:t>
            </a:r>
            <a:r>
              <a:rPr lang="es-ES" sz="800" spc="-6" dirty="0">
                <a:latin typeface="Calibri"/>
                <a:cs typeface="Calibri"/>
              </a:rPr>
              <a:t> </a:t>
            </a:r>
            <a:r>
              <a:rPr lang="es-ES" sz="800" dirty="0">
                <a:latin typeface="Calibri"/>
                <a:cs typeface="Calibri"/>
              </a:rPr>
              <a:t>el</a:t>
            </a:r>
            <a:r>
              <a:rPr lang="es-ES" sz="800" spc="-13" dirty="0">
                <a:latin typeface="Calibri"/>
                <a:cs typeface="Calibri"/>
              </a:rPr>
              <a:t> </a:t>
            </a:r>
            <a:r>
              <a:rPr lang="es-ES" sz="800" dirty="0">
                <a:latin typeface="Calibri"/>
                <a:cs typeface="Calibri"/>
              </a:rPr>
              <a:t>apartado</a:t>
            </a:r>
            <a:r>
              <a:rPr lang="es-ES" sz="800" spc="-13" dirty="0">
                <a:latin typeface="Calibri"/>
                <a:cs typeface="Calibri"/>
              </a:rPr>
              <a:t> </a:t>
            </a:r>
            <a:r>
              <a:rPr lang="es-ES" sz="800" dirty="0">
                <a:latin typeface="Calibri"/>
                <a:cs typeface="Calibri"/>
              </a:rPr>
              <a:t>g)</a:t>
            </a:r>
            <a:r>
              <a:rPr lang="es-ES" sz="800" spc="-6" dirty="0">
                <a:latin typeface="Calibri"/>
                <a:cs typeface="Calibri"/>
              </a:rPr>
              <a:t> </a:t>
            </a:r>
            <a:r>
              <a:rPr lang="es-ES" sz="800" dirty="0">
                <a:latin typeface="Calibri"/>
                <a:cs typeface="Calibri"/>
              </a:rPr>
              <a:t>del</a:t>
            </a:r>
            <a:r>
              <a:rPr lang="es-ES" sz="800" spc="-10" dirty="0">
                <a:latin typeface="Calibri"/>
                <a:cs typeface="Calibri"/>
              </a:rPr>
              <a:t> </a:t>
            </a:r>
            <a:r>
              <a:rPr lang="es-ES" sz="800" dirty="0">
                <a:latin typeface="Calibri"/>
                <a:cs typeface="Calibri"/>
              </a:rPr>
              <a:t>artículo</a:t>
            </a:r>
            <a:r>
              <a:rPr lang="es-ES" sz="800" spc="-13" dirty="0">
                <a:latin typeface="Calibri"/>
                <a:cs typeface="Calibri"/>
              </a:rPr>
              <a:t> </a:t>
            </a:r>
            <a:r>
              <a:rPr lang="es-ES" sz="800" dirty="0">
                <a:latin typeface="Calibri"/>
                <a:cs typeface="Calibri"/>
              </a:rPr>
              <a:t>57.1</a:t>
            </a:r>
            <a:r>
              <a:rPr lang="es-ES" sz="800" spc="-6" dirty="0">
                <a:latin typeface="Calibri"/>
                <a:cs typeface="Calibri"/>
              </a:rPr>
              <a:t> </a:t>
            </a:r>
            <a:r>
              <a:rPr lang="es-ES" sz="800" dirty="0">
                <a:latin typeface="Calibri"/>
                <a:cs typeface="Calibri"/>
              </a:rPr>
              <a:t>de</a:t>
            </a:r>
            <a:r>
              <a:rPr lang="es-ES" sz="800" spc="-3" dirty="0">
                <a:latin typeface="Calibri"/>
                <a:cs typeface="Calibri"/>
              </a:rPr>
              <a:t> </a:t>
            </a:r>
            <a:r>
              <a:rPr lang="es-ES" sz="800" dirty="0">
                <a:latin typeface="Calibri"/>
                <a:cs typeface="Calibri"/>
              </a:rPr>
              <a:t>la</a:t>
            </a:r>
            <a:r>
              <a:rPr lang="es-ES" sz="800" spc="-16" dirty="0">
                <a:latin typeface="Calibri"/>
                <a:cs typeface="Calibri"/>
              </a:rPr>
              <a:t> </a:t>
            </a:r>
            <a:r>
              <a:rPr lang="es-ES" sz="800" dirty="0">
                <a:latin typeface="Calibri"/>
                <a:cs typeface="Calibri"/>
              </a:rPr>
              <a:t>Ley</a:t>
            </a:r>
            <a:r>
              <a:rPr lang="es-ES" sz="800" spc="-10" dirty="0">
                <a:latin typeface="Calibri"/>
                <a:cs typeface="Calibri"/>
              </a:rPr>
              <a:t> </a:t>
            </a:r>
            <a:r>
              <a:rPr lang="es-ES" sz="800" dirty="0">
                <a:latin typeface="Calibri"/>
                <a:cs typeface="Calibri"/>
              </a:rPr>
              <a:t>58/2003,</a:t>
            </a:r>
            <a:r>
              <a:rPr lang="es-ES" sz="800" spc="-16" dirty="0">
                <a:latin typeface="Calibri"/>
                <a:cs typeface="Calibri"/>
              </a:rPr>
              <a:t> </a:t>
            </a:r>
            <a:r>
              <a:rPr lang="es-ES" sz="800" dirty="0">
                <a:latin typeface="Calibri"/>
                <a:cs typeface="Calibri"/>
              </a:rPr>
              <a:t>de</a:t>
            </a:r>
            <a:r>
              <a:rPr lang="es-ES" sz="800" spc="-13" dirty="0">
                <a:latin typeface="Calibri"/>
                <a:cs typeface="Calibri"/>
              </a:rPr>
              <a:t> </a:t>
            </a:r>
            <a:r>
              <a:rPr lang="es-ES" sz="800" spc="-16" dirty="0">
                <a:latin typeface="Calibri"/>
                <a:cs typeface="Calibri"/>
              </a:rPr>
              <a:t>17 </a:t>
            </a:r>
            <a:r>
              <a:rPr lang="es-ES" sz="800" dirty="0">
                <a:latin typeface="Calibri"/>
                <a:cs typeface="Calibri"/>
              </a:rPr>
              <a:t>de</a:t>
            </a:r>
            <a:r>
              <a:rPr lang="es-ES" sz="800" spc="-13" dirty="0">
                <a:latin typeface="Calibri"/>
                <a:cs typeface="Calibri"/>
              </a:rPr>
              <a:t> </a:t>
            </a:r>
            <a:r>
              <a:rPr lang="es-ES" sz="800" dirty="0">
                <a:latin typeface="Calibri"/>
                <a:cs typeface="Calibri"/>
              </a:rPr>
              <a:t>diciembre,</a:t>
            </a:r>
            <a:r>
              <a:rPr lang="es-ES" sz="800" spc="-13" dirty="0">
                <a:latin typeface="Calibri"/>
                <a:cs typeface="Calibri"/>
              </a:rPr>
              <a:t> </a:t>
            </a:r>
            <a:r>
              <a:rPr lang="es-ES" sz="800" dirty="0">
                <a:latin typeface="Calibri"/>
                <a:cs typeface="Calibri"/>
              </a:rPr>
              <a:t>General</a:t>
            </a:r>
            <a:r>
              <a:rPr lang="es-ES" sz="800" spc="-19" dirty="0">
                <a:latin typeface="Calibri"/>
                <a:cs typeface="Calibri"/>
              </a:rPr>
              <a:t> </a:t>
            </a:r>
            <a:r>
              <a:rPr lang="es-ES" sz="800" dirty="0">
                <a:latin typeface="Calibri"/>
                <a:cs typeface="Calibri"/>
              </a:rPr>
              <a:t>Tributaria</a:t>
            </a:r>
            <a:r>
              <a:rPr lang="es-ES" sz="800" spc="-13" dirty="0">
                <a:latin typeface="Calibri"/>
                <a:cs typeface="Calibri"/>
              </a:rPr>
              <a:t> </a:t>
            </a:r>
            <a:r>
              <a:rPr lang="es-ES" sz="800" dirty="0">
                <a:latin typeface="Calibri"/>
                <a:cs typeface="Calibri"/>
              </a:rPr>
              <a:t>("Valor</a:t>
            </a:r>
            <a:r>
              <a:rPr lang="es-ES" sz="800" spc="-13" dirty="0">
                <a:latin typeface="Calibri"/>
                <a:cs typeface="Calibri"/>
              </a:rPr>
              <a:t> </a:t>
            </a:r>
            <a:r>
              <a:rPr lang="es-ES" sz="800" dirty="0">
                <a:latin typeface="Calibri"/>
                <a:cs typeface="Calibri"/>
              </a:rPr>
              <a:t>asignado</a:t>
            </a:r>
            <a:r>
              <a:rPr lang="es-ES" sz="800" spc="-19" dirty="0">
                <a:latin typeface="Calibri"/>
                <a:cs typeface="Calibri"/>
              </a:rPr>
              <a:t> </a:t>
            </a:r>
            <a:r>
              <a:rPr lang="es-ES" sz="800" dirty="0">
                <a:latin typeface="Calibri"/>
                <a:cs typeface="Calibri"/>
              </a:rPr>
              <a:t>para</a:t>
            </a:r>
            <a:r>
              <a:rPr lang="es-ES" sz="800" spc="-13" dirty="0">
                <a:latin typeface="Calibri"/>
                <a:cs typeface="Calibri"/>
              </a:rPr>
              <a:t> </a:t>
            </a:r>
            <a:r>
              <a:rPr lang="es-ES" sz="800" dirty="0">
                <a:latin typeface="Calibri"/>
                <a:cs typeface="Calibri"/>
              </a:rPr>
              <a:t>la</a:t>
            </a:r>
            <a:r>
              <a:rPr lang="es-ES" sz="800" spc="-13" dirty="0">
                <a:latin typeface="Calibri"/>
                <a:cs typeface="Calibri"/>
              </a:rPr>
              <a:t> </a:t>
            </a:r>
            <a:r>
              <a:rPr lang="es-ES" sz="800" dirty="0">
                <a:latin typeface="Calibri"/>
                <a:cs typeface="Calibri"/>
              </a:rPr>
              <a:t>tasación</a:t>
            </a:r>
            <a:r>
              <a:rPr lang="es-ES" sz="800" spc="-16" dirty="0">
                <a:latin typeface="Calibri"/>
                <a:cs typeface="Calibri"/>
              </a:rPr>
              <a:t> </a:t>
            </a:r>
            <a:r>
              <a:rPr lang="es-ES" sz="800" dirty="0">
                <a:latin typeface="Calibri"/>
                <a:cs typeface="Calibri"/>
              </a:rPr>
              <a:t>de</a:t>
            </a:r>
            <a:r>
              <a:rPr lang="es-ES" sz="800" spc="-22" dirty="0">
                <a:latin typeface="Calibri"/>
                <a:cs typeface="Calibri"/>
              </a:rPr>
              <a:t> </a:t>
            </a:r>
            <a:r>
              <a:rPr lang="es-ES" sz="800" dirty="0">
                <a:latin typeface="Calibri"/>
                <a:cs typeface="Calibri"/>
              </a:rPr>
              <a:t>las</a:t>
            </a:r>
            <a:r>
              <a:rPr lang="es-ES" sz="800" spc="-13" dirty="0">
                <a:latin typeface="Calibri"/>
                <a:cs typeface="Calibri"/>
              </a:rPr>
              <a:t> </a:t>
            </a:r>
            <a:r>
              <a:rPr lang="es-ES" sz="800" dirty="0">
                <a:latin typeface="Calibri"/>
                <a:cs typeface="Calibri"/>
              </a:rPr>
              <a:t>fincas</a:t>
            </a:r>
            <a:r>
              <a:rPr lang="es-ES" sz="800" spc="-13" dirty="0">
                <a:latin typeface="Calibri"/>
                <a:cs typeface="Calibri"/>
              </a:rPr>
              <a:t> </a:t>
            </a:r>
            <a:r>
              <a:rPr lang="es-ES" sz="800" dirty="0">
                <a:latin typeface="Calibri"/>
                <a:cs typeface="Calibri"/>
              </a:rPr>
              <a:t>hipotecadas</a:t>
            </a:r>
            <a:r>
              <a:rPr lang="es-ES" sz="800" spc="-10" dirty="0">
                <a:latin typeface="Calibri"/>
                <a:cs typeface="Calibri"/>
              </a:rPr>
              <a:t> </a:t>
            </a:r>
            <a:r>
              <a:rPr lang="es-ES" sz="800" spc="-16" dirty="0">
                <a:latin typeface="Calibri"/>
                <a:cs typeface="Calibri"/>
              </a:rPr>
              <a:t>en </a:t>
            </a:r>
            <a:r>
              <a:rPr lang="es-ES" sz="800" dirty="0">
                <a:latin typeface="Calibri"/>
                <a:cs typeface="Calibri"/>
              </a:rPr>
              <a:t>cumplimiento</a:t>
            </a:r>
            <a:r>
              <a:rPr lang="es-ES" sz="800" spc="-19" dirty="0">
                <a:latin typeface="Calibri"/>
                <a:cs typeface="Calibri"/>
              </a:rPr>
              <a:t> </a:t>
            </a:r>
            <a:r>
              <a:rPr lang="es-ES" sz="800" dirty="0">
                <a:latin typeface="Calibri"/>
                <a:cs typeface="Calibri"/>
              </a:rPr>
              <a:t>de</a:t>
            </a:r>
            <a:r>
              <a:rPr lang="es-ES" sz="800" spc="-10" dirty="0">
                <a:latin typeface="Calibri"/>
                <a:cs typeface="Calibri"/>
              </a:rPr>
              <a:t> </a:t>
            </a:r>
            <a:r>
              <a:rPr lang="es-ES" sz="800" dirty="0">
                <a:latin typeface="Calibri"/>
                <a:cs typeface="Calibri"/>
              </a:rPr>
              <a:t>lo</a:t>
            </a:r>
            <a:r>
              <a:rPr lang="es-ES" sz="800" spc="-6" dirty="0">
                <a:latin typeface="Calibri"/>
                <a:cs typeface="Calibri"/>
              </a:rPr>
              <a:t> </a:t>
            </a:r>
            <a:r>
              <a:rPr lang="es-ES" sz="800" dirty="0">
                <a:latin typeface="Calibri"/>
                <a:cs typeface="Calibri"/>
              </a:rPr>
              <a:t>previsto</a:t>
            </a:r>
            <a:r>
              <a:rPr lang="es-ES" sz="800" spc="-3" dirty="0">
                <a:latin typeface="Calibri"/>
                <a:cs typeface="Calibri"/>
              </a:rPr>
              <a:t> </a:t>
            </a:r>
            <a:r>
              <a:rPr lang="es-ES" sz="800" dirty="0">
                <a:latin typeface="Calibri"/>
                <a:cs typeface="Calibri"/>
              </a:rPr>
              <a:t>en</a:t>
            </a:r>
            <a:r>
              <a:rPr lang="es-ES" sz="800" spc="-13" dirty="0">
                <a:latin typeface="Calibri"/>
                <a:cs typeface="Calibri"/>
              </a:rPr>
              <a:t> </a:t>
            </a:r>
            <a:r>
              <a:rPr lang="es-ES" sz="800" dirty="0">
                <a:latin typeface="Calibri"/>
                <a:cs typeface="Calibri"/>
              </a:rPr>
              <a:t>la</a:t>
            </a:r>
            <a:r>
              <a:rPr lang="es-ES" sz="800" spc="-16" dirty="0">
                <a:latin typeface="Calibri"/>
                <a:cs typeface="Calibri"/>
              </a:rPr>
              <a:t> </a:t>
            </a:r>
            <a:r>
              <a:rPr lang="es-ES" sz="800" dirty="0">
                <a:latin typeface="Calibri"/>
                <a:cs typeface="Calibri"/>
              </a:rPr>
              <a:t>legislación</a:t>
            </a:r>
            <a:r>
              <a:rPr lang="es-ES" sz="800" spc="-13" dirty="0">
                <a:latin typeface="Calibri"/>
                <a:cs typeface="Calibri"/>
              </a:rPr>
              <a:t> </a:t>
            </a:r>
            <a:r>
              <a:rPr lang="es-ES" sz="800" dirty="0">
                <a:latin typeface="Calibri"/>
                <a:cs typeface="Calibri"/>
              </a:rPr>
              <a:t>hipotecaria"),</a:t>
            </a:r>
            <a:r>
              <a:rPr lang="es-ES" sz="800" spc="-6" dirty="0">
                <a:latin typeface="Calibri"/>
                <a:cs typeface="Calibri"/>
              </a:rPr>
              <a:t> </a:t>
            </a:r>
            <a:r>
              <a:rPr lang="es-ES" sz="800" dirty="0">
                <a:latin typeface="Calibri"/>
                <a:cs typeface="Calibri"/>
              </a:rPr>
              <a:t>en</a:t>
            </a:r>
            <a:r>
              <a:rPr lang="es-ES" sz="800" spc="-6" dirty="0">
                <a:latin typeface="Calibri"/>
                <a:cs typeface="Calibri"/>
              </a:rPr>
              <a:t> </a:t>
            </a:r>
            <a:r>
              <a:rPr lang="es-ES" sz="800" dirty="0">
                <a:latin typeface="Calibri"/>
                <a:cs typeface="Calibri"/>
              </a:rPr>
              <a:t>la</a:t>
            </a:r>
            <a:r>
              <a:rPr lang="es-ES" sz="800" spc="-19" dirty="0">
                <a:latin typeface="Calibri"/>
                <a:cs typeface="Calibri"/>
              </a:rPr>
              <a:t> </a:t>
            </a:r>
            <a:r>
              <a:rPr lang="es-ES" sz="800" dirty="0">
                <a:latin typeface="Calibri"/>
                <a:cs typeface="Calibri"/>
              </a:rPr>
              <a:t>redacción</a:t>
            </a:r>
            <a:r>
              <a:rPr lang="es-ES" sz="800" spc="-13" dirty="0">
                <a:latin typeface="Calibri"/>
                <a:cs typeface="Calibri"/>
              </a:rPr>
              <a:t> </a:t>
            </a:r>
            <a:r>
              <a:rPr lang="es-ES" sz="800" dirty="0">
                <a:latin typeface="Calibri"/>
                <a:cs typeface="Calibri"/>
              </a:rPr>
              <a:t>dada</a:t>
            </a:r>
            <a:r>
              <a:rPr lang="es-ES" sz="800" spc="-13" dirty="0">
                <a:latin typeface="Calibri"/>
                <a:cs typeface="Calibri"/>
              </a:rPr>
              <a:t> </a:t>
            </a:r>
            <a:r>
              <a:rPr lang="es-ES" sz="800" dirty="0">
                <a:latin typeface="Calibri"/>
                <a:cs typeface="Calibri"/>
              </a:rPr>
              <a:t>por</a:t>
            </a:r>
            <a:r>
              <a:rPr lang="es-ES" sz="800" spc="-10" dirty="0">
                <a:latin typeface="Calibri"/>
                <a:cs typeface="Calibri"/>
              </a:rPr>
              <a:t> </a:t>
            </a:r>
            <a:r>
              <a:rPr lang="es-ES" sz="800" dirty="0">
                <a:latin typeface="Calibri"/>
                <a:cs typeface="Calibri"/>
              </a:rPr>
              <a:t>la</a:t>
            </a:r>
            <a:r>
              <a:rPr lang="es-ES" sz="800" spc="-13" dirty="0">
                <a:latin typeface="Calibri"/>
                <a:cs typeface="Calibri"/>
              </a:rPr>
              <a:t> </a:t>
            </a:r>
            <a:r>
              <a:rPr lang="es-ES" sz="800" spc="-16" dirty="0">
                <a:latin typeface="Calibri"/>
                <a:cs typeface="Calibri"/>
              </a:rPr>
              <a:t>Ley </a:t>
            </a:r>
            <a:r>
              <a:rPr lang="es-ES" sz="800" dirty="0">
                <a:latin typeface="Calibri"/>
                <a:cs typeface="Calibri"/>
              </a:rPr>
              <a:t>36/2006,</a:t>
            </a:r>
            <a:r>
              <a:rPr lang="es-ES" sz="800" spc="-16" dirty="0">
                <a:latin typeface="Calibri"/>
                <a:cs typeface="Calibri"/>
              </a:rPr>
              <a:t> </a:t>
            </a:r>
            <a:r>
              <a:rPr lang="es-ES" sz="800" dirty="0">
                <a:latin typeface="Calibri"/>
                <a:cs typeface="Calibri"/>
              </a:rPr>
              <a:t>de</a:t>
            </a:r>
            <a:r>
              <a:rPr lang="es-ES" sz="800" spc="-19" dirty="0">
                <a:latin typeface="Calibri"/>
                <a:cs typeface="Calibri"/>
              </a:rPr>
              <a:t> </a:t>
            </a:r>
            <a:r>
              <a:rPr lang="es-ES" sz="800" dirty="0">
                <a:latin typeface="Calibri"/>
                <a:cs typeface="Calibri"/>
              </a:rPr>
              <a:t>29</a:t>
            </a:r>
            <a:r>
              <a:rPr lang="es-ES" sz="800" spc="-10" dirty="0">
                <a:latin typeface="Calibri"/>
                <a:cs typeface="Calibri"/>
              </a:rPr>
              <a:t> </a:t>
            </a:r>
            <a:r>
              <a:rPr lang="es-ES" sz="800" dirty="0">
                <a:latin typeface="Calibri"/>
                <a:cs typeface="Calibri"/>
              </a:rPr>
              <a:t>de</a:t>
            </a:r>
            <a:r>
              <a:rPr lang="es-ES" sz="800" spc="-19" dirty="0">
                <a:latin typeface="Calibri"/>
                <a:cs typeface="Calibri"/>
              </a:rPr>
              <a:t> </a:t>
            </a:r>
            <a:r>
              <a:rPr lang="es-ES" sz="800" dirty="0">
                <a:latin typeface="Calibri"/>
                <a:cs typeface="Calibri"/>
              </a:rPr>
              <a:t>noviembre,</a:t>
            </a:r>
            <a:r>
              <a:rPr lang="es-ES" sz="800" spc="-6" dirty="0">
                <a:latin typeface="Calibri"/>
                <a:cs typeface="Calibri"/>
              </a:rPr>
              <a:t> </a:t>
            </a:r>
            <a:r>
              <a:rPr lang="es-ES" sz="800" dirty="0">
                <a:latin typeface="Calibri"/>
                <a:cs typeface="Calibri"/>
              </a:rPr>
              <a:t>no</a:t>
            </a:r>
            <a:r>
              <a:rPr lang="es-ES" sz="800" spc="-6" dirty="0">
                <a:latin typeface="Calibri"/>
                <a:cs typeface="Calibri"/>
              </a:rPr>
              <a:t> </a:t>
            </a:r>
            <a:r>
              <a:rPr lang="es-ES" sz="800" dirty="0">
                <a:latin typeface="Calibri"/>
                <a:cs typeface="Calibri"/>
              </a:rPr>
              <a:t>requiere</a:t>
            </a:r>
            <a:r>
              <a:rPr lang="es-ES" sz="800" spc="-16" dirty="0">
                <a:latin typeface="Calibri"/>
                <a:cs typeface="Calibri"/>
              </a:rPr>
              <a:t> </a:t>
            </a:r>
            <a:r>
              <a:rPr lang="es-ES" sz="800" dirty="0">
                <a:latin typeface="Calibri"/>
                <a:cs typeface="Calibri"/>
              </a:rPr>
              <a:t>ninguna</a:t>
            </a:r>
            <a:r>
              <a:rPr lang="es-ES" sz="800" spc="-10" dirty="0">
                <a:latin typeface="Calibri"/>
                <a:cs typeface="Calibri"/>
              </a:rPr>
              <a:t> </a:t>
            </a:r>
            <a:r>
              <a:rPr lang="es-ES" sz="800" dirty="0">
                <a:latin typeface="Calibri"/>
                <a:cs typeface="Calibri"/>
              </a:rPr>
              <a:t>carga</a:t>
            </a:r>
            <a:r>
              <a:rPr lang="es-ES" sz="800" spc="-10" dirty="0">
                <a:latin typeface="Calibri"/>
                <a:cs typeface="Calibri"/>
              </a:rPr>
              <a:t> </a:t>
            </a:r>
            <a:r>
              <a:rPr lang="es-ES" sz="800" dirty="0">
                <a:latin typeface="Calibri"/>
                <a:cs typeface="Calibri"/>
              </a:rPr>
              <a:t>adicional</a:t>
            </a:r>
            <a:r>
              <a:rPr lang="es-ES" sz="800" spc="-10" dirty="0">
                <a:latin typeface="Calibri"/>
                <a:cs typeface="Calibri"/>
              </a:rPr>
              <a:t> </a:t>
            </a:r>
            <a:r>
              <a:rPr lang="es-ES" sz="800" dirty="0">
                <a:latin typeface="Calibri"/>
                <a:cs typeface="Calibri"/>
              </a:rPr>
              <a:t>para</a:t>
            </a:r>
            <a:r>
              <a:rPr lang="es-ES" sz="800" spc="-16" dirty="0">
                <a:latin typeface="Calibri"/>
                <a:cs typeface="Calibri"/>
              </a:rPr>
              <a:t> </a:t>
            </a:r>
            <a:r>
              <a:rPr lang="es-ES" sz="800" dirty="0">
                <a:latin typeface="Calibri"/>
                <a:cs typeface="Calibri"/>
              </a:rPr>
              <a:t>aquélla</a:t>
            </a:r>
            <a:r>
              <a:rPr lang="es-ES" sz="800" spc="-19" dirty="0">
                <a:latin typeface="Calibri"/>
                <a:cs typeface="Calibri"/>
              </a:rPr>
              <a:t> </a:t>
            </a:r>
            <a:r>
              <a:rPr lang="es-ES" sz="800" dirty="0">
                <a:latin typeface="Calibri"/>
                <a:cs typeface="Calibri"/>
              </a:rPr>
              <a:t>respecto</a:t>
            </a:r>
            <a:r>
              <a:rPr lang="es-ES" sz="800" spc="-6" dirty="0">
                <a:latin typeface="Calibri"/>
                <a:cs typeface="Calibri"/>
              </a:rPr>
              <a:t> </a:t>
            </a:r>
            <a:r>
              <a:rPr lang="es-ES" sz="800" dirty="0">
                <a:latin typeface="Calibri"/>
                <a:cs typeface="Calibri"/>
              </a:rPr>
              <a:t>a</a:t>
            </a:r>
            <a:r>
              <a:rPr lang="es-ES" sz="800" spc="-13" dirty="0">
                <a:latin typeface="Calibri"/>
                <a:cs typeface="Calibri"/>
              </a:rPr>
              <a:t> </a:t>
            </a:r>
            <a:r>
              <a:rPr lang="es-ES" sz="800" spc="-16" dirty="0">
                <a:latin typeface="Calibri"/>
                <a:cs typeface="Calibri"/>
              </a:rPr>
              <a:t>los </a:t>
            </a:r>
            <a:r>
              <a:rPr lang="es-ES" sz="800" dirty="0">
                <a:latin typeface="Calibri"/>
                <a:cs typeface="Calibri"/>
              </a:rPr>
              <a:t>demás</a:t>
            </a:r>
            <a:r>
              <a:rPr lang="es-ES" sz="800" spc="-22" dirty="0">
                <a:latin typeface="Calibri"/>
                <a:cs typeface="Calibri"/>
              </a:rPr>
              <a:t> </a:t>
            </a:r>
            <a:r>
              <a:rPr lang="es-ES" sz="800" dirty="0">
                <a:latin typeface="Calibri"/>
                <a:cs typeface="Calibri"/>
              </a:rPr>
              <a:t>medios</a:t>
            </a:r>
            <a:r>
              <a:rPr lang="es-ES" sz="800" spc="-16"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comprobación</a:t>
            </a:r>
            <a:r>
              <a:rPr lang="es-ES" sz="800" spc="-10"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valores</a:t>
            </a:r>
            <a:r>
              <a:rPr lang="es-ES" sz="800" spc="-13" dirty="0">
                <a:latin typeface="Calibri"/>
                <a:cs typeface="Calibri"/>
              </a:rPr>
              <a:t> </a:t>
            </a:r>
            <a:r>
              <a:rPr lang="es-ES" sz="800" dirty="0">
                <a:latin typeface="Calibri"/>
                <a:cs typeface="Calibri"/>
              </a:rPr>
              <a:t>,</a:t>
            </a:r>
            <a:r>
              <a:rPr lang="es-ES" sz="800" spc="-3" dirty="0">
                <a:latin typeface="Calibri"/>
                <a:cs typeface="Calibri"/>
              </a:rPr>
              <a:t> </a:t>
            </a:r>
            <a:r>
              <a:rPr lang="es-ES" sz="800" dirty="0">
                <a:latin typeface="Calibri"/>
                <a:cs typeface="Calibri"/>
              </a:rPr>
              <a:t>por</a:t>
            </a:r>
            <a:r>
              <a:rPr lang="es-ES" sz="800" spc="-6" dirty="0">
                <a:latin typeface="Calibri"/>
                <a:cs typeface="Calibri"/>
              </a:rPr>
              <a:t> </a:t>
            </a:r>
            <a:r>
              <a:rPr lang="es-ES" sz="800" dirty="0">
                <a:latin typeface="Calibri"/>
                <a:cs typeface="Calibri"/>
              </a:rPr>
              <a:t>lo</a:t>
            </a:r>
            <a:r>
              <a:rPr lang="es-ES" sz="800" spc="-6" dirty="0">
                <a:latin typeface="Calibri"/>
                <a:cs typeface="Calibri"/>
              </a:rPr>
              <a:t> </a:t>
            </a:r>
            <a:r>
              <a:rPr lang="es-ES" sz="800" dirty="0">
                <a:latin typeface="Calibri"/>
                <a:cs typeface="Calibri"/>
              </a:rPr>
              <a:t>que</a:t>
            </a:r>
            <a:r>
              <a:rPr lang="es-ES" sz="800" spc="-3" dirty="0">
                <a:latin typeface="Calibri"/>
                <a:cs typeface="Calibri"/>
              </a:rPr>
              <a:t> </a:t>
            </a:r>
            <a:r>
              <a:rPr lang="es-ES" sz="800" dirty="0">
                <a:latin typeface="Calibri"/>
                <a:cs typeface="Calibri"/>
              </a:rPr>
              <a:t>no</a:t>
            </a:r>
            <a:r>
              <a:rPr lang="es-ES" sz="800" spc="-10" dirty="0">
                <a:latin typeface="Calibri"/>
                <a:cs typeface="Calibri"/>
              </a:rPr>
              <a:t> </a:t>
            </a:r>
            <a:r>
              <a:rPr lang="es-ES" sz="800" dirty="0">
                <a:latin typeface="Calibri"/>
                <a:cs typeface="Calibri"/>
              </a:rPr>
              <a:t>viene</a:t>
            </a:r>
            <a:r>
              <a:rPr lang="es-ES" sz="800" spc="-13" dirty="0">
                <a:latin typeface="Calibri"/>
                <a:cs typeface="Calibri"/>
              </a:rPr>
              <a:t> </a:t>
            </a:r>
            <a:r>
              <a:rPr lang="es-ES" sz="800" dirty="0">
                <a:latin typeface="Calibri"/>
                <a:cs typeface="Calibri"/>
              </a:rPr>
              <a:t>obligada</a:t>
            </a:r>
            <a:r>
              <a:rPr lang="es-ES" sz="800" spc="-6" dirty="0">
                <a:latin typeface="Calibri"/>
                <a:cs typeface="Calibri"/>
              </a:rPr>
              <a:t> </a:t>
            </a:r>
            <a:r>
              <a:rPr lang="es-ES" sz="800" dirty="0">
                <a:latin typeface="Calibri"/>
                <a:cs typeface="Calibri"/>
              </a:rPr>
              <a:t>a</a:t>
            </a:r>
            <a:r>
              <a:rPr lang="es-ES" sz="800" spc="-6" dirty="0">
                <a:latin typeface="Calibri"/>
                <a:cs typeface="Calibri"/>
              </a:rPr>
              <a:t> justificar </a:t>
            </a:r>
            <a:r>
              <a:rPr lang="es-ES" sz="800" dirty="0">
                <a:latin typeface="Calibri"/>
                <a:cs typeface="Calibri"/>
              </a:rPr>
              <a:t>previamente</a:t>
            </a:r>
            <a:r>
              <a:rPr lang="es-ES" sz="800" spc="-16" dirty="0">
                <a:latin typeface="Calibri"/>
                <a:cs typeface="Calibri"/>
              </a:rPr>
              <a:t> </a:t>
            </a:r>
            <a:r>
              <a:rPr lang="es-ES" sz="800" dirty="0">
                <a:latin typeface="Calibri"/>
                <a:cs typeface="Calibri"/>
              </a:rPr>
              <a:t>que</a:t>
            </a:r>
            <a:r>
              <a:rPr lang="es-ES" sz="800" spc="-16" dirty="0">
                <a:latin typeface="Calibri"/>
                <a:cs typeface="Calibri"/>
              </a:rPr>
              <a:t> </a:t>
            </a:r>
            <a:r>
              <a:rPr lang="es-ES" sz="800" dirty="0">
                <a:latin typeface="Calibri"/>
                <a:cs typeface="Calibri"/>
              </a:rPr>
              <a:t>el</a:t>
            </a:r>
            <a:r>
              <a:rPr lang="es-ES" sz="800" spc="-10" dirty="0">
                <a:latin typeface="Calibri"/>
                <a:cs typeface="Calibri"/>
              </a:rPr>
              <a:t> </a:t>
            </a:r>
            <a:r>
              <a:rPr lang="es-ES" sz="800" dirty="0">
                <a:latin typeface="Calibri"/>
                <a:cs typeface="Calibri"/>
              </a:rPr>
              <a:t>valor</a:t>
            </a:r>
            <a:r>
              <a:rPr lang="es-ES" sz="800" spc="-16" dirty="0">
                <a:latin typeface="Calibri"/>
                <a:cs typeface="Calibri"/>
              </a:rPr>
              <a:t> </a:t>
            </a:r>
            <a:r>
              <a:rPr lang="es-ES" sz="800" dirty="0">
                <a:latin typeface="Calibri"/>
                <a:cs typeface="Calibri"/>
              </a:rPr>
              <a:t>asignado</a:t>
            </a:r>
            <a:r>
              <a:rPr lang="es-ES" sz="800" spc="-6" dirty="0">
                <a:latin typeface="Calibri"/>
                <a:cs typeface="Calibri"/>
              </a:rPr>
              <a:t> </a:t>
            </a:r>
            <a:r>
              <a:rPr lang="es-ES" sz="800" dirty="0">
                <a:latin typeface="Calibri"/>
                <a:cs typeface="Calibri"/>
              </a:rPr>
              <a:t>para</a:t>
            </a:r>
            <a:r>
              <a:rPr lang="es-ES" sz="800" spc="-13" dirty="0">
                <a:latin typeface="Calibri"/>
                <a:cs typeface="Calibri"/>
              </a:rPr>
              <a:t> </a:t>
            </a:r>
            <a:r>
              <a:rPr lang="es-ES" sz="800" dirty="0">
                <a:latin typeface="Calibri"/>
                <a:cs typeface="Calibri"/>
              </a:rPr>
              <a:t>la</a:t>
            </a:r>
            <a:r>
              <a:rPr lang="es-ES" sz="800" spc="-16" dirty="0">
                <a:latin typeface="Calibri"/>
                <a:cs typeface="Calibri"/>
              </a:rPr>
              <a:t> </a:t>
            </a:r>
            <a:r>
              <a:rPr lang="es-ES" sz="800" dirty="0">
                <a:latin typeface="Calibri"/>
                <a:cs typeface="Calibri"/>
              </a:rPr>
              <a:t>tasación</a:t>
            </a:r>
            <a:r>
              <a:rPr lang="es-ES" sz="800" spc="-16" dirty="0">
                <a:latin typeface="Calibri"/>
                <a:cs typeface="Calibri"/>
              </a:rPr>
              <a:t> </a:t>
            </a:r>
            <a:r>
              <a:rPr lang="es-ES" sz="800" dirty="0">
                <a:latin typeface="Calibri"/>
                <a:cs typeface="Calibri"/>
              </a:rPr>
              <a:t>de</a:t>
            </a:r>
            <a:r>
              <a:rPr lang="es-ES" sz="800" spc="-19" dirty="0">
                <a:latin typeface="Calibri"/>
                <a:cs typeface="Calibri"/>
              </a:rPr>
              <a:t> </a:t>
            </a:r>
            <a:r>
              <a:rPr lang="es-ES" sz="800" dirty="0">
                <a:latin typeface="Calibri"/>
                <a:cs typeface="Calibri"/>
              </a:rPr>
              <a:t>las</a:t>
            </a:r>
            <a:r>
              <a:rPr lang="es-ES" sz="800" spc="-10" dirty="0">
                <a:latin typeface="Calibri"/>
                <a:cs typeface="Calibri"/>
              </a:rPr>
              <a:t> </a:t>
            </a:r>
            <a:r>
              <a:rPr lang="es-ES" sz="800" dirty="0">
                <a:latin typeface="Calibri"/>
                <a:cs typeface="Calibri"/>
              </a:rPr>
              <a:t>fincas</a:t>
            </a:r>
            <a:r>
              <a:rPr lang="es-ES" sz="800" spc="-10" dirty="0">
                <a:latin typeface="Calibri"/>
                <a:cs typeface="Calibri"/>
              </a:rPr>
              <a:t> </a:t>
            </a:r>
            <a:r>
              <a:rPr lang="es-ES" sz="800" dirty="0">
                <a:latin typeface="Calibri"/>
                <a:cs typeface="Calibri"/>
              </a:rPr>
              <a:t>hipotecadas</a:t>
            </a:r>
            <a:r>
              <a:rPr lang="es-ES" sz="800" spc="-10" dirty="0">
                <a:latin typeface="Calibri"/>
                <a:cs typeface="Calibri"/>
              </a:rPr>
              <a:t> </a:t>
            </a:r>
            <a:r>
              <a:rPr lang="es-ES" sz="800" dirty="0">
                <a:latin typeface="Calibri"/>
                <a:cs typeface="Calibri"/>
              </a:rPr>
              <a:t>coincide</a:t>
            </a:r>
            <a:r>
              <a:rPr lang="es-ES" sz="800" spc="-6" dirty="0">
                <a:latin typeface="Calibri"/>
                <a:cs typeface="Calibri"/>
              </a:rPr>
              <a:t> </a:t>
            </a:r>
            <a:r>
              <a:rPr lang="es-ES" sz="800" dirty="0">
                <a:latin typeface="Calibri"/>
                <a:cs typeface="Calibri"/>
              </a:rPr>
              <a:t>con</a:t>
            </a:r>
            <a:r>
              <a:rPr lang="es-ES" sz="800" spc="-13" dirty="0">
                <a:latin typeface="Calibri"/>
                <a:cs typeface="Calibri"/>
              </a:rPr>
              <a:t> </a:t>
            </a:r>
            <a:r>
              <a:rPr lang="es-ES" sz="800" spc="-16" dirty="0">
                <a:latin typeface="Calibri"/>
                <a:cs typeface="Calibri"/>
              </a:rPr>
              <a:t>el </a:t>
            </a:r>
            <a:r>
              <a:rPr lang="es-ES" sz="800" dirty="0">
                <a:latin typeface="Calibri"/>
                <a:cs typeface="Calibri"/>
              </a:rPr>
              <a:t>valor</a:t>
            </a:r>
            <a:r>
              <a:rPr lang="es-ES" sz="800" spc="-19" dirty="0">
                <a:latin typeface="Calibri"/>
                <a:cs typeface="Calibri"/>
              </a:rPr>
              <a:t> </a:t>
            </a:r>
            <a:r>
              <a:rPr lang="es-ES" sz="800" dirty="0">
                <a:latin typeface="Calibri"/>
                <a:cs typeface="Calibri"/>
              </a:rPr>
              <a:t>ajustado</a:t>
            </a:r>
            <a:r>
              <a:rPr lang="es-ES" sz="800" spc="-3" dirty="0">
                <a:latin typeface="Calibri"/>
                <a:cs typeface="Calibri"/>
              </a:rPr>
              <a:t> </a:t>
            </a:r>
            <a:r>
              <a:rPr lang="es-ES" sz="800" dirty="0">
                <a:latin typeface="Calibri"/>
                <a:cs typeface="Calibri"/>
              </a:rPr>
              <a:t>a</a:t>
            </a:r>
            <a:r>
              <a:rPr lang="es-ES" sz="800" spc="-10" dirty="0">
                <a:latin typeface="Calibri"/>
                <a:cs typeface="Calibri"/>
              </a:rPr>
              <a:t> </a:t>
            </a:r>
            <a:r>
              <a:rPr lang="es-ES" sz="800" dirty="0">
                <a:latin typeface="Calibri"/>
                <a:cs typeface="Calibri"/>
              </a:rPr>
              <a:t>la</a:t>
            </a:r>
            <a:r>
              <a:rPr lang="es-ES" sz="800" spc="-16" dirty="0">
                <a:latin typeface="Calibri"/>
                <a:cs typeface="Calibri"/>
              </a:rPr>
              <a:t> </a:t>
            </a:r>
            <a:r>
              <a:rPr lang="es-ES" sz="800" dirty="0">
                <a:latin typeface="Calibri"/>
                <a:cs typeface="Calibri"/>
              </a:rPr>
              <a:t>base</a:t>
            </a:r>
            <a:r>
              <a:rPr lang="es-ES" sz="800" spc="-10" dirty="0">
                <a:latin typeface="Calibri"/>
                <a:cs typeface="Calibri"/>
              </a:rPr>
              <a:t> </a:t>
            </a:r>
            <a:r>
              <a:rPr lang="es-ES" sz="800" dirty="0">
                <a:latin typeface="Calibri"/>
                <a:cs typeface="Calibri"/>
              </a:rPr>
              <a:t>imponible</a:t>
            </a:r>
            <a:r>
              <a:rPr lang="es-ES" sz="800" spc="-6" dirty="0">
                <a:latin typeface="Calibri"/>
                <a:cs typeface="Calibri"/>
              </a:rPr>
              <a:t> </a:t>
            </a:r>
            <a:r>
              <a:rPr lang="es-ES" sz="800" dirty="0">
                <a:latin typeface="Calibri"/>
                <a:cs typeface="Calibri"/>
              </a:rPr>
              <a:t>del</a:t>
            </a:r>
            <a:r>
              <a:rPr lang="es-ES" sz="800" spc="-10" dirty="0">
                <a:latin typeface="Calibri"/>
                <a:cs typeface="Calibri"/>
              </a:rPr>
              <a:t> </a:t>
            </a:r>
            <a:r>
              <a:rPr lang="es-ES" sz="800" dirty="0">
                <a:latin typeface="Calibri"/>
                <a:cs typeface="Calibri"/>
              </a:rPr>
              <a:t>impuesto,</a:t>
            </a:r>
            <a:r>
              <a:rPr lang="es-ES" sz="800" spc="-6" dirty="0">
                <a:latin typeface="Calibri"/>
                <a:cs typeface="Calibri"/>
              </a:rPr>
              <a:t> </a:t>
            </a:r>
            <a:r>
              <a:rPr lang="es-ES" sz="800" dirty="0">
                <a:latin typeface="Calibri"/>
                <a:cs typeface="Calibri"/>
              </a:rPr>
              <a:t>ni</a:t>
            </a:r>
            <a:r>
              <a:rPr lang="es-ES" sz="800" spc="-19" dirty="0">
                <a:latin typeface="Calibri"/>
                <a:cs typeface="Calibri"/>
              </a:rPr>
              <a:t> </a:t>
            </a:r>
            <a:r>
              <a:rPr lang="es-ES" sz="800" dirty="0">
                <a:latin typeface="Calibri"/>
                <a:cs typeface="Calibri"/>
              </a:rPr>
              <a:t>la</a:t>
            </a:r>
            <a:r>
              <a:rPr lang="es-ES" sz="800" spc="-16" dirty="0">
                <a:latin typeface="Calibri"/>
                <a:cs typeface="Calibri"/>
              </a:rPr>
              <a:t> </a:t>
            </a:r>
            <a:r>
              <a:rPr lang="es-ES" sz="800" dirty="0">
                <a:latin typeface="Calibri"/>
                <a:cs typeface="Calibri"/>
              </a:rPr>
              <a:t>existencia</a:t>
            </a:r>
            <a:r>
              <a:rPr lang="es-ES" sz="800" spc="-6" dirty="0">
                <a:latin typeface="Calibri"/>
                <a:cs typeface="Calibri"/>
              </a:rPr>
              <a:t> </a:t>
            </a:r>
            <a:r>
              <a:rPr lang="es-ES" sz="800" dirty="0">
                <a:latin typeface="Calibri"/>
                <a:cs typeface="Calibri"/>
              </a:rPr>
              <a:t>de</a:t>
            </a:r>
            <a:r>
              <a:rPr lang="es-ES" sz="800" spc="-10" dirty="0">
                <a:latin typeface="Calibri"/>
                <a:cs typeface="Calibri"/>
              </a:rPr>
              <a:t> </a:t>
            </a:r>
            <a:r>
              <a:rPr lang="es-ES" sz="800" dirty="0">
                <a:latin typeface="Calibri"/>
                <a:cs typeface="Calibri"/>
              </a:rPr>
              <a:t>algún</a:t>
            </a:r>
            <a:r>
              <a:rPr lang="es-ES" sz="800" spc="-16" dirty="0">
                <a:latin typeface="Calibri"/>
                <a:cs typeface="Calibri"/>
              </a:rPr>
              <a:t> </a:t>
            </a:r>
            <a:r>
              <a:rPr lang="es-ES" sz="800" dirty="0">
                <a:latin typeface="Calibri"/>
                <a:cs typeface="Calibri"/>
              </a:rPr>
              <a:t>elemento</a:t>
            </a:r>
            <a:r>
              <a:rPr lang="es-ES" sz="800" spc="-3" dirty="0">
                <a:latin typeface="Calibri"/>
                <a:cs typeface="Calibri"/>
              </a:rPr>
              <a:t> </a:t>
            </a:r>
            <a:r>
              <a:rPr lang="es-ES" sz="800" spc="-16" dirty="0">
                <a:latin typeface="Calibri"/>
                <a:cs typeface="Calibri"/>
              </a:rPr>
              <a:t>de </a:t>
            </a:r>
            <a:r>
              <a:rPr lang="es-ES" sz="800" dirty="0">
                <a:latin typeface="Calibri"/>
                <a:cs typeface="Calibri"/>
              </a:rPr>
              <a:t>defraudación</a:t>
            </a:r>
            <a:r>
              <a:rPr lang="es-ES" sz="800" spc="-16" dirty="0">
                <a:latin typeface="Calibri"/>
                <a:cs typeface="Calibri"/>
              </a:rPr>
              <a:t> </a:t>
            </a:r>
            <a:r>
              <a:rPr lang="es-ES" sz="800" dirty="0">
                <a:latin typeface="Calibri"/>
                <a:cs typeface="Calibri"/>
              </a:rPr>
              <a:t>que</a:t>
            </a:r>
            <a:r>
              <a:rPr lang="es-ES" sz="800" spc="-6" dirty="0">
                <a:latin typeface="Calibri"/>
                <a:cs typeface="Calibri"/>
              </a:rPr>
              <a:t> </a:t>
            </a:r>
            <a:r>
              <a:rPr lang="es-ES" sz="800" dirty="0">
                <a:latin typeface="Calibri"/>
                <a:cs typeface="Calibri"/>
              </a:rPr>
              <a:t>deba</a:t>
            </a:r>
            <a:r>
              <a:rPr lang="es-ES" sz="800" spc="-13" dirty="0">
                <a:latin typeface="Calibri"/>
                <a:cs typeface="Calibri"/>
              </a:rPr>
              <a:t> </a:t>
            </a:r>
            <a:r>
              <a:rPr lang="es-ES" sz="800" dirty="0">
                <a:latin typeface="Calibri"/>
                <a:cs typeface="Calibri"/>
              </a:rPr>
              <a:t>corregirse»</a:t>
            </a:r>
            <a:r>
              <a:rPr lang="es-ES" sz="800" spc="-10" dirty="0">
                <a:latin typeface="Calibri"/>
                <a:cs typeface="Calibri"/>
              </a:rPr>
              <a:t> </a:t>
            </a:r>
            <a:r>
              <a:rPr lang="es-ES" sz="800" dirty="0">
                <a:latin typeface="Calibri"/>
                <a:cs typeface="Calibri"/>
              </a:rPr>
              <a:t>(«B.O.E.»</a:t>
            </a:r>
            <a:r>
              <a:rPr lang="es-ES" sz="800" spc="-13" dirty="0">
                <a:latin typeface="Calibri"/>
                <a:cs typeface="Calibri"/>
              </a:rPr>
              <a:t> </a:t>
            </a:r>
            <a:r>
              <a:rPr lang="es-ES" sz="800" dirty="0">
                <a:latin typeface="Calibri"/>
                <a:cs typeface="Calibri"/>
              </a:rPr>
              <a:t>8</a:t>
            </a:r>
            <a:r>
              <a:rPr lang="es-ES" sz="800" spc="-22" dirty="0">
                <a:latin typeface="Calibri"/>
                <a:cs typeface="Calibri"/>
              </a:rPr>
              <a:t> </a:t>
            </a:r>
            <a:r>
              <a:rPr lang="es-ES" sz="800" dirty="0">
                <a:latin typeface="Calibri"/>
                <a:cs typeface="Calibri"/>
              </a:rPr>
              <a:t>marzo</a:t>
            </a:r>
            <a:r>
              <a:rPr lang="es-ES" sz="800" spc="-13" dirty="0">
                <a:latin typeface="Calibri"/>
                <a:cs typeface="Calibri"/>
              </a:rPr>
              <a:t> </a:t>
            </a:r>
            <a:r>
              <a:rPr lang="es-ES" sz="800" spc="-6" dirty="0">
                <a:latin typeface="Calibri"/>
                <a:cs typeface="Calibri"/>
              </a:rPr>
              <a:t>2012).</a:t>
            </a:r>
            <a:endParaRPr lang="es-ES" sz="800" dirty="0">
              <a:latin typeface="Calibri"/>
              <a:cs typeface="Calibri"/>
            </a:endParaRPr>
          </a:p>
          <a:p>
            <a:pPr>
              <a:spcBef>
                <a:spcPts val="16"/>
              </a:spcBef>
            </a:pPr>
            <a:endParaRPr lang="es-ES" sz="600" dirty="0">
              <a:latin typeface="Calibri"/>
              <a:cs typeface="Calibri"/>
            </a:endParaRPr>
          </a:p>
          <a:p>
            <a:pPr marL="8145" marR="3258" indent="94884">
              <a:lnSpc>
                <a:spcPct val="116799"/>
              </a:lnSpc>
              <a:spcBef>
                <a:spcPts val="3"/>
              </a:spcBef>
              <a:buAutoNum type="alphaLcParenR" startAt="8"/>
              <a:tabLst>
                <a:tab pos="103028" algn="l"/>
              </a:tabLst>
            </a:pPr>
            <a:r>
              <a:rPr lang="es-ES" sz="800" dirty="0">
                <a:latin typeface="Calibri"/>
                <a:cs typeface="Calibri"/>
              </a:rPr>
              <a:t>Precio</a:t>
            </a:r>
            <a:r>
              <a:rPr lang="es-ES" sz="800" spc="-19" dirty="0">
                <a:latin typeface="Calibri"/>
                <a:cs typeface="Calibri"/>
              </a:rPr>
              <a:t> </a:t>
            </a:r>
            <a:r>
              <a:rPr lang="es-ES" sz="800" dirty="0">
                <a:latin typeface="Calibri"/>
                <a:cs typeface="Calibri"/>
              </a:rPr>
              <a:t>o</a:t>
            </a:r>
            <a:r>
              <a:rPr lang="es-ES" sz="800" spc="-16" dirty="0">
                <a:latin typeface="Calibri"/>
                <a:cs typeface="Calibri"/>
              </a:rPr>
              <a:t> </a:t>
            </a:r>
            <a:r>
              <a:rPr lang="es-ES" sz="800" dirty="0">
                <a:latin typeface="Calibri"/>
                <a:cs typeface="Calibri"/>
              </a:rPr>
              <a:t>valor</a:t>
            </a:r>
            <a:r>
              <a:rPr lang="es-ES" sz="800" spc="-10" dirty="0">
                <a:latin typeface="Calibri"/>
                <a:cs typeface="Calibri"/>
              </a:rPr>
              <a:t> </a:t>
            </a:r>
            <a:r>
              <a:rPr lang="es-ES" sz="800" dirty="0">
                <a:latin typeface="Calibri"/>
                <a:cs typeface="Calibri"/>
              </a:rPr>
              <a:t>declarado</a:t>
            </a:r>
            <a:r>
              <a:rPr lang="es-ES" sz="800" spc="-16" dirty="0">
                <a:latin typeface="Calibri"/>
                <a:cs typeface="Calibri"/>
              </a:rPr>
              <a:t> </a:t>
            </a:r>
            <a:r>
              <a:rPr lang="es-ES" sz="800" dirty="0">
                <a:latin typeface="Calibri"/>
                <a:cs typeface="Calibri"/>
              </a:rPr>
              <a:t>correspondiente</a:t>
            </a:r>
            <a:r>
              <a:rPr lang="es-ES" sz="800" spc="-10" dirty="0">
                <a:latin typeface="Calibri"/>
                <a:cs typeface="Calibri"/>
              </a:rPr>
              <a:t> </a:t>
            </a:r>
            <a:r>
              <a:rPr lang="es-ES" sz="800" dirty="0">
                <a:latin typeface="Calibri"/>
                <a:cs typeface="Calibri"/>
              </a:rPr>
              <a:t>a</a:t>
            </a:r>
            <a:r>
              <a:rPr lang="es-ES" sz="800" spc="-16" dirty="0">
                <a:latin typeface="Calibri"/>
                <a:cs typeface="Calibri"/>
              </a:rPr>
              <a:t> </a:t>
            </a:r>
            <a:r>
              <a:rPr lang="es-ES" sz="800" dirty="0">
                <a:latin typeface="Calibri"/>
                <a:cs typeface="Calibri"/>
              </a:rPr>
              <a:t>otras</a:t>
            </a:r>
            <a:r>
              <a:rPr lang="es-ES" sz="800" spc="-22" dirty="0">
                <a:latin typeface="Calibri"/>
                <a:cs typeface="Calibri"/>
              </a:rPr>
              <a:t> </a:t>
            </a:r>
            <a:r>
              <a:rPr lang="es-ES" sz="800" dirty="0">
                <a:latin typeface="Calibri"/>
                <a:cs typeface="Calibri"/>
              </a:rPr>
              <a:t>transmisiones</a:t>
            </a:r>
            <a:r>
              <a:rPr lang="es-ES" sz="800" spc="-10" dirty="0">
                <a:latin typeface="Calibri"/>
                <a:cs typeface="Calibri"/>
              </a:rPr>
              <a:t> </a:t>
            </a:r>
            <a:r>
              <a:rPr lang="es-ES" sz="800" dirty="0">
                <a:latin typeface="Calibri"/>
                <a:cs typeface="Calibri"/>
              </a:rPr>
              <a:t>del</a:t>
            </a:r>
            <a:r>
              <a:rPr lang="es-ES" sz="800" spc="-19" dirty="0">
                <a:latin typeface="Calibri"/>
                <a:cs typeface="Calibri"/>
              </a:rPr>
              <a:t> </a:t>
            </a:r>
            <a:r>
              <a:rPr lang="es-ES" sz="800" dirty="0">
                <a:latin typeface="Calibri"/>
                <a:cs typeface="Calibri"/>
              </a:rPr>
              <a:t>mismo</a:t>
            </a:r>
            <a:r>
              <a:rPr lang="es-ES" sz="800" spc="-10" dirty="0">
                <a:latin typeface="Calibri"/>
                <a:cs typeface="Calibri"/>
              </a:rPr>
              <a:t> </a:t>
            </a:r>
            <a:r>
              <a:rPr lang="es-ES" sz="800" dirty="0">
                <a:latin typeface="Calibri"/>
                <a:cs typeface="Calibri"/>
              </a:rPr>
              <a:t>bien,</a:t>
            </a:r>
            <a:r>
              <a:rPr lang="es-ES" sz="800" spc="-13" dirty="0">
                <a:latin typeface="Calibri"/>
                <a:cs typeface="Calibri"/>
              </a:rPr>
              <a:t> </a:t>
            </a:r>
            <a:r>
              <a:rPr lang="es-ES" sz="800" dirty="0">
                <a:latin typeface="Calibri"/>
                <a:cs typeface="Calibri"/>
              </a:rPr>
              <a:t>teniendo</a:t>
            </a:r>
            <a:r>
              <a:rPr lang="es-ES" sz="800" spc="-6" dirty="0">
                <a:latin typeface="Calibri"/>
                <a:cs typeface="Calibri"/>
              </a:rPr>
              <a:t> </a:t>
            </a:r>
            <a:r>
              <a:rPr lang="es-ES" sz="800" spc="-16" dirty="0">
                <a:latin typeface="Calibri"/>
                <a:cs typeface="Calibri"/>
              </a:rPr>
              <a:t>en </a:t>
            </a:r>
            <a:r>
              <a:rPr lang="es-ES" sz="800" dirty="0">
                <a:latin typeface="Calibri"/>
                <a:cs typeface="Calibri"/>
              </a:rPr>
              <a:t>cuenta</a:t>
            </a:r>
            <a:r>
              <a:rPr lang="es-ES" sz="800" spc="-22" dirty="0">
                <a:latin typeface="Calibri"/>
                <a:cs typeface="Calibri"/>
              </a:rPr>
              <a:t> </a:t>
            </a:r>
            <a:r>
              <a:rPr lang="es-ES" sz="800" dirty="0">
                <a:latin typeface="Calibri"/>
                <a:cs typeface="Calibri"/>
              </a:rPr>
              <a:t>las</a:t>
            </a:r>
            <a:r>
              <a:rPr lang="es-ES" sz="800" spc="-22" dirty="0">
                <a:latin typeface="Calibri"/>
                <a:cs typeface="Calibri"/>
              </a:rPr>
              <a:t> </a:t>
            </a:r>
            <a:r>
              <a:rPr lang="es-ES" sz="800" dirty="0">
                <a:latin typeface="Calibri"/>
                <a:cs typeface="Calibri"/>
              </a:rPr>
              <a:t>circunstancias</a:t>
            </a:r>
            <a:r>
              <a:rPr lang="es-ES" sz="800" spc="-22" dirty="0">
                <a:latin typeface="Calibri"/>
                <a:cs typeface="Calibri"/>
              </a:rPr>
              <a:t> </a:t>
            </a:r>
            <a:r>
              <a:rPr lang="es-ES" sz="800" dirty="0">
                <a:latin typeface="Calibri"/>
                <a:cs typeface="Calibri"/>
              </a:rPr>
              <a:t>de</a:t>
            </a:r>
            <a:r>
              <a:rPr lang="es-ES" sz="800" spc="-13" dirty="0">
                <a:latin typeface="Calibri"/>
                <a:cs typeface="Calibri"/>
              </a:rPr>
              <a:t> </a:t>
            </a:r>
            <a:r>
              <a:rPr lang="es-ES" sz="800" dirty="0">
                <a:latin typeface="Calibri"/>
                <a:cs typeface="Calibri"/>
              </a:rPr>
              <a:t>éstas,</a:t>
            </a:r>
            <a:r>
              <a:rPr lang="es-ES" sz="800" spc="-13" dirty="0">
                <a:latin typeface="Calibri"/>
                <a:cs typeface="Calibri"/>
              </a:rPr>
              <a:t> </a:t>
            </a:r>
            <a:r>
              <a:rPr lang="es-ES" sz="800" dirty="0">
                <a:latin typeface="Calibri"/>
                <a:cs typeface="Calibri"/>
              </a:rPr>
              <a:t>realizadas</a:t>
            </a:r>
            <a:r>
              <a:rPr lang="es-ES" sz="800" spc="-13" dirty="0">
                <a:latin typeface="Calibri"/>
                <a:cs typeface="Calibri"/>
              </a:rPr>
              <a:t> </a:t>
            </a:r>
            <a:r>
              <a:rPr lang="es-ES" sz="800" dirty="0">
                <a:latin typeface="Calibri"/>
                <a:cs typeface="Calibri"/>
              </a:rPr>
              <a:t>dentro</a:t>
            </a:r>
            <a:r>
              <a:rPr lang="es-ES" sz="800" spc="-13" dirty="0">
                <a:latin typeface="Calibri"/>
                <a:cs typeface="Calibri"/>
              </a:rPr>
              <a:t> </a:t>
            </a:r>
            <a:r>
              <a:rPr lang="es-ES" sz="800" dirty="0">
                <a:latin typeface="Calibri"/>
                <a:cs typeface="Calibri"/>
              </a:rPr>
              <a:t>del</a:t>
            </a:r>
            <a:r>
              <a:rPr lang="es-ES" sz="800" spc="-13" dirty="0">
                <a:latin typeface="Calibri"/>
                <a:cs typeface="Calibri"/>
              </a:rPr>
              <a:t> </a:t>
            </a:r>
            <a:r>
              <a:rPr lang="es-ES" sz="800" dirty="0">
                <a:latin typeface="Calibri"/>
                <a:cs typeface="Calibri"/>
              </a:rPr>
              <a:t>plazo</a:t>
            </a:r>
            <a:r>
              <a:rPr lang="es-ES" sz="800" spc="-10" dirty="0">
                <a:latin typeface="Calibri"/>
                <a:cs typeface="Calibri"/>
              </a:rPr>
              <a:t> </a:t>
            </a:r>
            <a:r>
              <a:rPr lang="es-ES" sz="800" dirty="0">
                <a:latin typeface="Calibri"/>
                <a:cs typeface="Calibri"/>
              </a:rPr>
              <a:t>que</a:t>
            </a:r>
            <a:r>
              <a:rPr lang="es-ES" sz="800" spc="-19" dirty="0">
                <a:latin typeface="Calibri"/>
                <a:cs typeface="Calibri"/>
              </a:rPr>
              <a:t> </a:t>
            </a:r>
            <a:r>
              <a:rPr lang="es-ES" sz="800" dirty="0">
                <a:latin typeface="Calibri"/>
                <a:cs typeface="Calibri"/>
              </a:rPr>
              <a:t>reglamentariamente</a:t>
            </a:r>
            <a:r>
              <a:rPr lang="es-ES" sz="800" spc="-10" dirty="0">
                <a:latin typeface="Calibri"/>
                <a:cs typeface="Calibri"/>
              </a:rPr>
              <a:t> </a:t>
            </a:r>
            <a:r>
              <a:rPr lang="es-ES" sz="800" spc="-16" dirty="0">
                <a:latin typeface="Calibri"/>
                <a:cs typeface="Calibri"/>
              </a:rPr>
              <a:t>se </a:t>
            </a:r>
            <a:r>
              <a:rPr lang="es-ES" sz="800" spc="-6" dirty="0">
                <a:latin typeface="Calibri"/>
                <a:cs typeface="Calibri"/>
              </a:rPr>
              <a:t>establezca.</a:t>
            </a:r>
            <a:endParaRPr lang="es-ES" sz="800" dirty="0">
              <a:latin typeface="Calibri"/>
              <a:cs typeface="Calibri"/>
            </a:endParaRPr>
          </a:p>
          <a:p>
            <a:pPr marL="8145" marR="3258">
              <a:lnSpc>
                <a:spcPct val="117300"/>
              </a:lnSpc>
              <a:spcBef>
                <a:spcPts val="61"/>
              </a:spcBef>
            </a:pPr>
            <a:endParaRPr lang="es-ES" sz="800" spc="-6" dirty="0">
              <a:latin typeface="Calibri"/>
              <a:cs typeface="Calibri"/>
            </a:endParaRPr>
          </a:p>
          <a:p>
            <a:pPr marL="8145">
              <a:spcBef>
                <a:spcPts val="64"/>
              </a:spcBef>
            </a:pPr>
            <a:r>
              <a:rPr lang="es-ES" sz="800" dirty="0">
                <a:latin typeface="Calibri"/>
                <a:cs typeface="Calibri"/>
              </a:rPr>
              <a:t>i)</a:t>
            </a:r>
            <a:r>
              <a:rPr lang="es-ES" sz="800" spc="-16" dirty="0">
                <a:latin typeface="Calibri"/>
                <a:cs typeface="Calibri"/>
              </a:rPr>
              <a:t> </a:t>
            </a:r>
            <a:r>
              <a:rPr lang="es-ES" sz="800" dirty="0">
                <a:latin typeface="Calibri"/>
                <a:cs typeface="Calibri"/>
              </a:rPr>
              <a:t>Cualquier</a:t>
            </a:r>
            <a:r>
              <a:rPr lang="es-ES" sz="800" spc="-6" dirty="0">
                <a:latin typeface="Calibri"/>
                <a:cs typeface="Calibri"/>
              </a:rPr>
              <a:t> </a:t>
            </a:r>
            <a:r>
              <a:rPr lang="es-ES" sz="800" dirty="0">
                <a:latin typeface="Calibri"/>
                <a:cs typeface="Calibri"/>
              </a:rPr>
              <a:t>otro</a:t>
            </a:r>
            <a:r>
              <a:rPr lang="es-ES" sz="800" spc="-10" dirty="0">
                <a:latin typeface="Calibri"/>
                <a:cs typeface="Calibri"/>
              </a:rPr>
              <a:t> </a:t>
            </a:r>
            <a:r>
              <a:rPr lang="es-ES" sz="800" dirty="0">
                <a:latin typeface="Calibri"/>
                <a:cs typeface="Calibri"/>
              </a:rPr>
              <a:t>medio</a:t>
            </a:r>
            <a:r>
              <a:rPr lang="es-ES" sz="800" spc="-13" dirty="0">
                <a:latin typeface="Calibri"/>
                <a:cs typeface="Calibri"/>
              </a:rPr>
              <a:t> </a:t>
            </a:r>
            <a:r>
              <a:rPr lang="es-ES" sz="800" dirty="0">
                <a:latin typeface="Calibri"/>
                <a:cs typeface="Calibri"/>
              </a:rPr>
              <a:t>que</a:t>
            </a:r>
            <a:r>
              <a:rPr lang="es-ES" sz="800" spc="-3" dirty="0">
                <a:latin typeface="Calibri"/>
                <a:cs typeface="Calibri"/>
              </a:rPr>
              <a:t> </a:t>
            </a:r>
            <a:r>
              <a:rPr lang="es-ES" sz="800" dirty="0">
                <a:latin typeface="Calibri"/>
                <a:cs typeface="Calibri"/>
              </a:rPr>
              <a:t>se</a:t>
            </a:r>
            <a:r>
              <a:rPr lang="es-ES" sz="800" spc="-6" dirty="0">
                <a:latin typeface="Calibri"/>
                <a:cs typeface="Calibri"/>
              </a:rPr>
              <a:t> </a:t>
            </a:r>
            <a:r>
              <a:rPr lang="es-ES" sz="800" dirty="0">
                <a:latin typeface="Calibri"/>
                <a:cs typeface="Calibri"/>
              </a:rPr>
              <a:t>determine</a:t>
            </a:r>
            <a:r>
              <a:rPr lang="es-ES" sz="800" spc="-13" dirty="0">
                <a:latin typeface="Calibri"/>
                <a:cs typeface="Calibri"/>
              </a:rPr>
              <a:t> </a:t>
            </a:r>
            <a:r>
              <a:rPr lang="es-ES" sz="800" dirty="0">
                <a:latin typeface="Calibri"/>
                <a:cs typeface="Calibri"/>
              </a:rPr>
              <a:t>en</a:t>
            </a:r>
            <a:r>
              <a:rPr lang="es-ES" sz="800" spc="-10" dirty="0">
                <a:latin typeface="Calibri"/>
                <a:cs typeface="Calibri"/>
              </a:rPr>
              <a:t> </a:t>
            </a:r>
            <a:r>
              <a:rPr lang="es-ES" sz="800" dirty="0">
                <a:latin typeface="Calibri"/>
                <a:cs typeface="Calibri"/>
              </a:rPr>
              <a:t>la</a:t>
            </a:r>
            <a:r>
              <a:rPr lang="es-ES" sz="800" spc="-6" dirty="0">
                <a:latin typeface="Calibri"/>
                <a:cs typeface="Calibri"/>
              </a:rPr>
              <a:t> </a:t>
            </a:r>
            <a:r>
              <a:rPr lang="es-ES" sz="800" dirty="0">
                <a:latin typeface="Calibri"/>
                <a:cs typeface="Calibri"/>
              </a:rPr>
              <a:t>ley</a:t>
            </a:r>
            <a:r>
              <a:rPr lang="es-ES" sz="800" spc="-10" dirty="0">
                <a:latin typeface="Calibri"/>
                <a:cs typeface="Calibri"/>
              </a:rPr>
              <a:t> </a:t>
            </a:r>
            <a:r>
              <a:rPr lang="es-ES" sz="800" dirty="0">
                <a:latin typeface="Calibri"/>
                <a:cs typeface="Calibri"/>
              </a:rPr>
              <a:t>propia</a:t>
            </a:r>
            <a:r>
              <a:rPr lang="es-ES" sz="800" spc="-6" dirty="0">
                <a:latin typeface="Calibri"/>
                <a:cs typeface="Calibri"/>
              </a:rPr>
              <a:t> </a:t>
            </a:r>
            <a:r>
              <a:rPr lang="es-ES" sz="800" dirty="0">
                <a:latin typeface="Calibri"/>
                <a:cs typeface="Calibri"/>
              </a:rPr>
              <a:t>de</a:t>
            </a:r>
            <a:r>
              <a:rPr lang="es-ES" sz="800" spc="-13" dirty="0">
                <a:latin typeface="Calibri"/>
                <a:cs typeface="Calibri"/>
              </a:rPr>
              <a:t> </a:t>
            </a:r>
            <a:r>
              <a:rPr lang="es-ES" sz="800" dirty="0">
                <a:latin typeface="Calibri"/>
                <a:cs typeface="Calibri"/>
              </a:rPr>
              <a:t>cada</a:t>
            </a:r>
            <a:r>
              <a:rPr lang="es-ES" sz="800" spc="-6" dirty="0">
                <a:latin typeface="Calibri"/>
                <a:cs typeface="Calibri"/>
              </a:rPr>
              <a:t> tributo.</a:t>
            </a:r>
            <a:endParaRPr lang="es-ES" sz="800" dirty="0">
              <a:latin typeface="Calibri"/>
              <a:cs typeface="Calibri"/>
            </a:endParaRPr>
          </a:p>
          <a:p>
            <a:pPr>
              <a:spcBef>
                <a:spcPts val="16"/>
              </a:spcBef>
            </a:pPr>
            <a:endParaRPr lang="es-ES" sz="600" dirty="0">
              <a:latin typeface="Calibri"/>
              <a:cs typeface="Calibri"/>
            </a:endParaRPr>
          </a:p>
          <a:p>
            <a:pPr marL="8145" marR="6923" indent="20361">
              <a:lnSpc>
                <a:spcPct val="117300"/>
              </a:lnSpc>
            </a:pPr>
            <a:r>
              <a:rPr lang="es-ES" sz="800" dirty="0">
                <a:latin typeface="Calibri"/>
                <a:cs typeface="Calibri"/>
              </a:rPr>
              <a:t>Ir</a:t>
            </a:r>
            <a:r>
              <a:rPr lang="es-ES" sz="800" spc="-19" dirty="0">
                <a:latin typeface="Calibri"/>
                <a:cs typeface="Calibri"/>
              </a:rPr>
              <a:t> </a:t>
            </a:r>
            <a:r>
              <a:rPr lang="es-ES" sz="800" dirty="0">
                <a:latin typeface="Calibri"/>
                <a:cs typeface="Calibri"/>
              </a:rPr>
              <a:t>a</a:t>
            </a:r>
            <a:r>
              <a:rPr lang="es-ES" sz="800" spc="-10" dirty="0">
                <a:latin typeface="Calibri"/>
                <a:cs typeface="Calibri"/>
              </a:rPr>
              <a:t> </a:t>
            </a:r>
            <a:r>
              <a:rPr lang="es-ES" sz="800" dirty="0">
                <a:latin typeface="Calibri"/>
                <a:cs typeface="Calibri"/>
              </a:rPr>
              <a:t>Norma</a:t>
            </a:r>
            <a:r>
              <a:rPr lang="es-ES" sz="800" spc="-16" dirty="0">
                <a:latin typeface="Calibri"/>
                <a:cs typeface="Calibri"/>
              </a:rPr>
              <a:t> </a:t>
            </a:r>
            <a:r>
              <a:rPr lang="es-ES" sz="800" dirty="0">
                <a:latin typeface="Calibri"/>
                <a:cs typeface="Calibri"/>
              </a:rPr>
              <a:t>modificadora</a:t>
            </a:r>
            <a:r>
              <a:rPr lang="es-ES" sz="800" spc="-6" dirty="0">
                <a:latin typeface="Calibri"/>
                <a:cs typeface="Calibri"/>
              </a:rPr>
              <a:t> </a:t>
            </a:r>
            <a:r>
              <a:rPr lang="es-ES" sz="800" dirty="0">
                <a:latin typeface="Calibri"/>
                <a:cs typeface="Calibri"/>
              </a:rPr>
              <a:t>Número</a:t>
            </a:r>
            <a:r>
              <a:rPr lang="es-ES" sz="800" spc="-3" dirty="0">
                <a:latin typeface="Calibri"/>
                <a:cs typeface="Calibri"/>
              </a:rPr>
              <a:t> </a:t>
            </a:r>
            <a:r>
              <a:rPr lang="es-ES" sz="800" dirty="0">
                <a:latin typeface="Calibri"/>
                <a:cs typeface="Calibri"/>
              </a:rPr>
              <a:t>1</a:t>
            </a:r>
            <a:r>
              <a:rPr lang="es-ES" sz="800" spc="-13" dirty="0">
                <a:latin typeface="Calibri"/>
                <a:cs typeface="Calibri"/>
              </a:rPr>
              <a:t> </a:t>
            </a:r>
            <a:r>
              <a:rPr lang="es-ES" sz="800" dirty="0">
                <a:latin typeface="Calibri"/>
                <a:cs typeface="Calibri"/>
              </a:rPr>
              <a:t>del</a:t>
            </a:r>
            <a:r>
              <a:rPr lang="es-ES" sz="800" spc="-6" dirty="0">
                <a:latin typeface="Calibri"/>
                <a:cs typeface="Calibri"/>
              </a:rPr>
              <a:t> </a:t>
            </a:r>
            <a:r>
              <a:rPr lang="es-ES" sz="800" dirty="0">
                <a:latin typeface="Calibri"/>
                <a:cs typeface="Calibri"/>
              </a:rPr>
              <a:t>artículo</a:t>
            </a:r>
            <a:r>
              <a:rPr lang="es-ES" sz="800" spc="-16" dirty="0">
                <a:latin typeface="Calibri"/>
                <a:cs typeface="Calibri"/>
              </a:rPr>
              <a:t> </a:t>
            </a:r>
            <a:r>
              <a:rPr lang="es-ES" sz="800" dirty="0">
                <a:latin typeface="Calibri"/>
                <a:cs typeface="Calibri"/>
              </a:rPr>
              <a:t>57</a:t>
            </a:r>
            <a:r>
              <a:rPr lang="es-ES" sz="800" spc="-6" dirty="0">
                <a:latin typeface="Calibri"/>
                <a:cs typeface="Calibri"/>
              </a:rPr>
              <a:t> </a:t>
            </a:r>
            <a:r>
              <a:rPr lang="es-ES" sz="800" dirty="0">
                <a:latin typeface="Calibri"/>
                <a:cs typeface="Calibri"/>
              </a:rPr>
              <a:t>redactado</a:t>
            </a:r>
            <a:r>
              <a:rPr lang="es-ES" sz="800" spc="-10" dirty="0">
                <a:latin typeface="Calibri"/>
                <a:cs typeface="Calibri"/>
              </a:rPr>
              <a:t> </a:t>
            </a:r>
            <a:r>
              <a:rPr lang="es-ES" sz="800" dirty="0">
                <a:latin typeface="Calibri"/>
                <a:cs typeface="Calibri"/>
              </a:rPr>
              <a:t>por</a:t>
            </a:r>
            <a:r>
              <a:rPr lang="es-ES" sz="800" spc="-13" dirty="0">
                <a:latin typeface="Calibri"/>
                <a:cs typeface="Calibri"/>
              </a:rPr>
              <a:t> </a:t>
            </a:r>
            <a:r>
              <a:rPr lang="es-ES" sz="800" dirty="0">
                <a:latin typeface="Calibri"/>
                <a:cs typeface="Calibri"/>
              </a:rPr>
              <a:t>el</a:t>
            </a:r>
            <a:r>
              <a:rPr lang="es-ES" sz="800" spc="-10" dirty="0">
                <a:latin typeface="Calibri"/>
                <a:cs typeface="Calibri"/>
              </a:rPr>
              <a:t> </a:t>
            </a:r>
            <a:r>
              <a:rPr lang="es-ES" sz="800" dirty="0">
                <a:latin typeface="Calibri"/>
                <a:cs typeface="Calibri"/>
              </a:rPr>
              <a:t>apartado</a:t>
            </a:r>
            <a:r>
              <a:rPr lang="es-ES" sz="800" spc="-3" dirty="0">
                <a:latin typeface="Calibri"/>
                <a:cs typeface="Calibri"/>
              </a:rPr>
              <a:t> </a:t>
            </a:r>
            <a:r>
              <a:rPr lang="es-ES" sz="800" dirty="0">
                <a:latin typeface="Calibri"/>
                <a:cs typeface="Calibri"/>
              </a:rPr>
              <a:t>seis</a:t>
            </a:r>
            <a:r>
              <a:rPr lang="es-ES" sz="800" spc="-16" dirty="0">
                <a:latin typeface="Calibri"/>
                <a:cs typeface="Calibri"/>
              </a:rPr>
              <a:t> </a:t>
            </a:r>
            <a:r>
              <a:rPr lang="es-ES" sz="800" dirty="0">
                <a:latin typeface="Calibri"/>
                <a:cs typeface="Calibri"/>
              </a:rPr>
              <a:t>del</a:t>
            </a:r>
            <a:r>
              <a:rPr lang="es-ES" sz="800" spc="-6" dirty="0">
                <a:latin typeface="Calibri"/>
                <a:cs typeface="Calibri"/>
              </a:rPr>
              <a:t> artículo </a:t>
            </a:r>
            <a:r>
              <a:rPr lang="es-ES" sz="800" dirty="0">
                <a:latin typeface="Calibri"/>
                <a:cs typeface="Calibri"/>
              </a:rPr>
              <a:t>quinto</a:t>
            </a:r>
            <a:r>
              <a:rPr lang="es-ES" sz="800" spc="-16" dirty="0">
                <a:latin typeface="Calibri"/>
                <a:cs typeface="Calibri"/>
              </a:rPr>
              <a:t> </a:t>
            </a:r>
            <a:r>
              <a:rPr lang="es-ES" sz="800" dirty="0">
                <a:latin typeface="Calibri"/>
                <a:cs typeface="Calibri"/>
              </a:rPr>
              <a:t>de</a:t>
            </a:r>
            <a:r>
              <a:rPr lang="es-ES" sz="800" spc="-10" dirty="0">
                <a:latin typeface="Calibri"/>
                <a:cs typeface="Calibri"/>
              </a:rPr>
              <a:t> </a:t>
            </a:r>
            <a:r>
              <a:rPr lang="es-ES" sz="800" dirty="0">
                <a:latin typeface="Calibri"/>
                <a:cs typeface="Calibri"/>
              </a:rPr>
              <a:t>la</a:t>
            </a:r>
            <a:r>
              <a:rPr lang="es-ES" sz="800" spc="-19" dirty="0">
                <a:latin typeface="Calibri"/>
                <a:cs typeface="Calibri"/>
              </a:rPr>
              <a:t> </a:t>
            </a:r>
            <a:r>
              <a:rPr lang="es-ES" sz="800" dirty="0">
                <a:latin typeface="Calibri"/>
                <a:cs typeface="Calibri"/>
              </a:rPr>
              <a:t>Ley</a:t>
            </a:r>
            <a:r>
              <a:rPr lang="es-ES" sz="800" spc="-16" dirty="0">
                <a:latin typeface="Calibri"/>
                <a:cs typeface="Calibri"/>
              </a:rPr>
              <a:t> </a:t>
            </a:r>
            <a:r>
              <a:rPr lang="es-ES" sz="800" dirty="0">
                <a:latin typeface="Calibri"/>
                <a:cs typeface="Calibri"/>
              </a:rPr>
              <a:t>36/2006,</a:t>
            </a:r>
            <a:r>
              <a:rPr lang="es-ES" sz="800" spc="-10"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29</a:t>
            </a:r>
            <a:r>
              <a:rPr lang="es-ES" sz="800" spc="-10" dirty="0">
                <a:latin typeface="Calibri"/>
                <a:cs typeface="Calibri"/>
              </a:rPr>
              <a:t> </a:t>
            </a:r>
            <a:r>
              <a:rPr lang="es-ES" sz="800" dirty="0">
                <a:latin typeface="Calibri"/>
                <a:cs typeface="Calibri"/>
              </a:rPr>
              <a:t>de</a:t>
            </a:r>
            <a:r>
              <a:rPr lang="es-ES" sz="800" spc="-19" dirty="0">
                <a:latin typeface="Calibri"/>
                <a:cs typeface="Calibri"/>
              </a:rPr>
              <a:t> </a:t>
            </a:r>
            <a:r>
              <a:rPr lang="es-ES" sz="800" dirty="0">
                <a:latin typeface="Calibri"/>
                <a:cs typeface="Calibri"/>
              </a:rPr>
              <a:t>noviembre,</a:t>
            </a:r>
            <a:r>
              <a:rPr lang="es-ES" sz="800" spc="-10"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medidas</a:t>
            </a:r>
            <a:r>
              <a:rPr lang="es-ES" sz="800" spc="-10" dirty="0">
                <a:latin typeface="Calibri"/>
                <a:cs typeface="Calibri"/>
              </a:rPr>
              <a:t> </a:t>
            </a:r>
            <a:r>
              <a:rPr lang="es-ES" sz="800" dirty="0">
                <a:latin typeface="Calibri"/>
                <a:cs typeface="Calibri"/>
              </a:rPr>
              <a:t>para</a:t>
            </a:r>
            <a:r>
              <a:rPr lang="es-ES" sz="800" spc="-10" dirty="0">
                <a:latin typeface="Calibri"/>
                <a:cs typeface="Calibri"/>
              </a:rPr>
              <a:t> </a:t>
            </a:r>
            <a:r>
              <a:rPr lang="es-ES" sz="800" dirty="0">
                <a:latin typeface="Calibri"/>
                <a:cs typeface="Calibri"/>
              </a:rPr>
              <a:t>la</a:t>
            </a:r>
            <a:r>
              <a:rPr lang="es-ES" sz="800" spc="-10" dirty="0">
                <a:latin typeface="Calibri"/>
                <a:cs typeface="Calibri"/>
              </a:rPr>
              <a:t> </a:t>
            </a:r>
            <a:r>
              <a:rPr lang="es-ES" sz="800" dirty="0">
                <a:latin typeface="Calibri"/>
                <a:cs typeface="Calibri"/>
              </a:rPr>
              <a:t>prevención</a:t>
            </a:r>
            <a:r>
              <a:rPr lang="es-ES" sz="800" spc="-13" dirty="0">
                <a:latin typeface="Calibri"/>
                <a:cs typeface="Calibri"/>
              </a:rPr>
              <a:t> </a:t>
            </a:r>
            <a:r>
              <a:rPr lang="es-ES" sz="800" dirty="0">
                <a:latin typeface="Calibri"/>
                <a:cs typeface="Calibri"/>
              </a:rPr>
              <a:t>del</a:t>
            </a:r>
            <a:r>
              <a:rPr lang="es-ES" sz="800" spc="-16" dirty="0">
                <a:latin typeface="Calibri"/>
                <a:cs typeface="Calibri"/>
              </a:rPr>
              <a:t> </a:t>
            </a:r>
            <a:r>
              <a:rPr lang="es-ES" sz="800" dirty="0">
                <a:latin typeface="Calibri"/>
                <a:cs typeface="Calibri"/>
              </a:rPr>
              <a:t>fraude</a:t>
            </a:r>
            <a:r>
              <a:rPr lang="es-ES" sz="800" spc="-6" dirty="0">
                <a:latin typeface="Calibri"/>
                <a:cs typeface="Calibri"/>
              </a:rPr>
              <a:t> fiscal </a:t>
            </a:r>
            <a:r>
              <a:rPr lang="es-ES" sz="800" dirty="0">
                <a:latin typeface="Calibri"/>
                <a:cs typeface="Calibri"/>
              </a:rPr>
              <a:t>(«B.O.E.»</a:t>
            </a:r>
            <a:r>
              <a:rPr lang="es-ES" sz="800" spc="3" dirty="0">
                <a:latin typeface="Calibri"/>
                <a:cs typeface="Calibri"/>
              </a:rPr>
              <a:t> </a:t>
            </a:r>
            <a:r>
              <a:rPr lang="es-ES" sz="800" dirty="0">
                <a:latin typeface="Calibri"/>
                <a:cs typeface="Calibri"/>
              </a:rPr>
              <a:t>30</a:t>
            </a:r>
            <a:r>
              <a:rPr lang="es-ES" sz="800" spc="6" dirty="0">
                <a:latin typeface="Calibri"/>
                <a:cs typeface="Calibri"/>
              </a:rPr>
              <a:t> </a:t>
            </a:r>
            <a:r>
              <a:rPr lang="es-ES" sz="800" spc="-6" dirty="0">
                <a:latin typeface="Calibri"/>
                <a:cs typeface="Calibri"/>
              </a:rPr>
              <a:t>noviembre).Vigencia:</a:t>
            </a:r>
            <a:r>
              <a:rPr lang="es-ES" sz="800" dirty="0">
                <a:latin typeface="Calibri"/>
                <a:cs typeface="Calibri"/>
              </a:rPr>
              <a:t> 1</a:t>
            </a:r>
            <a:r>
              <a:rPr lang="es-ES" sz="800" spc="6" dirty="0">
                <a:latin typeface="Calibri"/>
                <a:cs typeface="Calibri"/>
              </a:rPr>
              <a:t> </a:t>
            </a:r>
            <a:r>
              <a:rPr lang="es-ES" sz="800" dirty="0">
                <a:latin typeface="Calibri"/>
                <a:cs typeface="Calibri"/>
              </a:rPr>
              <a:t>diciembre </a:t>
            </a:r>
            <a:r>
              <a:rPr lang="es-ES" sz="800" spc="-13" dirty="0">
                <a:latin typeface="Calibri"/>
                <a:cs typeface="Calibri"/>
              </a:rPr>
              <a:t>2006</a:t>
            </a:r>
            <a:endParaRPr lang="es-ES" sz="800" dirty="0">
              <a:latin typeface="Calibri"/>
              <a:cs typeface="Calibri"/>
            </a:endParaRPr>
          </a:p>
          <a:p>
            <a:pPr>
              <a:spcBef>
                <a:spcPts val="19"/>
              </a:spcBef>
            </a:pPr>
            <a:endParaRPr lang="es-ES" sz="600" dirty="0">
              <a:latin typeface="Calibri"/>
              <a:cs typeface="Calibri"/>
            </a:endParaRPr>
          </a:p>
          <a:p>
            <a:pPr marL="8145" marR="3258">
              <a:lnSpc>
                <a:spcPct val="116399"/>
              </a:lnSpc>
            </a:pPr>
            <a:r>
              <a:rPr lang="es-ES" sz="800" b="1" dirty="0">
                <a:latin typeface="Calibri"/>
                <a:cs typeface="Calibri"/>
              </a:rPr>
              <a:t>2.</a:t>
            </a:r>
            <a:r>
              <a:rPr lang="es-ES" sz="800" b="1" spc="-13" dirty="0">
                <a:latin typeface="Calibri"/>
                <a:cs typeface="Calibri"/>
              </a:rPr>
              <a:t> </a:t>
            </a:r>
            <a:r>
              <a:rPr lang="es-ES" sz="800" dirty="0">
                <a:latin typeface="Calibri"/>
                <a:cs typeface="Calibri"/>
              </a:rPr>
              <a:t>La</a:t>
            </a:r>
            <a:r>
              <a:rPr lang="es-ES" sz="800" spc="-16" dirty="0">
                <a:latin typeface="Calibri"/>
                <a:cs typeface="Calibri"/>
              </a:rPr>
              <a:t> </a:t>
            </a:r>
            <a:r>
              <a:rPr lang="es-ES" sz="800" dirty="0">
                <a:latin typeface="Calibri"/>
                <a:cs typeface="Calibri"/>
              </a:rPr>
              <a:t>tasación</a:t>
            </a:r>
            <a:r>
              <a:rPr lang="es-ES" sz="800" spc="-13" dirty="0">
                <a:latin typeface="Calibri"/>
                <a:cs typeface="Calibri"/>
              </a:rPr>
              <a:t> </a:t>
            </a:r>
            <a:r>
              <a:rPr lang="es-ES" sz="800" dirty="0">
                <a:latin typeface="Calibri"/>
                <a:cs typeface="Calibri"/>
              </a:rPr>
              <a:t>pericial</a:t>
            </a:r>
            <a:r>
              <a:rPr lang="es-ES" sz="800" spc="-13" dirty="0">
                <a:latin typeface="Calibri"/>
                <a:cs typeface="Calibri"/>
              </a:rPr>
              <a:t> </a:t>
            </a:r>
            <a:r>
              <a:rPr lang="es-ES" sz="800" dirty="0">
                <a:latin typeface="Calibri"/>
                <a:cs typeface="Calibri"/>
              </a:rPr>
              <a:t>contradictoria</a:t>
            </a:r>
            <a:r>
              <a:rPr lang="es-ES" sz="800" spc="-10" dirty="0">
                <a:latin typeface="Calibri"/>
                <a:cs typeface="Calibri"/>
              </a:rPr>
              <a:t> </a:t>
            </a:r>
            <a:r>
              <a:rPr lang="es-ES" sz="800" dirty="0">
                <a:latin typeface="Calibri"/>
                <a:cs typeface="Calibri"/>
              </a:rPr>
              <a:t>podrá</a:t>
            </a:r>
            <a:r>
              <a:rPr lang="es-ES" sz="800" spc="-10" dirty="0">
                <a:latin typeface="Calibri"/>
                <a:cs typeface="Calibri"/>
              </a:rPr>
              <a:t> </a:t>
            </a:r>
            <a:r>
              <a:rPr lang="es-ES" sz="800" dirty="0">
                <a:latin typeface="Calibri"/>
                <a:cs typeface="Calibri"/>
              </a:rPr>
              <a:t>utilizarse</a:t>
            </a:r>
            <a:r>
              <a:rPr lang="es-ES" sz="800" spc="-6" dirty="0">
                <a:latin typeface="Calibri"/>
                <a:cs typeface="Calibri"/>
              </a:rPr>
              <a:t> </a:t>
            </a:r>
            <a:r>
              <a:rPr lang="es-ES" sz="800" dirty="0">
                <a:latin typeface="Calibri"/>
                <a:cs typeface="Calibri"/>
              </a:rPr>
              <a:t>para</a:t>
            </a:r>
            <a:r>
              <a:rPr lang="es-ES" sz="800" spc="-10" dirty="0">
                <a:latin typeface="Calibri"/>
                <a:cs typeface="Calibri"/>
              </a:rPr>
              <a:t> </a:t>
            </a:r>
            <a:r>
              <a:rPr lang="es-ES" sz="800" dirty="0">
                <a:latin typeface="Calibri"/>
                <a:cs typeface="Calibri"/>
              </a:rPr>
              <a:t>confirmar</a:t>
            </a:r>
            <a:r>
              <a:rPr lang="es-ES" sz="800" spc="-19" dirty="0">
                <a:latin typeface="Calibri"/>
                <a:cs typeface="Calibri"/>
              </a:rPr>
              <a:t> </a:t>
            </a:r>
            <a:r>
              <a:rPr lang="es-ES" sz="800" dirty="0">
                <a:latin typeface="Calibri"/>
                <a:cs typeface="Calibri"/>
              </a:rPr>
              <a:t>o</a:t>
            </a:r>
            <a:r>
              <a:rPr lang="es-ES" sz="800" spc="-10" dirty="0">
                <a:latin typeface="Calibri"/>
                <a:cs typeface="Calibri"/>
              </a:rPr>
              <a:t> </a:t>
            </a:r>
            <a:r>
              <a:rPr lang="es-ES" sz="800" dirty="0">
                <a:latin typeface="Calibri"/>
                <a:cs typeface="Calibri"/>
              </a:rPr>
              <a:t>corregir</a:t>
            </a:r>
            <a:r>
              <a:rPr lang="es-ES" sz="800" spc="-10" dirty="0">
                <a:latin typeface="Calibri"/>
                <a:cs typeface="Calibri"/>
              </a:rPr>
              <a:t> </a:t>
            </a:r>
            <a:r>
              <a:rPr lang="es-ES" sz="800" dirty="0">
                <a:latin typeface="Calibri"/>
                <a:cs typeface="Calibri"/>
              </a:rPr>
              <a:t>en</a:t>
            </a:r>
            <a:r>
              <a:rPr lang="es-ES" sz="800" spc="-22" dirty="0">
                <a:latin typeface="Calibri"/>
                <a:cs typeface="Calibri"/>
              </a:rPr>
              <a:t> </a:t>
            </a:r>
            <a:r>
              <a:rPr lang="es-ES" sz="800" dirty="0">
                <a:latin typeface="Calibri"/>
                <a:cs typeface="Calibri"/>
              </a:rPr>
              <a:t>cada</a:t>
            </a:r>
            <a:r>
              <a:rPr lang="es-ES" sz="800" spc="-10" dirty="0">
                <a:latin typeface="Calibri"/>
                <a:cs typeface="Calibri"/>
              </a:rPr>
              <a:t> </a:t>
            </a:r>
            <a:r>
              <a:rPr lang="es-ES" sz="800" dirty="0">
                <a:latin typeface="Calibri"/>
                <a:cs typeface="Calibri"/>
              </a:rPr>
              <a:t>caso</a:t>
            </a:r>
            <a:r>
              <a:rPr lang="es-ES" sz="800" spc="-3" dirty="0">
                <a:latin typeface="Calibri"/>
                <a:cs typeface="Calibri"/>
              </a:rPr>
              <a:t> </a:t>
            </a:r>
            <a:r>
              <a:rPr lang="es-ES" sz="800" spc="-16" dirty="0">
                <a:latin typeface="Calibri"/>
                <a:cs typeface="Calibri"/>
              </a:rPr>
              <a:t>las </a:t>
            </a:r>
            <a:r>
              <a:rPr lang="es-ES" sz="800" dirty="0">
                <a:latin typeface="Calibri"/>
                <a:cs typeface="Calibri"/>
              </a:rPr>
              <a:t>valoraciones</a:t>
            </a:r>
            <a:r>
              <a:rPr lang="es-ES" sz="800" spc="-13" dirty="0">
                <a:latin typeface="Calibri"/>
                <a:cs typeface="Calibri"/>
              </a:rPr>
              <a:t> </a:t>
            </a:r>
            <a:r>
              <a:rPr lang="es-ES" sz="800" dirty="0">
                <a:latin typeface="Calibri"/>
                <a:cs typeface="Calibri"/>
              </a:rPr>
              <a:t>resultantes</a:t>
            </a:r>
            <a:r>
              <a:rPr lang="es-ES" sz="800" spc="-13"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la</a:t>
            </a:r>
            <a:r>
              <a:rPr lang="es-ES" sz="800" spc="-6" dirty="0">
                <a:latin typeface="Calibri"/>
                <a:cs typeface="Calibri"/>
              </a:rPr>
              <a:t> </a:t>
            </a:r>
            <a:r>
              <a:rPr lang="es-ES" sz="800" dirty="0">
                <a:latin typeface="Calibri"/>
                <a:cs typeface="Calibri"/>
              </a:rPr>
              <a:t>aplicación</a:t>
            </a:r>
            <a:r>
              <a:rPr lang="es-ES" sz="800" spc="-10"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los</a:t>
            </a:r>
            <a:r>
              <a:rPr lang="es-ES" sz="800" spc="-16" dirty="0">
                <a:latin typeface="Calibri"/>
                <a:cs typeface="Calibri"/>
              </a:rPr>
              <a:t> </a:t>
            </a:r>
            <a:r>
              <a:rPr lang="es-ES" sz="800" dirty="0">
                <a:latin typeface="Calibri"/>
                <a:cs typeface="Calibri"/>
              </a:rPr>
              <a:t>medios</a:t>
            </a:r>
            <a:r>
              <a:rPr lang="es-ES" sz="800" spc="-16" dirty="0">
                <a:latin typeface="Calibri"/>
                <a:cs typeface="Calibri"/>
              </a:rPr>
              <a:t> </a:t>
            </a:r>
            <a:r>
              <a:rPr lang="es-ES" sz="800" dirty="0">
                <a:latin typeface="Calibri"/>
                <a:cs typeface="Calibri"/>
              </a:rPr>
              <a:t>del</a:t>
            </a:r>
            <a:r>
              <a:rPr lang="es-ES" sz="800" spc="-6" dirty="0">
                <a:latin typeface="Calibri"/>
                <a:cs typeface="Calibri"/>
              </a:rPr>
              <a:t> </a:t>
            </a:r>
            <a:r>
              <a:rPr lang="es-ES" sz="800" dirty="0">
                <a:latin typeface="Calibri"/>
                <a:cs typeface="Calibri"/>
              </a:rPr>
              <a:t>apartado</a:t>
            </a:r>
            <a:r>
              <a:rPr lang="es-ES" sz="800" spc="-3" dirty="0">
                <a:latin typeface="Calibri"/>
                <a:cs typeface="Calibri"/>
              </a:rPr>
              <a:t> </a:t>
            </a:r>
            <a:r>
              <a:rPr lang="es-ES" sz="800" dirty="0">
                <a:latin typeface="Calibri"/>
                <a:cs typeface="Calibri"/>
              </a:rPr>
              <a:t>1</a:t>
            </a:r>
            <a:r>
              <a:rPr lang="es-ES" sz="800" spc="-10" dirty="0">
                <a:latin typeface="Calibri"/>
                <a:cs typeface="Calibri"/>
              </a:rPr>
              <a:t> </a:t>
            </a:r>
            <a:r>
              <a:rPr lang="es-ES" sz="800" dirty="0">
                <a:latin typeface="Calibri"/>
                <a:cs typeface="Calibri"/>
              </a:rPr>
              <a:t>de</a:t>
            </a:r>
            <a:r>
              <a:rPr lang="es-ES" sz="800" spc="-13" dirty="0">
                <a:latin typeface="Calibri"/>
                <a:cs typeface="Calibri"/>
              </a:rPr>
              <a:t> </a:t>
            </a:r>
            <a:r>
              <a:rPr lang="es-ES" sz="800" dirty="0">
                <a:latin typeface="Calibri"/>
                <a:cs typeface="Calibri"/>
              </a:rPr>
              <a:t>este</a:t>
            </a:r>
            <a:r>
              <a:rPr lang="es-ES" sz="800" spc="-13" dirty="0">
                <a:latin typeface="Calibri"/>
                <a:cs typeface="Calibri"/>
              </a:rPr>
              <a:t> </a:t>
            </a:r>
            <a:r>
              <a:rPr lang="es-ES" sz="800" spc="-6" dirty="0">
                <a:latin typeface="Calibri"/>
                <a:cs typeface="Calibri"/>
              </a:rPr>
              <a:t>artículo.</a:t>
            </a:r>
            <a:endParaRPr lang="es-ES" sz="800" dirty="0">
              <a:latin typeface="Calibri"/>
              <a:cs typeface="Calibri"/>
            </a:endParaRPr>
          </a:p>
          <a:p>
            <a:pPr marL="8145" marR="3258">
              <a:lnSpc>
                <a:spcPct val="117300"/>
              </a:lnSpc>
              <a:spcBef>
                <a:spcPts val="61"/>
              </a:spcBef>
            </a:pPr>
            <a:r>
              <a:rPr lang="es-ES" sz="800" b="1" dirty="0">
                <a:latin typeface="Calibri"/>
                <a:cs typeface="Calibri"/>
              </a:rPr>
              <a:t>3</a:t>
            </a:r>
            <a:r>
              <a:rPr lang="es-ES" sz="800" dirty="0">
                <a:latin typeface="Calibri"/>
                <a:cs typeface="Calibri"/>
              </a:rPr>
              <a:t>.</a:t>
            </a:r>
            <a:r>
              <a:rPr lang="es-ES" sz="800" spc="-16" dirty="0">
                <a:latin typeface="Calibri"/>
                <a:cs typeface="Calibri"/>
              </a:rPr>
              <a:t> </a:t>
            </a:r>
            <a:r>
              <a:rPr lang="es-ES" sz="800" dirty="0">
                <a:latin typeface="Calibri"/>
                <a:cs typeface="Calibri"/>
              </a:rPr>
              <a:t>Las</a:t>
            </a:r>
            <a:r>
              <a:rPr lang="es-ES" sz="800" spc="-16" dirty="0">
                <a:latin typeface="Calibri"/>
                <a:cs typeface="Calibri"/>
              </a:rPr>
              <a:t> </a:t>
            </a:r>
            <a:r>
              <a:rPr lang="es-ES" sz="800" dirty="0">
                <a:latin typeface="Calibri"/>
                <a:cs typeface="Calibri"/>
              </a:rPr>
              <a:t>normas</a:t>
            </a:r>
            <a:r>
              <a:rPr lang="es-ES" sz="800" spc="-6" dirty="0">
                <a:latin typeface="Calibri"/>
                <a:cs typeface="Calibri"/>
              </a:rPr>
              <a:t> </a:t>
            </a:r>
            <a:r>
              <a:rPr lang="es-ES" sz="800" dirty="0">
                <a:latin typeface="Calibri"/>
                <a:cs typeface="Calibri"/>
              </a:rPr>
              <a:t>de</a:t>
            </a:r>
            <a:r>
              <a:rPr lang="es-ES" sz="800" spc="-3" dirty="0">
                <a:latin typeface="Calibri"/>
                <a:cs typeface="Calibri"/>
              </a:rPr>
              <a:t> </a:t>
            </a:r>
            <a:r>
              <a:rPr lang="es-ES" sz="800" dirty="0">
                <a:latin typeface="Calibri"/>
                <a:cs typeface="Calibri"/>
              </a:rPr>
              <a:t>cada</a:t>
            </a:r>
            <a:r>
              <a:rPr lang="es-ES" sz="800" spc="-10" dirty="0">
                <a:latin typeface="Calibri"/>
                <a:cs typeface="Calibri"/>
              </a:rPr>
              <a:t> </a:t>
            </a:r>
            <a:r>
              <a:rPr lang="es-ES" sz="800" dirty="0">
                <a:latin typeface="Calibri"/>
                <a:cs typeface="Calibri"/>
              </a:rPr>
              <a:t>tributo</a:t>
            </a:r>
            <a:r>
              <a:rPr lang="es-ES" sz="800" spc="-3" dirty="0">
                <a:latin typeface="Calibri"/>
                <a:cs typeface="Calibri"/>
              </a:rPr>
              <a:t> </a:t>
            </a:r>
            <a:r>
              <a:rPr lang="es-ES" sz="800" dirty="0">
                <a:latin typeface="Calibri"/>
                <a:cs typeface="Calibri"/>
              </a:rPr>
              <a:t>regularán</a:t>
            </a:r>
            <a:r>
              <a:rPr lang="es-ES" sz="800" spc="-10" dirty="0">
                <a:latin typeface="Calibri"/>
                <a:cs typeface="Calibri"/>
              </a:rPr>
              <a:t> </a:t>
            </a:r>
            <a:r>
              <a:rPr lang="es-ES" sz="800" dirty="0">
                <a:latin typeface="Calibri"/>
                <a:cs typeface="Calibri"/>
              </a:rPr>
              <a:t>la</a:t>
            </a:r>
            <a:r>
              <a:rPr lang="es-ES" sz="800" spc="-6" dirty="0">
                <a:latin typeface="Calibri"/>
                <a:cs typeface="Calibri"/>
              </a:rPr>
              <a:t> </a:t>
            </a:r>
            <a:r>
              <a:rPr lang="es-ES" sz="800" dirty="0">
                <a:latin typeface="Calibri"/>
                <a:cs typeface="Calibri"/>
              </a:rPr>
              <a:t>aplicación</a:t>
            </a:r>
            <a:r>
              <a:rPr lang="es-ES" sz="800" spc="-6" dirty="0">
                <a:latin typeface="Calibri"/>
                <a:cs typeface="Calibri"/>
              </a:rPr>
              <a:t> </a:t>
            </a:r>
            <a:r>
              <a:rPr lang="es-ES" sz="800" dirty="0">
                <a:latin typeface="Calibri"/>
                <a:cs typeface="Calibri"/>
              </a:rPr>
              <a:t>de</a:t>
            </a:r>
            <a:r>
              <a:rPr lang="es-ES" sz="800" spc="-3" dirty="0">
                <a:latin typeface="Calibri"/>
                <a:cs typeface="Calibri"/>
              </a:rPr>
              <a:t> </a:t>
            </a:r>
            <a:r>
              <a:rPr lang="es-ES" sz="800" dirty="0">
                <a:latin typeface="Calibri"/>
                <a:cs typeface="Calibri"/>
              </a:rPr>
              <a:t>los</a:t>
            </a:r>
            <a:r>
              <a:rPr lang="es-ES" sz="800" spc="-16" dirty="0">
                <a:latin typeface="Calibri"/>
                <a:cs typeface="Calibri"/>
              </a:rPr>
              <a:t> </a:t>
            </a:r>
            <a:r>
              <a:rPr lang="es-ES" sz="800" dirty="0">
                <a:latin typeface="Calibri"/>
                <a:cs typeface="Calibri"/>
              </a:rPr>
              <a:t>medios</a:t>
            </a:r>
            <a:r>
              <a:rPr lang="es-ES" sz="800" spc="-16" dirty="0">
                <a:latin typeface="Calibri"/>
                <a:cs typeface="Calibri"/>
              </a:rPr>
              <a:t> </a:t>
            </a:r>
            <a:r>
              <a:rPr lang="es-ES" sz="800" dirty="0">
                <a:latin typeface="Calibri"/>
                <a:cs typeface="Calibri"/>
              </a:rPr>
              <a:t>de</a:t>
            </a:r>
            <a:r>
              <a:rPr lang="es-ES" sz="800" spc="-3" dirty="0">
                <a:latin typeface="Calibri"/>
                <a:cs typeface="Calibri"/>
              </a:rPr>
              <a:t> </a:t>
            </a:r>
            <a:r>
              <a:rPr lang="es-ES" sz="800" spc="-6" dirty="0">
                <a:latin typeface="Calibri"/>
                <a:cs typeface="Calibri"/>
              </a:rPr>
              <a:t>comprobación </a:t>
            </a:r>
            <a:r>
              <a:rPr lang="es-ES" sz="800" dirty="0">
                <a:latin typeface="Calibri"/>
                <a:cs typeface="Calibri"/>
              </a:rPr>
              <a:t>señalados</a:t>
            </a:r>
            <a:r>
              <a:rPr lang="es-ES" sz="800" spc="-13" dirty="0">
                <a:latin typeface="Calibri"/>
                <a:cs typeface="Calibri"/>
              </a:rPr>
              <a:t> </a:t>
            </a:r>
            <a:r>
              <a:rPr lang="es-ES" sz="800" dirty="0">
                <a:latin typeface="Calibri"/>
                <a:cs typeface="Calibri"/>
              </a:rPr>
              <a:t>en</a:t>
            </a:r>
            <a:r>
              <a:rPr lang="es-ES" sz="800" spc="-3" dirty="0">
                <a:latin typeface="Calibri"/>
                <a:cs typeface="Calibri"/>
              </a:rPr>
              <a:t> </a:t>
            </a:r>
            <a:r>
              <a:rPr lang="es-ES" sz="800" dirty="0">
                <a:latin typeface="Calibri"/>
                <a:cs typeface="Calibri"/>
              </a:rPr>
              <a:t>el</a:t>
            </a:r>
            <a:r>
              <a:rPr lang="es-ES" sz="800" spc="-13" dirty="0">
                <a:latin typeface="Calibri"/>
                <a:cs typeface="Calibri"/>
              </a:rPr>
              <a:t> </a:t>
            </a:r>
            <a:r>
              <a:rPr lang="es-ES" sz="800" dirty="0">
                <a:latin typeface="Calibri"/>
                <a:cs typeface="Calibri"/>
              </a:rPr>
              <a:t>apartado</a:t>
            </a:r>
            <a:r>
              <a:rPr lang="es-ES" sz="800" spc="-10" dirty="0">
                <a:latin typeface="Calibri"/>
                <a:cs typeface="Calibri"/>
              </a:rPr>
              <a:t> </a:t>
            </a:r>
            <a:r>
              <a:rPr lang="es-ES" sz="800" dirty="0">
                <a:latin typeface="Calibri"/>
                <a:cs typeface="Calibri"/>
              </a:rPr>
              <a:t>1</a:t>
            </a:r>
            <a:r>
              <a:rPr lang="es-ES" sz="800" spc="-16" dirty="0">
                <a:latin typeface="Calibri"/>
                <a:cs typeface="Calibri"/>
              </a:rPr>
              <a:t> </a:t>
            </a:r>
            <a:r>
              <a:rPr lang="es-ES" sz="800" dirty="0">
                <a:latin typeface="Calibri"/>
                <a:cs typeface="Calibri"/>
              </a:rPr>
              <a:t>de este </a:t>
            </a:r>
            <a:r>
              <a:rPr lang="es-ES" sz="800" spc="-6" dirty="0">
                <a:latin typeface="Calibri"/>
                <a:cs typeface="Calibri"/>
              </a:rPr>
              <a:t>artículo.</a:t>
            </a:r>
            <a:endParaRPr lang="es-ES" sz="800" dirty="0">
              <a:latin typeface="Calibri"/>
              <a:cs typeface="Calibri"/>
            </a:endParaRPr>
          </a:p>
          <a:p>
            <a:pPr marL="8145" marR="3258">
              <a:lnSpc>
                <a:spcPct val="117300"/>
              </a:lnSpc>
              <a:spcBef>
                <a:spcPts val="61"/>
              </a:spcBef>
            </a:pPr>
            <a:r>
              <a:rPr lang="es-ES" sz="800" b="1" dirty="0">
                <a:latin typeface="Calibri"/>
                <a:cs typeface="Calibri"/>
              </a:rPr>
              <a:t>4.</a:t>
            </a:r>
            <a:r>
              <a:rPr lang="es-ES" sz="800" b="1" spc="-19" dirty="0">
                <a:latin typeface="Calibri"/>
                <a:cs typeface="Calibri"/>
              </a:rPr>
              <a:t> </a:t>
            </a:r>
            <a:r>
              <a:rPr lang="es-ES" sz="800" dirty="0">
                <a:latin typeface="Calibri"/>
                <a:cs typeface="Calibri"/>
              </a:rPr>
              <a:t>La</a:t>
            </a:r>
            <a:r>
              <a:rPr lang="es-ES" sz="800" spc="-13" dirty="0">
                <a:latin typeface="Calibri"/>
                <a:cs typeface="Calibri"/>
              </a:rPr>
              <a:t> </a:t>
            </a:r>
            <a:r>
              <a:rPr lang="es-ES" sz="800" dirty="0">
                <a:latin typeface="Calibri"/>
                <a:cs typeface="Calibri"/>
              </a:rPr>
              <a:t>comprobación</a:t>
            </a:r>
            <a:r>
              <a:rPr lang="es-ES" sz="800" spc="-19" dirty="0">
                <a:latin typeface="Calibri"/>
                <a:cs typeface="Calibri"/>
              </a:rPr>
              <a:t> </a:t>
            </a:r>
            <a:r>
              <a:rPr lang="es-ES" sz="800" dirty="0">
                <a:latin typeface="Calibri"/>
                <a:cs typeface="Calibri"/>
              </a:rPr>
              <a:t>de</a:t>
            </a:r>
            <a:r>
              <a:rPr lang="es-ES" sz="800" spc="-13" dirty="0">
                <a:latin typeface="Calibri"/>
                <a:cs typeface="Calibri"/>
              </a:rPr>
              <a:t> </a:t>
            </a:r>
            <a:r>
              <a:rPr lang="es-ES" sz="800" dirty="0">
                <a:latin typeface="Calibri"/>
                <a:cs typeface="Calibri"/>
              </a:rPr>
              <a:t>valores</a:t>
            </a:r>
            <a:r>
              <a:rPr lang="es-ES" sz="800" spc="-10" dirty="0">
                <a:latin typeface="Calibri"/>
                <a:cs typeface="Calibri"/>
              </a:rPr>
              <a:t> </a:t>
            </a:r>
            <a:r>
              <a:rPr lang="es-ES" sz="800" dirty="0">
                <a:latin typeface="Calibri"/>
                <a:cs typeface="Calibri"/>
              </a:rPr>
              <a:t>deberá</a:t>
            </a:r>
            <a:r>
              <a:rPr lang="es-ES" sz="800" spc="-16" dirty="0">
                <a:latin typeface="Calibri"/>
                <a:cs typeface="Calibri"/>
              </a:rPr>
              <a:t> </a:t>
            </a:r>
            <a:r>
              <a:rPr lang="es-ES" sz="800" dirty="0">
                <a:latin typeface="Calibri"/>
                <a:cs typeface="Calibri"/>
              </a:rPr>
              <a:t>ser</a:t>
            </a:r>
            <a:r>
              <a:rPr lang="es-ES" sz="800" spc="-16" dirty="0">
                <a:latin typeface="Calibri"/>
                <a:cs typeface="Calibri"/>
              </a:rPr>
              <a:t> </a:t>
            </a:r>
            <a:r>
              <a:rPr lang="es-ES" sz="800" dirty="0">
                <a:latin typeface="Calibri"/>
                <a:cs typeface="Calibri"/>
              </a:rPr>
              <a:t>realizada</a:t>
            </a:r>
            <a:r>
              <a:rPr lang="es-ES" sz="800" spc="-6" dirty="0">
                <a:latin typeface="Calibri"/>
                <a:cs typeface="Calibri"/>
              </a:rPr>
              <a:t> </a:t>
            </a:r>
            <a:r>
              <a:rPr lang="es-ES" sz="800" dirty="0">
                <a:latin typeface="Calibri"/>
                <a:cs typeface="Calibri"/>
              </a:rPr>
              <a:t>por</a:t>
            </a:r>
            <a:r>
              <a:rPr lang="es-ES" sz="800" spc="-6" dirty="0">
                <a:latin typeface="Calibri"/>
                <a:cs typeface="Calibri"/>
              </a:rPr>
              <a:t> </a:t>
            </a:r>
            <a:r>
              <a:rPr lang="es-ES" sz="800" dirty="0">
                <a:latin typeface="Calibri"/>
                <a:cs typeface="Calibri"/>
              </a:rPr>
              <a:t>la</a:t>
            </a:r>
            <a:r>
              <a:rPr lang="es-ES" sz="800" spc="-10" dirty="0">
                <a:latin typeface="Calibri"/>
                <a:cs typeface="Calibri"/>
              </a:rPr>
              <a:t> </a:t>
            </a:r>
            <a:r>
              <a:rPr lang="es-ES" sz="800" dirty="0">
                <a:latin typeface="Calibri"/>
                <a:cs typeface="Calibri"/>
              </a:rPr>
              <a:t>Administración</a:t>
            </a:r>
            <a:r>
              <a:rPr lang="es-ES" sz="800" spc="-16" dirty="0">
                <a:latin typeface="Calibri"/>
                <a:cs typeface="Calibri"/>
              </a:rPr>
              <a:t> </a:t>
            </a:r>
            <a:r>
              <a:rPr lang="es-ES" sz="800" dirty="0">
                <a:latin typeface="Calibri"/>
                <a:cs typeface="Calibri"/>
              </a:rPr>
              <a:t>tributaria</a:t>
            </a:r>
            <a:r>
              <a:rPr lang="es-ES" sz="800" spc="-6" dirty="0">
                <a:latin typeface="Calibri"/>
                <a:cs typeface="Calibri"/>
              </a:rPr>
              <a:t> </a:t>
            </a:r>
            <a:r>
              <a:rPr lang="es-ES" sz="800" dirty="0">
                <a:latin typeface="Calibri"/>
                <a:cs typeface="Calibri"/>
              </a:rPr>
              <a:t>a</a:t>
            </a:r>
            <a:r>
              <a:rPr lang="es-ES" sz="800" spc="-6" dirty="0">
                <a:latin typeface="Calibri"/>
                <a:cs typeface="Calibri"/>
              </a:rPr>
              <a:t> través</a:t>
            </a:r>
            <a:r>
              <a:rPr lang="es-ES" sz="800" spc="321" dirty="0">
                <a:latin typeface="Calibri"/>
                <a:cs typeface="Calibri"/>
              </a:rPr>
              <a:t> </a:t>
            </a:r>
            <a:r>
              <a:rPr lang="es-ES" sz="800" dirty="0">
                <a:latin typeface="Calibri"/>
                <a:cs typeface="Calibri"/>
              </a:rPr>
              <a:t>del</a:t>
            </a:r>
            <a:r>
              <a:rPr lang="es-ES" sz="800" spc="-16" dirty="0">
                <a:latin typeface="Calibri"/>
                <a:cs typeface="Calibri"/>
              </a:rPr>
              <a:t> </a:t>
            </a:r>
            <a:r>
              <a:rPr lang="es-ES" sz="800" dirty="0">
                <a:latin typeface="Calibri"/>
                <a:cs typeface="Calibri"/>
              </a:rPr>
              <a:t>procedimiento</a:t>
            </a:r>
            <a:r>
              <a:rPr lang="es-ES" sz="800" spc="-13" dirty="0">
                <a:latin typeface="Calibri"/>
                <a:cs typeface="Calibri"/>
              </a:rPr>
              <a:t> </a:t>
            </a:r>
            <a:r>
              <a:rPr lang="es-ES" sz="800" dirty="0">
                <a:latin typeface="Calibri"/>
                <a:cs typeface="Calibri"/>
              </a:rPr>
              <a:t>previsto</a:t>
            </a:r>
            <a:r>
              <a:rPr lang="es-ES" sz="800" spc="-10" dirty="0">
                <a:latin typeface="Calibri"/>
                <a:cs typeface="Calibri"/>
              </a:rPr>
              <a:t> </a:t>
            </a:r>
            <a:r>
              <a:rPr lang="es-ES" sz="800" dirty="0">
                <a:latin typeface="Calibri"/>
                <a:cs typeface="Calibri"/>
              </a:rPr>
              <a:t>en</a:t>
            </a:r>
            <a:r>
              <a:rPr lang="es-ES" sz="800" spc="-13" dirty="0">
                <a:latin typeface="Calibri"/>
                <a:cs typeface="Calibri"/>
              </a:rPr>
              <a:t> </a:t>
            </a:r>
            <a:r>
              <a:rPr lang="es-ES" sz="800" dirty="0">
                <a:latin typeface="Calibri"/>
                <a:cs typeface="Calibri"/>
              </a:rPr>
              <a:t>los</a:t>
            </a:r>
            <a:r>
              <a:rPr lang="es-ES" sz="800" spc="-10" dirty="0">
                <a:latin typeface="Calibri"/>
                <a:cs typeface="Calibri"/>
              </a:rPr>
              <a:t> </a:t>
            </a:r>
            <a:r>
              <a:rPr lang="es-ES" sz="800" dirty="0">
                <a:latin typeface="Calibri"/>
                <a:cs typeface="Calibri"/>
              </a:rPr>
              <a:t>artículos</a:t>
            </a:r>
            <a:r>
              <a:rPr lang="es-ES" sz="800" spc="-13" dirty="0">
                <a:latin typeface="Calibri"/>
                <a:cs typeface="Calibri"/>
              </a:rPr>
              <a:t> </a:t>
            </a:r>
            <a:r>
              <a:rPr lang="es-ES" sz="800" dirty="0">
                <a:latin typeface="Calibri"/>
                <a:cs typeface="Calibri"/>
              </a:rPr>
              <a:t>134</a:t>
            </a:r>
            <a:r>
              <a:rPr lang="es-ES" sz="800" spc="-16" dirty="0">
                <a:latin typeface="Calibri"/>
                <a:cs typeface="Calibri"/>
              </a:rPr>
              <a:t> </a:t>
            </a:r>
            <a:r>
              <a:rPr lang="es-ES" sz="800" dirty="0">
                <a:latin typeface="Calibri"/>
                <a:cs typeface="Calibri"/>
              </a:rPr>
              <a:t>y</a:t>
            </a:r>
            <a:r>
              <a:rPr lang="es-ES" sz="800" spc="-16" dirty="0">
                <a:latin typeface="Calibri"/>
                <a:cs typeface="Calibri"/>
              </a:rPr>
              <a:t> </a:t>
            </a:r>
            <a:r>
              <a:rPr lang="es-ES" sz="800" dirty="0">
                <a:latin typeface="Calibri"/>
                <a:cs typeface="Calibri"/>
              </a:rPr>
              <a:t>135</a:t>
            </a:r>
            <a:r>
              <a:rPr lang="es-ES" sz="800" spc="-13" dirty="0">
                <a:latin typeface="Calibri"/>
                <a:cs typeface="Calibri"/>
              </a:rPr>
              <a:t> </a:t>
            </a:r>
            <a:r>
              <a:rPr lang="es-ES" sz="800" dirty="0">
                <a:latin typeface="Calibri"/>
                <a:cs typeface="Calibri"/>
              </a:rPr>
              <a:t>de</a:t>
            </a:r>
            <a:r>
              <a:rPr lang="es-ES" sz="800" spc="-6" dirty="0">
                <a:latin typeface="Calibri"/>
                <a:cs typeface="Calibri"/>
              </a:rPr>
              <a:t> </a:t>
            </a:r>
            <a:r>
              <a:rPr lang="es-ES" sz="800" dirty="0">
                <a:latin typeface="Calibri"/>
                <a:cs typeface="Calibri"/>
              </a:rPr>
              <a:t>esta</a:t>
            </a:r>
            <a:r>
              <a:rPr lang="es-ES" sz="800" spc="-16" dirty="0">
                <a:latin typeface="Calibri"/>
                <a:cs typeface="Calibri"/>
              </a:rPr>
              <a:t> </a:t>
            </a:r>
            <a:r>
              <a:rPr lang="es-ES" sz="800" dirty="0">
                <a:latin typeface="Calibri"/>
                <a:cs typeface="Calibri"/>
              </a:rPr>
              <a:t>ley,</a:t>
            </a:r>
            <a:r>
              <a:rPr lang="es-ES" sz="800" spc="-10" dirty="0">
                <a:latin typeface="Calibri"/>
                <a:cs typeface="Calibri"/>
              </a:rPr>
              <a:t> </a:t>
            </a:r>
            <a:r>
              <a:rPr lang="es-ES" sz="800" dirty="0">
                <a:latin typeface="Calibri"/>
                <a:cs typeface="Calibri"/>
              </a:rPr>
              <a:t>cuando</a:t>
            </a:r>
            <a:r>
              <a:rPr lang="es-ES" sz="800" spc="-16" dirty="0">
                <a:latin typeface="Calibri"/>
                <a:cs typeface="Calibri"/>
              </a:rPr>
              <a:t> </a:t>
            </a:r>
            <a:r>
              <a:rPr lang="es-ES" sz="800" dirty="0">
                <a:latin typeface="Calibri"/>
                <a:cs typeface="Calibri"/>
              </a:rPr>
              <a:t>dicha</a:t>
            </a:r>
            <a:r>
              <a:rPr lang="es-ES" sz="800" spc="-6" dirty="0">
                <a:latin typeface="Calibri"/>
                <a:cs typeface="Calibri"/>
              </a:rPr>
              <a:t> comprobación </a:t>
            </a:r>
            <a:r>
              <a:rPr lang="es-ES" sz="800" dirty="0">
                <a:latin typeface="Calibri"/>
                <a:cs typeface="Calibri"/>
              </a:rPr>
              <a:t>sea</a:t>
            </a:r>
            <a:r>
              <a:rPr lang="es-ES" sz="800" spc="-13" dirty="0">
                <a:latin typeface="Calibri"/>
                <a:cs typeface="Calibri"/>
              </a:rPr>
              <a:t> </a:t>
            </a:r>
            <a:r>
              <a:rPr lang="es-ES" sz="800" dirty="0">
                <a:latin typeface="Calibri"/>
                <a:cs typeface="Calibri"/>
              </a:rPr>
              <a:t>el</a:t>
            </a:r>
            <a:r>
              <a:rPr lang="es-ES" sz="800" spc="-13" dirty="0">
                <a:latin typeface="Calibri"/>
                <a:cs typeface="Calibri"/>
              </a:rPr>
              <a:t> </a:t>
            </a:r>
            <a:r>
              <a:rPr lang="es-ES" sz="800" dirty="0">
                <a:latin typeface="Calibri"/>
                <a:cs typeface="Calibri"/>
              </a:rPr>
              <a:t>único</a:t>
            </a:r>
            <a:r>
              <a:rPr lang="es-ES" sz="800" spc="-6" dirty="0">
                <a:latin typeface="Calibri"/>
                <a:cs typeface="Calibri"/>
              </a:rPr>
              <a:t> </a:t>
            </a:r>
            <a:r>
              <a:rPr lang="es-ES" sz="800" dirty="0">
                <a:latin typeface="Calibri"/>
                <a:cs typeface="Calibri"/>
              </a:rPr>
              <a:t>objeto del procedimiento,</a:t>
            </a:r>
            <a:r>
              <a:rPr lang="es-ES" sz="800" spc="-13" dirty="0">
                <a:latin typeface="Calibri"/>
                <a:cs typeface="Calibri"/>
              </a:rPr>
              <a:t> </a:t>
            </a:r>
            <a:r>
              <a:rPr lang="es-ES" sz="800" dirty="0">
                <a:latin typeface="Calibri"/>
                <a:cs typeface="Calibri"/>
              </a:rPr>
              <a:t>o</a:t>
            </a:r>
            <a:r>
              <a:rPr lang="es-ES" sz="800" spc="-10" dirty="0">
                <a:latin typeface="Calibri"/>
                <a:cs typeface="Calibri"/>
              </a:rPr>
              <a:t> </a:t>
            </a:r>
            <a:r>
              <a:rPr lang="es-ES" sz="800" dirty="0">
                <a:latin typeface="Calibri"/>
                <a:cs typeface="Calibri"/>
              </a:rPr>
              <a:t>cuando</a:t>
            </a:r>
            <a:r>
              <a:rPr lang="es-ES" sz="800" spc="-6" dirty="0">
                <a:latin typeface="Calibri"/>
                <a:cs typeface="Calibri"/>
              </a:rPr>
              <a:t> </a:t>
            </a:r>
            <a:r>
              <a:rPr lang="es-ES" sz="800" dirty="0">
                <a:latin typeface="Calibri"/>
                <a:cs typeface="Calibri"/>
              </a:rPr>
              <a:t>se </a:t>
            </a:r>
            <a:r>
              <a:rPr lang="es-ES" sz="800" spc="-6" dirty="0">
                <a:latin typeface="Calibri"/>
                <a:cs typeface="Calibri"/>
              </a:rPr>
              <a:t>sustancie</a:t>
            </a:r>
            <a:r>
              <a:rPr lang="es-ES" sz="800" spc="-10" dirty="0">
                <a:latin typeface="Calibri"/>
                <a:cs typeface="Calibri"/>
              </a:rPr>
              <a:t> </a:t>
            </a:r>
            <a:r>
              <a:rPr lang="es-ES" sz="800" dirty="0">
                <a:latin typeface="Calibri"/>
                <a:cs typeface="Calibri"/>
              </a:rPr>
              <a:t>en</a:t>
            </a:r>
            <a:r>
              <a:rPr lang="es-ES" sz="800" spc="-3" dirty="0">
                <a:latin typeface="Calibri"/>
                <a:cs typeface="Calibri"/>
              </a:rPr>
              <a:t> </a:t>
            </a:r>
            <a:r>
              <a:rPr lang="es-ES" sz="800" dirty="0">
                <a:latin typeface="Calibri"/>
                <a:cs typeface="Calibri"/>
              </a:rPr>
              <a:t>el</a:t>
            </a:r>
            <a:r>
              <a:rPr lang="es-ES" sz="800" spc="-10" dirty="0">
                <a:latin typeface="Calibri"/>
                <a:cs typeface="Calibri"/>
              </a:rPr>
              <a:t> </a:t>
            </a:r>
            <a:r>
              <a:rPr lang="es-ES" sz="800" dirty="0">
                <a:latin typeface="Calibri"/>
                <a:cs typeface="Calibri"/>
              </a:rPr>
              <a:t>curso</a:t>
            </a:r>
            <a:r>
              <a:rPr lang="es-ES" sz="800" spc="-6" dirty="0">
                <a:latin typeface="Calibri"/>
                <a:cs typeface="Calibri"/>
              </a:rPr>
              <a:t> </a:t>
            </a:r>
            <a:r>
              <a:rPr lang="es-ES" sz="800" dirty="0">
                <a:latin typeface="Calibri"/>
                <a:cs typeface="Calibri"/>
              </a:rPr>
              <a:t>de</a:t>
            </a:r>
            <a:r>
              <a:rPr lang="es-ES" sz="800" spc="-10" dirty="0">
                <a:latin typeface="Calibri"/>
                <a:cs typeface="Calibri"/>
              </a:rPr>
              <a:t> </a:t>
            </a:r>
            <a:r>
              <a:rPr lang="es-ES" sz="800" spc="-13" dirty="0">
                <a:latin typeface="Calibri"/>
                <a:cs typeface="Calibri"/>
              </a:rPr>
              <a:t>otro</a:t>
            </a:r>
            <a:r>
              <a:rPr lang="es-ES" sz="800" spc="321" dirty="0">
                <a:latin typeface="Calibri"/>
                <a:cs typeface="Calibri"/>
              </a:rPr>
              <a:t> </a:t>
            </a:r>
            <a:r>
              <a:rPr lang="es-ES" sz="800" dirty="0">
                <a:latin typeface="Calibri"/>
                <a:cs typeface="Calibri"/>
              </a:rPr>
              <a:t>procedimiento</a:t>
            </a:r>
            <a:r>
              <a:rPr lang="es-ES" sz="800" spc="-13" dirty="0">
                <a:latin typeface="Calibri"/>
                <a:cs typeface="Calibri"/>
              </a:rPr>
              <a:t> </a:t>
            </a:r>
            <a:r>
              <a:rPr lang="es-ES" sz="800" dirty="0">
                <a:latin typeface="Calibri"/>
                <a:cs typeface="Calibri"/>
              </a:rPr>
              <a:t>de</a:t>
            </a:r>
            <a:r>
              <a:rPr lang="es-ES" sz="800" spc="-16" dirty="0">
                <a:latin typeface="Calibri"/>
                <a:cs typeface="Calibri"/>
              </a:rPr>
              <a:t> </a:t>
            </a:r>
            <a:r>
              <a:rPr lang="es-ES" sz="800" dirty="0">
                <a:latin typeface="Calibri"/>
                <a:cs typeface="Calibri"/>
              </a:rPr>
              <a:t>los</a:t>
            </a:r>
            <a:r>
              <a:rPr lang="es-ES" sz="800" spc="-16" dirty="0">
                <a:latin typeface="Calibri"/>
                <a:cs typeface="Calibri"/>
              </a:rPr>
              <a:t> </a:t>
            </a:r>
            <a:r>
              <a:rPr lang="es-ES" sz="800" dirty="0">
                <a:latin typeface="Calibri"/>
                <a:cs typeface="Calibri"/>
              </a:rPr>
              <a:t>regulados</a:t>
            </a:r>
            <a:r>
              <a:rPr lang="es-ES" sz="800" spc="-10" dirty="0">
                <a:latin typeface="Calibri"/>
                <a:cs typeface="Calibri"/>
              </a:rPr>
              <a:t> </a:t>
            </a:r>
            <a:r>
              <a:rPr lang="es-ES" sz="800" dirty="0">
                <a:latin typeface="Calibri"/>
                <a:cs typeface="Calibri"/>
              </a:rPr>
              <a:t>en</a:t>
            </a:r>
            <a:r>
              <a:rPr lang="es-ES" sz="800" spc="-16" dirty="0">
                <a:latin typeface="Calibri"/>
                <a:cs typeface="Calibri"/>
              </a:rPr>
              <a:t> </a:t>
            </a:r>
            <a:r>
              <a:rPr lang="es-ES" sz="800" dirty="0">
                <a:latin typeface="Calibri"/>
                <a:cs typeface="Calibri"/>
              </a:rPr>
              <a:t>el</a:t>
            </a:r>
            <a:r>
              <a:rPr lang="es-ES" sz="800" spc="-6" dirty="0">
                <a:latin typeface="Calibri"/>
                <a:cs typeface="Calibri"/>
              </a:rPr>
              <a:t> </a:t>
            </a:r>
            <a:r>
              <a:rPr lang="es-ES" sz="800" dirty="0">
                <a:latin typeface="Calibri"/>
                <a:cs typeface="Calibri"/>
              </a:rPr>
              <a:t>título</a:t>
            </a:r>
            <a:r>
              <a:rPr lang="es-ES" sz="800" spc="-3" dirty="0">
                <a:latin typeface="Calibri"/>
                <a:cs typeface="Calibri"/>
              </a:rPr>
              <a:t> </a:t>
            </a:r>
            <a:r>
              <a:rPr lang="es-ES" sz="800" dirty="0">
                <a:latin typeface="Calibri"/>
                <a:cs typeface="Calibri"/>
              </a:rPr>
              <a:t>III,</a:t>
            </a:r>
            <a:r>
              <a:rPr lang="es-ES" sz="800" spc="-19" dirty="0">
                <a:latin typeface="Calibri"/>
                <a:cs typeface="Calibri"/>
              </a:rPr>
              <a:t> </a:t>
            </a:r>
            <a:r>
              <a:rPr lang="es-ES" sz="800" dirty="0">
                <a:latin typeface="Calibri"/>
                <a:cs typeface="Calibri"/>
              </a:rPr>
              <a:t>como</a:t>
            </a:r>
            <a:r>
              <a:rPr lang="es-ES" sz="800" spc="-3" dirty="0">
                <a:latin typeface="Calibri"/>
                <a:cs typeface="Calibri"/>
              </a:rPr>
              <a:t> </a:t>
            </a:r>
            <a:r>
              <a:rPr lang="es-ES" sz="800" dirty="0">
                <a:latin typeface="Calibri"/>
                <a:cs typeface="Calibri"/>
              </a:rPr>
              <a:t>una</a:t>
            </a:r>
            <a:r>
              <a:rPr lang="es-ES" sz="800" spc="-6" dirty="0">
                <a:latin typeface="Calibri"/>
                <a:cs typeface="Calibri"/>
              </a:rPr>
              <a:t> </a:t>
            </a:r>
            <a:r>
              <a:rPr lang="es-ES" sz="800" dirty="0">
                <a:latin typeface="Calibri"/>
                <a:cs typeface="Calibri"/>
              </a:rPr>
              <a:t>actuación</a:t>
            </a:r>
            <a:r>
              <a:rPr lang="es-ES" sz="800" spc="-13" dirty="0">
                <a:latin typeface="Calibri"/>
                <a:cs typeface="Calibri"/>
              </a:rPr>
              <a:t> </a:t>
            </a:r>
            <a:r>
              <a:rPr lang="es-ES" sz="800" dirty="0">
                <a:latin typeface="Calibri"/>
                <a:cs typeface="Calibri"/>
              </a:rPr>
              <a:t>concreta</a:t>
            </a:r>
            <a:r>
              <a:rPr lang="es-ES" sz="800" spc="-16" dirty="0">
                <a:latin typeface="Calibri"/>
                <a:cs typeface="Calibri"/>
              </a:rPr>
              <a:t> </a:t>
            </a:r>
            <a:r>
              <a:rPr lang="es-ES" sz="800" dirty="0">
                <a:latin typeface="Calibri"/>
                <a:cs typeface="Calibri"/>
              </a:rPr>
              <a:t>del</a:t>
            </a:r>
            <a:r>
              <a:rPr lang="es-ES" sz="800" spc="-13" dirty="0">
                <a:latin typeface="Calibri"/>
                <a:cs typeface="Calibri"/>
              </a:rPr>
              <a:t> </a:t>
            </a:r>
            <a:r>
              <a:rPr lang="es-ES" sz="800" dirty="0">
                <a:latin typeface="Calibri"/>
                <a:cs typeface="Calibri"/>
              </a:rPr>
              <a:t>mismo,</a:t>
            </a:r>
            <a:r>
              <a:rPr lang="es-ES" sz="800" spc="-16" dirty="0">
                <a:latin typeface="Calibri"/>
                <a:cs typeface="Calibri"/>
              </a:rPr>
              <a:t> </a:t>
            </a:r>
            <a:r>
              <a:rPr lang="es-ES" sz="800" dirty="0">
                <a:latin typeface="Calibri"/>
                <a:cs typeface="Calibri"/>
              </a:rPr>
              <a:t>y</a:t>
            </a:r>
            <a:r>
              <a:rPr lang="es-ES" sz="800" spc="-10" dirty="0">
                <a:latin typeface="Calibri"/>
                <a:cs typeface="Calibri"/>
              </a:rPr>
              <a:t> </a:t>
            </a:r>
            <a:r>
              <a:rPr lang="es-ES" sz="800" spc="-16" dirty="0">
                <a:latin typeface="Calibri"/>
                <a:cs typeface="Calibri"/>
              </a:rPr>
              <a:t>en </a:t>
            </a:r>
            <a:r>
              <a:rPr lang="es-ES" sz="800" dirty="0">
                <a:latin typeface="Calibri"/>
                <a:cs typeface="Calibri"/>
              </a:rPr>
              <a:t>todo</a:t>
            </a:r>
            <a:r>
              <a:rPr lang="es-ES" sz="800" spc="-22" dirty="0">
                <a:latin typeface="Calibri"/>
                <a:cs typeface="Calibri"/>
              </a:rPr>
              <a:t> </a:t>
            </a:r>
            <a:r>
              <a:rPr lang="es-ES" sz="800" dirty="0">
                <a:latin typeface="Calibri"/>
                <a:cs typeface="Calibri"/>
              </a:rPr>
              <a:t>caso</a:t>
            </a:r>
            <a:r>
              <a:rPr lang="es-ES" sz="800" spc="-3" dirty="0">
                <a:latin typeface="Calibri"/>
                <a:cs typeface="Calibri"/>
              </a:rPr>
              <a:t> </a:t>
            </a:r>
            <a:r>
              <a:rPr lang="es-ES" sz="800" dirty="0">
                <a:latin typeface="Calibri"/>
                <a:cs typeface="Calibri"/>
              </a:rPr>
              <a:t>será</a:t>
            </a:r>
            <a:r>
              <a:rPr lang="es-ES" sz="800" spc="-6" dirty="0">
                <a:latin typeface="Calibri"/>
                <a:cs typeface="Calibri"/>
              </a:rPr>
              <a:t> </a:t>
            </a:r>
            <a:r>
              <a:rPr lang="es-ES" sz="800" dirty="0">
                <a:latin typeface="Calibri"/>
                <a:cs typeface="Calibri"/>
              </a:rPr>
              <a:t>aplicable</a:t>
            </a:r>
            <a:r>
              <a:rPr lang="es-ES" sz="800" spc="-16" dirty="0">
                <a:latin typeface="Calibri"/>
                <a:cs typeface="Calibri"/>
              </a:rPr>
              <a:t> </a:t>
            </a:r>
            <a:r>
              <a:rPr lang="es-ES" sz="800" dirty="0">
                <a:latin typeface="Calibri"/>
                <a:cs typeface="Calibri"/>
              </a:rPr>
              <a:t>lo</a:t>
            </a:r>
            <a:r>
              <a:rPr lang="es-ES" sz="800" spc="-16" dirty="0">
                <a:latin typeface="Calibri"/>
                <a:cs typeface="Calibri"/>
              </a:rPr>
              <a:t> </a:t>
            </a:r>
            <a:r>
              <a:rPr lang="es-ES" sz="800" dirty="0">
                <a:latin typeface="Calibri"/>
                <a:cs typeface="Calibri"/>
              </a:rPr>
              <a:t>dispuesto</a:t>
            </a:r>
            <a:r>
              <a:rPr lang="es-ES" sz="800" spc="-10" dirty="0">
                <a:latin typeface="Calibri"/>
                <a:cs typeface="Calibri"/>
              </a:rPr>
              <a:t> </a:t>
            </a:r>
            <a:r>
              <a:rPr lang="es-ES" sz="800" dirty="0">
                <a:latin typeface="Calibri"/>
                <a:cs typeface="Calibri"/>
              </a:rPr>
              <a:t>en</a:t>
            </a:r>
            <a:r>
              <a:rPr lang="es-ES" sz="800" spc="-6" dirty="0">
                <a:latin typeface="Calibri"/>
                <a:cs typeface="Calibri"/>
              </a:rPr>
              <a:t> </a:t>
            </a:r>
            <a:r>
              <a:rPr lang="es-ES" sz="800" dirty="0">
                <a:latin typeface="Calibri"/>
                <a:cs typeface="Calibri"/>
              </a:rPr>
              <a:t>dichos</a:t>
            </a:r>
            <a:r>
              <a:rPr lang="es-ES" sz="800" spc="-6" dirty="0">
                <a:latin typeface="Calibri"/>
                <a:cs typeface="Calibri"/>
              </a:rPr>
              <a:t> </a:t>
            </a:r>
            <a:r>
              <a:rPr lang="es-ES" sz="800" dirty="0">
                <a:latin typeface="Calibri"/>
                <a:cs typeface="Calibri"/>
              </a:rPr>
              <a:t>artículos</a:t>
            </a:r>
            <a:r>
              <a:rPr lang="es-ES" sz="800" spc="-10" dirty="0">
                <a:latin typeface="Calibri"/>
                <a:cs typeface="Calibri"/>
              </a:rPr>
              <a:t> </a:t>
            </a:r>
            <a:r>
              <a:rPr lang="es-ES" sz="800" dirty="0">
                <a:latin typeface="Calibri"/>
                <a:cs typeface="Calibri"/>
              </a:rPr>
              <a:t>salvo</a:t>
            </a:r>
            <a:r>
              <a:rPr lang="es-ES" sz="800" spc="-3" dirty="0">
                <a:latin typeface="Calibri"/>
                <a:cs typeface="Calibri"/>
              </a:rPr>
              <a:t> </a:t>
            </a:r>
            <a:r>
              <a:rPr lang="es-ES" sz="800" dirty="0">
                <a:latin typeface="Calibri"/>
                <a:cs typeface="Calibri"/>
              </a:rPr>
              <a:t>el</a:t>
            </a:r>
            <a:r>
              <a:rPr lang="es-ES" sz="800" spc="-13" dirty="0">
                <a:latin typeface="Calibri"/>
                <a:cs typeface="Calibri"/>
              </a:rPr>
              <a:t> </a:t>
            </a:r>
            <a:r>
              <a:rPr lang="es-ES" sz="800" dirty="0">
                <a:latin typeface="Calibri"/>
                <a:cs typeface="Calibri"/>
              </a:rPr>
              <a:t>apartado</a:t>
            </a:r>
            <a:r>
              <a:rPr lang="es-ES" sz="800" spc="-13" dirty="0">
                <a:latin typeface="Calibri"/>
                <a:cs typeface="Calibri"/>
              </a:rPr>
              <a:t> </a:t>
            </a:r>
            <a:r>
              <a:rPr lang="es-ES" sz="800" dirty="0">
                <a:latin typeface="Calibri"/>
                <a:cs typeface="Calibri"/>
              </a:rPr>
              <a:t>1</a:t>
            </a:r>
            <a:r>
              <a:rPr lang="es-ES" sz="800" spc="-3" dirty="0">
                <a:latin typeface="Calibri"/>
                <a:cs typeface="Calibri"/>
              </a:rPr>
              <a:t> </a:t>
            </a:r>
            <a:r>
              <a:rPr lang="es-ES" sz="800" dirty="0">
                <a:latin typeface="Calibri"/>
                <a:cs typeface="Calibri"/>
              </a:rPr>
              <a:t>del</a:t>
            </a:r>
            <a:r>
              <a:rPr lang="es-ES" sz="800" spc="-6" dirty="0">
                <a:latin typeface="Calibri"/>
                <a:cs typeface="Calibri"/>
              </a:rPr>
              <a:t> </a:t>
            </a:r>
            <a:r>
              <a:rPr lang="es-ES" sz="800" dirty="0">
                <a:latin typeface="Calibri"/>
                <a:cs typeface="Calibri"/>
              </a:rPr>
              <a:t>artículo</a:t>
            </a:r>
            <a:r>
              <a:rPr lang="es-ES" sz="800" spc="-13" dirty="0">
                <a:latin typeface="Calibri"/>
                <a:cs typeface="Calibri"/>
              </a:rPr>
              <a:t> </a:t>
            </a:r>
            <a:r>
              <a:rPr lang="es-ES" sz="800" dirty="0">
                <a:latin typeface="Calibri"/>
                <a:cs typeface="Calibri"/>
              </a:rPr>
              <a:t>134</a:t>
            </a:r>
            <a:r>
              <a:rPr lang="es-ES" sz="800" spc="-6" dirty="0">
                <a:latin typeface="Calibri"/>
                <a:cs typeface="Calibri"/>
              </a:rPr>
              <a:t> </a:t>
            </a:r>
            <a:r>
              <a:rPr lang="es-ES" sz="800" spc="-16" dirty="0">
                <a:latin typeface="Calibri"/>
                <a:cs typeface="Calibri"/>
              </a:rPr>
              <a:t>de </a:t>
            </a:r>
            <a:r>
              <a:rPr lang="es-ES" sz="800" dirty="0">
                <a:latin typeface="Calibri"/>
                <a:cs typeface="Calibri"/>
              </a:rPr>
              <a:t>esta </a:t>
            </a:r>
            <a:r>
              <a:rPr lang="es-ES" sz="800" spc="-16" dirty="0">
                <a:latin typeface="Calibri"/>
                <a:cs typeface="Calibri"/>
              </a:rPr>
              <a:t>ley</a:t>
            </a:r>
            <a:endParaRPr sz="800" dirty="0">
              <a:latin typeface="Calibri"/>
              <a:cs typeface="Calibri"/>
            </a:endParaRPr>
          </a:p>
        </p:txBody>
      </p:sp>
      <p:pic>
        <p:nvPicPr>
          <p:cNvPr id="29" name="Imagen 28" descr="Forma&#10;&#10;Descripción generada automáticamente">
            <a:hlinkClick r:id="rId2" action="ppaction://hlinksldjump"/>
            <a:extLst>
              <a:ext uri="{FF2B5EF4-FFF2-40B4-BE49-F238E27FC236}">
                <a16:creationId xmlns:a16="http://schemas.microsoft.com/office/drawing/2014/main" id="{FEC04314-3A14-C65B-5A97-D2877D93F4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6340" y="5517876"/>
            <a:ext cx="1352146" cy="1338062"/>
          </a:xfrm>
          <a:prstGeom prst="rect">
            <a:avLst/>
          </a:prstGeom>
        </p:spPr>
      </p:pic>
    </p:spTree>
    <p:extLst>
      <p:ext uri="{BB962C8B-B14F-4D97-AF65-F5344CB8AC3E}">
        <p14:creationId xmlns:p14="http://schemas.microsoft.com/office/powerpoint/2010/main" val="30203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0" restart="whenNotActive" fill="hold" evtFilter="cancelBubble" nodeType="interactiveSeq">
                <p:stCondLst>
                  <p:cond evt="onClick" delay="0">
                    <p:tgtEl>
                      <p:spTgt spid="22"/>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476655" y="184834"/>
            <a:ext cx="11147897" cy="1009659"/>
          </a:xfrm>
          <a:solidFill>
            <a:schemeClr val="accent1">
              <a:lumMod val="40000"/>
              <a:lumOff val="60000"/>
            </a:schemeClr>
          </a:solidFill>
        </p:spPr>
        <p:txBody>
          <a:bodyPr>
            <a:noAutofit/>
          </a:bodyPr>
          <a:lstStyle/>
          <a:p>
            <a:r>
              <a:rPr lang="es-ES" sz="2400" dirty="0"/>
              <a:t>DETALLE COMPROBACION DE VALORES POR LA ADMINISTRACION</a:t>
            </a:r>
            <a:br>
              <a:rPr lang="es-ES" sz="2400" dirty="0"/>
            </a:br>
            <a:br>
              <a:rPr lang="es-ES" sz="3200" dirty="0"/>
            </a:br>
            <a:r>
              <a:rPr lang="es-ES" sz="1600" dirty="0"/>
              <a:t>HOJA DESARROLLO CONTENIDO</a:t>
            </a:r>
            <a:endParaRPr lang="es-ES" sz="3200" dirty="0"/>
          </a:p>
        </p:txBody>
      </p:sp>
      <p:sp>
        <p:nvSpPr>
          <p:cNvPr id="5" name="Rectángulo 4">
            <a:extLst>
              <a:ext uri="{FF2B5EF4-FFF2-40B4-BE49-F238E27FC236}">
                <a16:creationId xmlns:a16="http://schemas.microsoft.com/office/drawing/2014/main" id="{687AE3E5-06CE-3473-D89F-6EA14159604C}"/>
              </a:ext>
            </a:extLst>
          </p:cNvPr>
          <p:cNvSpPr/>
          <p:nvPr/>
        </p:nvSpPr>
        <p:spPr>
          <a:xfrm>
            <a:off x="476655" y="1276869"/>
            <a:ext cx="11147897" cy="5137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s-ES" sz="1401" dirty="0">
              <a:solidFill>
                <a:schemeClr val="tx1"/>
              </a:solidFill>
            </a:endParaRP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pic>
        <p:nvPicPr>
          <p:cNvPr id="21" name="Imagen 20" descr="Imagen que contiene dibujo&#10;&#10;Descripción generada automáticamente">
            <a:hlinkClick r:id="" action="ppaction://hlinkshowjump?jump=nextslide"/>
            <a:extLst>
              <a:ext uri="{FF2B5EF4-FFF2-40B4-BE49-F238E27FC236}">
                <a16:creationId xmlns:a16="http://schemas.microsoft.com/office/drawing/2014/main" id="{484090C7-0FBD-B3BB-2938-4C99501023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5199" y="443644"/>
            <a:ext cx="1173202" cy="750849"/>
          </a:xfrm>
          <a:prstGeom prst="rect">
            <a:avLst/>
          </a:prstGeom>
        </p:spPr>
      </p:pic>
      <p:sp>
        <p:nvSpPr>
          <p:cNvPr id="27" name="CuadroTexto 26">
            <a:extLst>
              <a:ext uri="{FF2B5EF4-FFF2-40B4-BE49-F238E27FC236}">
                <a16:creationId xmlns:a16="http://schemas.microsoft.com/office/drawing/2014/main" id="{6C47DB36-105D-EDAE-E889-787D27A76C74}"/>
              </a:ext>
            </a:extLst>
          </p:cNvPr>
          <p:cNvSpPr txBox="1"/>
          <p:nvPr/>
        </p:nvSpPr>
        <p:spPr>
          <a:xfrm>
            <a:off x="5668815" y="6517526"/>
            <a:ext cx="740908" cy="261610"/>
          </a:xfrm>
          <a:prstGeom prst="rect">
            <a:avLst/>
          </a:prstGeom>
          <a:noFill/>
        </p:spPr>
        <p:txBody>
          <a:bodyPr wrap="none" rtlCol="0">
            <a:spAutoFit/>
          </a:bodyPr>
          <a:lstStyle/>
          <a:p>
            <a:pPr algn="ctr"/>
            <a:r>
              <a:rPr lang="es-ES" sz="1100" dirty="0"/>
              <a:t>PAGINA 1</a:t>
            </a:r>
          </a:p>
        </p:txBody>
      </p:sp>
      <p:pic>
        <p:nvPicPr>
          <p:cNvPr id="29" name="Imagen 28" descr="Forma&#10;&#10;Descripción generada automáticamente">
            <a:hlinkClick r:id="rId3" action="ppaction://hlinksldjump"/>
            <a:extLst>
              <a:ext uri="{FF2B5EF4-FFF2-40B4-BE49-F238E27FC236}">
                <a16:creationId xmlns:a16="http://schemas.microsoft.com/office/drawing/2014/main" id="{FEC04314-3A14-C65B-5A97-D2877D93F4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6340" y="5517876"/>
            <a:ext cx="1352146" cy="1338062"/>
          </a:xfrm>
          <a:prstGeom prst="rect">
            <a:avLst/>
          </a:prstGeom>
        </p:spPr>
      </p:pic>
      <p:sp>
        <p:nvSpPr>
          <p:cNvPr id="30" name="CuadroTexto 29">
            <a:extLst>
              <a:ext uri="{FF2B5EF4-FFF2-40B4-BE49-F238E27FC236}">
                <a16:creationId xmlns:a16="http://schemas.microsoft.com/office/drawing/2014/main" id="{4F8F4FD9-8594-BFD5-BA9A-5FB0ACAF4E3E}"/>
              </a:ext>
            </a:extLst>
          </p:cNvPr>
          <p:cNvSpPr txBox="1"/>
          <p:nvPr/>
        </p:nvSpPr>
        <p:spPr>
          <a:xfrm>
            <a:off x="476655" y="1441238"/>
            <a:ext cx="11147897" cy="4909934"/>
          </a:xfrm>
          <a:prstGeom prst="rect">
            <a:avLst/>
          </a:prstGeom>
          <a:noFill/>
        </p:spPr>
        <p:txBody>
          <a:bodyPr wrap="square" rtlCol="0">
            <a:spAutoFit/>
          </a:bodyPr>
          <a:lstStyle/>
          <a:p>
            <a:pPr lvl="1" algn="ctr"/>
            <a:r>
              <a:rPr lang="es-ES" dirty="0"/>
              <a:t>Art. 134 y 135 Procedimiento de comprobación de valores.</a:t>
            </a:r>
          </a:p>
          <a:p>
            <a:pPr lvl="1" algn="ctr"/>
            <a:endParaRPr lang="es-ES" dirty="0"/>
          </a:p>
          <a:p>
            <a:pPr marL="12700">
              <a:spcBef>
                <a:spcPts val="95"/>
              </a:spcBef>
            </a:pPr>
            <a:r>
              <a:rPr lang="es-ES" sz="900" b="1" dirty="0">
                <a:solidFill>
                  <a:srgbClr val="4B6E99"/>
                </a:solidFill>
                <a:latin typeface="Lucida Sans Unicode"/>
                <a:cs typeface="Lucida Sans Unicode"/>
              </a:rPr>
              <a:t>Artículo</a:t>
            </a:r>
            <a:r>
              <a:rPr lang="es-ES" sz="900" b="1" spc="-20" dirty="0">
                <a:solidFill>
                  <a:srgbClr val="4B6E99"/>
                </a:solidFill>
                <a:latin typeface="Lucida Sans Unicode"/>
                <a:cs typeface="Lucida Sans Unicode"/>
              </a:rPr>
              <a:t> </a:t>
            </a:r>
            <a:r>
              <a:rPr lang="es-ES" sz="900" b="1" dirty="0">
                <a:solidFill>
                  <a:srgbClr val="4B6E99"/>
                </a:solidFill>
                <a:latin typeface="Lucida Sans Unicode"/>
                <a:cs typeface="Lucida Sans Unicode"/>
              </a:rPr>
              <a:t>134</a:t>
            </a:r>
            <a:r>
              <a:rPr lang="es-ES" sz="900" b="1" spc="-10" dirty="0">
                <a:solidFill>
                  <a:srgbClr val="4B6E99"/>
                </a:solidFill>
                <a:latin typeface="Lucida Sans Unicode"/>
                <a:cs typeface="Lucida Sans Unicode"/>
              </a:rPr>
              <a:t> </a:t>
            </a:r>
            <a:r>
              <a:rPr lang="es-ES" sz="900" b="1" dirty="0">
                <a:solidFill>
                  <a:srgbClr val="4B6E99"/>
                </a:solidFill>
                <a:latin typeface="Lucida Sans Unicode"/>
                <a:cs typeface="Lucida Sans Unicode"/>
              </a:rPr>
              <a:t>Práctica</a:t>
            </a:r>
            <a:r>
              <a:rPr lang="es-ES" sz="900" b="1" spc="-10" dirty="0">
                <a:solidFill>
                  <a:srgbClr val="4B6E99"/>
                </a:solidFill>
                <a:latin typeface="Lucida Sans Unicode"/>
                <a:cs typeface="Lucida Sans Unicode"/>
              </a:rPr>
              <a:t> </a:t>
            </a:r>
            <a:r>
              <a:rPr lang="es-ES" sz="900" b="1" dirty="0">
                <a:solidFill>
                  <a:srgbClr val="4B6E99"/>
                </a:solidFill>
                <a:latin typeface="Lucida Sans Unicode"/>
                <a:cs typeface="Lucida Sans Unicode"/>
              </a:rPr>
              <a:t>de</a:t>
            </a:r>
            <a:r>
              <a:rPr lang="es-ES" sz="900" b="1" spc="-15" dirty="0">
                <a:solidFill>
                  <a:srgbClr val="4B6E99"/>
                </a:solidFill>
                <a:latin typeface="Lucida Sans Unicode"/>
                <a:cs typeface="Lucida Sans Unicode"/>
              </a:rPr>
              <a:t> </a:t>
            </a:r>
            <a:r>
              <a:rPr lang="es-ES" sz="900" b="1" dirty="0">
                <a:solidFill>
                  <a:srgbClr val="4B6E99"/>
                </a:solidFill>
                <a:latin typeface="Lucida Sans Unicode"/>
                <a:cs typeface="Lucida Sans Unicode"/>
              </a:rPr>
              <a:t>la</a:t>
            </a:r>
            <a:r>
              <a:rPr lang="es-ES" sz="900" b="1" spc="-20" dirty="0">
                <a:solidFill>
                  <a:srgbClr val="4B6E99"/>
                </a:solidFill>
                <a:latin typeface="Lucida Sans Unicode"/>
                <a:cs typeface="Lucida Sans Unicode"/>
              </a:rPr>
              <a:t> </a:t>
            </a:r>
            <a:r>
              <a:rPr lang="es-ES" sz="900" b="1" spc="-10" dirty="0">
                <a:solidFill>
                  <a:srgbClr val="4B6E99"/>
                </a:solidFill>
                <a:latin typeface="Lucida Sans Unicode"/>
                <a:cs typeface="Lucida Sans Unicode"/>
              </a:rPr>
              <a:t>comprobación</a:t>
            </a:r>
            <a:r>
              <a:rPr lang="es-ES" sz="900" b="1" spc="-15" dirty="0">
                <a:solidFill>
                  <a:srgbClr val="4B6E99"/>
                </a:solidFill>
                <a:latin typeface="Lucida Sans Unicode"/>
                <a:cs typeface="Lucida Sans Unicode"/>
              </a:rPr>
              <a:t> </a:t>
            </a:r>
            <a:r>
              <a:rPr lang="es-ES" sz="900" b="1" dirty="0">
                <a:solidFill>
                  <a:srgbClr val="4B6E99"/>
                </a:solidFill>
                <a:latin typeface="Lucida Sans Unicode"/>
                <a:cs typeface="Lucida Sans Unicode"/>
              </a:rPr>
              <a:t>de</a:t>
            </a:r>
            <a:r>
              <a:rPr lang="es-ES" sz="900" b="1" spc="-15" dirty="0">
                <a:solidFill>
                  <a:srgbClr val="4B6E99"/>
                </a:solidFill>
                <a:latin typeface="Lucida Sans Unicode"/>
                <a:cs typeface="Lucida Sans Unicode"/>
              </a:rPr>
              <a:t> </a:t>
            </a:r>
            <a:r>
              <a:rPr lang="es-ES" sz="900" b="1" spc="-10" dirty="0">
                <a:solidFill>
                  <a:srgbClr val="4B6E99"/>
                </a:solidFill>
                <a:latin typeface="Lucida Sans Unicode"/>
                <a:cs typeface="Lucida Sans Unicode"/>
              </a:rPr>
              <a:t>valores</a:t>
            </a:r>
            <a:endParaRPr lang="es-ES" sz="900" dirty="0">
              <a:latin typeface="Lucida Sans Unicode"/>
              <a:cs typeface="Lucida Sans Unicode"/>
            </a:endParaRPr>
          </a:p>
          <a:p>
            <a:pPr>
              <a:spcBef>
                <a:spcPts val="10"/>
              </a:spcBef>
            </a:pPr>
            <a:endParaRPr lang="es-ES" sz="800" dirty="0">
              <a:latin typeface="Lucida Sans Unicode"/>
              <a:cs typeface="Lucida Sans Unicode"/>
            </a:endParaRPr>
          </a:p>
          <a:p>
            <a:pPr marL="12700" marR="183515" indent="163195">
              <a:lnSpc>
                <a:spcPct val="128000"/>
              </a:lnSpc>
              <a:buFont typeface="Lucida Sans Unicode"/>
              <a:buAutoNum type="arabicPeriod"/>
              <a:tabLst>
                <a:tab pos="175895" algn="l"/>
              </a:tabLst>
            </a:pPr>
            <a:r>
              <a:rPr lang="es-ES" sz="900" dirty="0">
                <a:solidFill>
                  <a:srgbClr val="545454"/>
                </a:solidFill>
                <a:latin typeface="Lucida Sans Unicode"/>
                <a:cs typeface="Lucida Sans Unicode"/>
              </a:rPr>
              <a:t>La</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Administración</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tributaria</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podrá</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proceder</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2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comprobación</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valores</a:t>
            </a:r>
            <a:r>
              <a:rPr lang="es-ES" sz="900" spc="-25" dirty="0">
                <a:solidFill>
                  <a:srgbClr val="545454"/>
                </a:solidFill>
                <a:latin typeface="Lucida Sans Unicode"/>
                <a:cs typeface="Lucida Sans Unicode"/>
              </a:rPr>
              <a:t> de </a:t>
            </a:r>
            <a:r>
              <a:rPr lang="es-ES" sz="900" dirty="0">
                <a:solidFill>
                  <a:srgbClr val="545454"/>
                </a:solidFill>
                <a:latin typeface="Lucida Sans Unicode"/>
                <a:cs typeface="Lucida Sans Unicode"/>
              </a:rPr>
              <a:t>acuerdo</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con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medios</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previstos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artículo</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57</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esta</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ley,</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salvo</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obligado </a:t>
            </a:r>
            <a:r>
              <a:rPr lang="es-ES" sz="900" dirty="0">
                <a:solidFill>
                  <a:srgbClr val="545454"/>
                </a:solidFill>
                <a:latin typeface="Lucida Sans Unicode"/>
                <a:cs typeface="Lucida Sans Unicode"/>
              </a:rPr>
              <a:t>tributario</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hubiera</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declarado</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utilizando</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valores</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publicados</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por</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propia Administración</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actuante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aplicación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alguno</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citados</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medios.</a:t>
            </a:r>
            <a:endParaRPr lang="es-ES" sz="900" dirty="0">
              <a:latin typeface="Lucida Sans Unicode"/>
              <a:cs typeface="Lucida Sans Unicode"/>
            </a:endParaRPr>
          </a:p>
          <a:p>
            <a:pPr>
              <a:spcBef>
                <a:spcPts val="20"/>
              </a:spcBef>
              <a:buClr>
                <a:srgbClr val="545454"/>
              </a:buClr>
              <a:buFont typeface="Lucida Sans Unicode"/>
              <a:buAutoNum type="arabicPeriod"/>
            </a:pPr>
            <a:endParaRPr lang="es-ES" sz="800" dirty="0">
              <a:latin typeface="Lucida Sans Unicode"/>
              <a:cs typeface="Lucida Sans Unicode"/>
            </a:endParaRPr>
          </a:p>
          <a:p>
            <a:pPr marL="12700" marR="99695">
              <a:lnSpc>
                <a:spcPct val="128000"/>
              </a:lnSpc>
            </a:pPr>
            <a:r>
              <a:rPr lang="es-ES" sz="900" dirty="0">
                <a:solidFill>
                  <a:srgbClr val="545454"/>
                </a:solidFill>
                <a:latin typeface="Lucida Sans Unicode"/>
                <a:cs typeface="Lucida Sans Unicode"/>
              </a:rPr>
              <a:t>El</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procedimiento</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se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podrá</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iniciar</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mediante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una</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comunicación</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Administración </a:t>
            </a:r>
            <a:r>
              <a:rPr lang="es-ES" sz="900" dirty="0">
                <a:solidFill>
                  <a:srgbClr val="545454"/>
                </a:solidFill>
                <a:latin typeface="Lucida Sans Unicode"/>
                <a:cs typeface="Lucida Sans Unicode"/>
              </a:rPr>
              <a:t>actuante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o,</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cuando</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se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cuente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con</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datos</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suficientes,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mediante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notificación</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conjunta </a:t>
            </a:r>
            <a:r>
              <a:rPr lang="es-ES" sz="900" dirty="0">
                <a:solidFill>
                  <a:srgbClr val="545454"/>
                </a:solidFill>
                <a:latin typeface="Lucida Sans Unicode"/>
                <a:cs typeface="Lucida Sans Unicode"/>
              </a:rPr>
              <a:t>de</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las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propuestas</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liquidación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y</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se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refiere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apartado</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3</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25" dirty="0">
                <a:solidFill>
                  <a:srgbClr val="545454"/>
                </a:solidFill>
                <a:latin typeface="Lucida Sans Unicode"/>
                <a:cs typeface="Lucida Sans Unicode"/>
              </a:rPr>
              <a:t> </a:t>
            </a:r>
            <a:r>
              <a:rPr lang="es-ES" sz="900" spc="-20" dirty="0">
                <a:solidFill>
                  <a:srgbClr val="545454"/>
                </a:solidFill>
                <a:latin typeface="Lucida Sans Unicode"/>
                <a:cs typeface="Lucida Sans Unicode"/>
              </a:rPr>
              <a:t>este </a:t>
            </a:r>
            <a:r>
              <a:rPr lang="es-ES" sz="900" spc="-10" dirty="0">
                <a:solidFill>
                  <a:srgbClr val="545454"/>
                </a:solidFill>
                <a:latin typeface="Lucida Sans Unicode"/>
                <a:cs typeface="Lucida Sans Unicode"/>
              </a:rPr>
              <a:t>artículo.</a:t>
            </a:r>
            <a:endParaRPr lang="es-ES" sz="900" dirty="0">
              <a:latin typeface="Lucida Sans Unicode"/>
              <a:cs typeface="Lucida Sans Unicode"/>
            </a:endParaRPr>
          </a:p>
          <a:p>
            <a:pPr>
              <a:spcBef>
                <a:spcPts val="25"/>
              </a:spcBef>
            </a:pPr>
            <a:endParaRPr lang="es-ES" sz="800" dirty="0">
              <a:latin typeface="Lucida Sans Unicode"/>
              <a:cs typeface="Lucida Sans Unicode"/>
            </a:endParaRPr>
          </a:p>
          <a:p>
            <a:pPr marL="12700" marR="5080">
              <a:lnSpc>
                <a:spcPct val="128000"/>
              </a:lnSpc>
            </a:pPr>
            <a:r>
              <a:rPr lang="es-ES" sz="900" dirty="0">
                <a:solidFill>
                  <a:srgbClr val="545454"/>
                </a:solidFill>
                <a:latin typeface="Lucida Sans Unicode"/>
                <a:cs typeface="Lucida Sans Unicode"/>
              </a:rPr>
              <a:t>El</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plazo</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máximo</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para</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notificar</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y</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su</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caso</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liquidación</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prevista</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25" dirty="0">
                <a:solidFill>
                  <a:srgbClr val="545454"/>
                </a:solidFill>
                <a:latin typeface="Lucida Sans Unicode"/>
                <a:cs typeface="Lucida Sans Unicode"/>
              </a:rPr>
              <a:t> </a:t>
            </a:r>
            <a:r>
              <a:rPr lang="es-ES" sz="900" spc="-20" dirty="0">
                <a:solidFill>
                  <a:srgbClr val="545454"/>
                </a:solidFill>
                <a:latin typeface="Lucida Sans Unicode"/>
                <a:cs typeface="Lucida Sans Unicode"/>
              </a:rPr>
              <a:t>este </a:t>
            </a:r>
            <a:r>
              <a:rPr lang="es-ES" sz="900" dirty="0">
                <a:solidFill>
                  <a:srgbClr val="545454"/>
                </a:solidFill>
                <a:latin typeface="Lucida Sans Unicode"/>
                <a:cs typeface="Lucida Sans Unicode"/>
              </a:rPr>
              <a:t>artículo</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será</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regulado</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artículo</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104</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esta</a:t>
            </a:r>
            <a:r>
              <a:rPr lang="es-ES" sz="900" spc="-35" dirty="0">
                <a:solidFill>
                  <a:srgbClr val="545454"/>
                </a:solidFill>
                <a:latin typeface="Lucida Sans Unicode"/>
                <a:cs typeface="Lucida Sans Unicode"/>
              </a:rPr>
              <a:t> </a:t>
            </a:r>
            <a:r>
              <a:rPr lang="es-ES" sz="900" spc="-20" dirty="0">
                <a:solidFill>
                  <a:srgbClr val="545454"/>
                </a:solidFill>
                <a:latin typeface="Lucida Sans Unicode"/>
                <a:cs typeface="Lucida Sans Unicode"/>
              </a:rPr>
              <a:t>ley.</a:t>
            </a:r>
            <a:endParaRPr lang="es-ES" sz="900" dirty="0">
              <a:latin typeface="Lucida Sans Unicode"/>
              <a:cs typeface="Lucida Sans Unicode"/>
            </a:endParaRPr>
          </a:p>
          <a:p>
            <a:pPr>
              <a:spcBef>
                <a:spcPts val="20"/>
              </a:spcBef>
            </a:pPr>
            <a:endParaRPr lang="es-ES" sz="800" dirty="0">
              <a:latin typeface="Lucida Sans Unicode"/>
              <a:cs typeface="Lucida Sans Unicode"/>
            </a:endParaRPr>
          </a:p>
          <a:p>
            <a:pPr marL="12700" marR="432434" indent="163195">
              <a:lnSpc>
                <a:spcPct val="128000"/>
              </a:lnSpc>
              <a:buFont typeface="Lucida Sans Unicode"/>
              <a:buAutoNum type="arabicPeriod" startAt="2"/>
              <a:tabLst>
                <a:tab pos="175895" algn="l"/>
              </a:tabLst>
            </a:pPr>
            <a:r>
              <a:rPr lang="es-ES" sz="900" dirty="0">
                <a:solidFill>
                  <a:srgbClr val="545454"/>
                </a:solidFill>
                <a:latin typeface="Lucida Sans Unicode"/>
                <a:cs typeface="Lucida Sans Unicode"/>
              </a:rPr>
              <a:t>La</a:t>
            </a:r>
            <a:r>
              <a:rPr lang="es-ES" sz="900" spc="-4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Administración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tributaria</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deberá</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notificar</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obligados</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tributarios</a:t>
            </a:r>
            <a:r>
              <a:rPr lang="es-ES" sz="900" spc="-40" dirty="0">
                <a:solidFill>
                  <a:srgbClr val="545454"/>
                </a:solidFill>
                <a:latin typeface="Lucida Sans Unicode"/>
                <a:cs typeface="Lucida Sans Unicode"/>
              </a:rPr>
              <a:t> </a:t>
            </a:r>
            <a:r>
              <a:rPr lang="es-ES" sz="900" spc="-25" dirty="0">
                <a:solidFill>
                  <a:srgbClr val="545454"/>
                </a:solidFill>
                <a:latin typeface="Lucida Sans Unicode"/>
                <a:cs typeface="Lucida Sans Unicode"/>
              </a:rPr>
              <a:t>las </a:t>
            </a:r>
            <a:r>
              <a:rPr lang="es-ES" sz="900" spc="-10" dirty="0">
                <a:solidFill>
                  <a:srgbClr val="545454"/>
                </a:solidFill>
                <a:latin typeface="Lucida Sans Unicode"/>
                <a:cs typeface="Lucida Sans Unicode"/>
              </a:rPr>
              <a:t>actuaciones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precisen</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su</a:t>
            </a:r>
            <a:r>
              <a:rPr lang="es-ES" sz="900" spc="-2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colaboración.</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estos</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supuestos,</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1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obligados </a:t>
            </a:r>
            <a:r>
              <a:rPr lang="es-ES" sz="900" dirty="0">
                <a:solidFill>
                  <a:srgbClr val="545454"/>
                </a:solidFill>
                <a:latin typeface="Lucida Sans Unicode"/>
                <a:cs typeface="Lucida Sans Unicode"/>
              </a:rPr>
              <a:t>deberán</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facilitar</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Administración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tributaria</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práctica</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dichas</a:t>
            </a:r>
            <a:r>
              <a:rPr lang="es-ES" sz="900" spc="-4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actuaciones.</a:t>
            </a:r>
            <a:endParaRPr lang="es-ES" sz="900" dirty="0">
              <a:latin typeface="Lucida Sans Unicode"/>
              <a:cs typeface="Lucida Sans Unicode"/>
            </a:endParaRPr>
          </a:p>
          <a:p>
            <a:pPr>
              <a:spcBef>
                <a:spcPts val="20"/>
              </a:spcBef>
              <a:buClr>
                <a:srgbClr val="545454"/>
              </a:buClr>
              <a:buFont typeface="Lucida Sans Unicode"/>
              <a:buAutoNum type="arabicPeriod" startAt="2"/>
            </a:pPr>
            <a:endParaRPr lang="es-ES" sz="800" dirty="0">
              <a:latin typeface="Lucida Sans Unicode"/>
              <a:cs typeface="Lucida Sans Unicode"/>
            </a:endParaRPr>
          </a:p>
          <a:p>
            <a:pPr marL="12700" marR="99060" indent="161925">
              <a:lnSpc>
                <a:spcPct val="128000"/>
              </a:lnSpc>
              <a:buFont typeface="Lucida Sans Unicode"/>
              <a:buAutoNum type="arabicPeriod" startAt="2"/>
              <a:tabLst>
                <a:tab pos="174625" algn="l"/>
              </a:tabLst>
            </a:pPr>
            <a:r>
              <a:rPr lang="es-ES" sz="900" dirty="0">
                <a:solidFill>
                  <a:srgbClr val="545454"/>
                </a:solidFill>
                <a:latin typeface="Lucida Sans Unicode"/>
                <a:cs typeface="Lucida Sans Unicode"/>
              </a:rPr>
              <a:t>Si</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t>
            </a:r>
            <a:r>
              <a:rPr lang="es-ES" sz="900" spc="-10" dirty="0">
                <a:solidFill>
                  <a:srgbClr val="545454"/>
                </a:solidFill>
                <a:latin typeface="Lucida Sans Unicode"/>
                <a:cs typeface="Lucida Sans Unicode"/>
              </a:rPr>
              <a:t> determinado</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por</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1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Administración</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tributaria</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es</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distinto</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al</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declarado</a:t>
            </a:r>
            <a:r>
              <a:rPr lang="es-ES" sz="900" spc="-20" dirty="0">
                <a:solidFill>
                  <a:srgbClr val="545454"/>
                </a:solidFill>
                <a:latin typeface="Lucida Sans Unicode"/>
                <a:cs typeface="Lucida Sans Unicode"/>
              </a:rPr>
              <a:t> </a:t>
            </a:r>
            <a:r>
              <a:rPr lang="es-ES" sz="900" spc="-25" dirty="0">
                <a:solidFill>
                  <a:srgbClr val="545454"/>
                </a:solidFill>
                <a:latin typeface="Lucida Sans Unicode"/>
                <a:cs typeface="Lucida Sans Unicode"/>
              </a:rPr>
              <a:t>por </a:t>
            </a:r>
            <a:r>
              <a:rPr lang="es-ES" sz="900" dirty="0">
                <a:solidFill>
                  <a:srgbClr val="545454"/>
                </a:solidFill>
                <a:latin typeface="Lucida Sans Unicode"/>
                <a:cs typeface="Lucida Sans Unicode"/>
              </a:rPr>
              <a:t>el</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obligado</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tributario,</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aquélla,</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al</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tiempo</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notificar</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propuesta</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4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regularización, </a:t>
            </a:r>
            <a:r>
              <a:rPr lang="es-ES" sz="900" dirty="0">
                <a:solidFill>
                  <a:srgbClr val="545454"/>
                </a:solidFill>
                <a:latin typeface="Lucida Sans Unicode"/>
                <a:cs typeface="Lucida Sans Unicode"/>
              </a:rPr>
              <a:t>comunicará</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propuesta</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valoración</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debidamente</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motivada,</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con</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expresión</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50" dirty="0">
                <a:solidFill>
                  <a:srgbClr val="545454"/>
                </a:solidFill>
                <a:latin typeface="Lucida Sans Unicode"/>
                <a:cs typeface="Lucida Sans Unicode"/>
              </a:rPr>
              <a:t> </a:t>
            </a:r>
            <a:r>
              <a:rPr lang="es-ES" sz="900" spc="-25" dirty="0">
                <a:solidFill>
                  <a:srgbClr val="545454"/>
                </a:solidFill>
                <a:latin typeface="Lucida Sans Unicode"/>
                <a:cs typeface="Lucida Sans Unicode"/>
              </a:rPr>
              <a:t>los </a:t>
            </a:r>
            <a:r>
              <a:rPr lang="es-ES" sz="900" dirty="0">
                <a:solidFill>
                  <a:srgbClr val="545454"/>
                </a:solidFill>
                <a:latin typeface="Lucida Sans Unicode"/>
                <a:cs typeface="Lucida Sans Unicode"/>
              </a:rPr>
              <a:t>medios</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y</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criterios</a:t>
            </a:r>
            <a:r>
              <a:rPr lang="es-ES" sz="900" spc="-4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empleados.</a:t>
            </a:r>
            <a:endParaRPr lang="es-ES" sz="900" dirty="0">
              <a:latin typeface="Lucida Sans Unicode"/>
              <a:cs typeface="Lucida Sans Unicode"/>
            </a:endParaRPr>
          </a:p>
          <a:p>
            <a:pPr>
              <a:spcBef>
                <a:spcPts val="5"/>
              </a:spcBef>
              <a:buClr>
                <a:srgbClr val="545454"/>
              </a:buClr>
              <a:buFont typeface="Lucida Sans Unicode"/>
              <a:buAutoNum type="arabicPeriod" startAt="2"/>
            </a:pPr>
            <a:endParaRPr lang="es-ES" sz="800" dirty="0">
              <a:latin typeface="Lucida Sans Unicode"/>
              <a:cs typeface="Lucida Sans Unicode"/>
            </a:endParaRPr>
          </a:p>
          <a:p>
            <a:pPr marL="12700" marR="278765">
              <a:lnSpc>
                <a:spcPct val="128499"/>
              </a:lnSpc>
            </a:pPr>
            <a:r>
              <a:rPr lang="es-ES" sz="900" spc="-10" dirty="0">
                <a:solidFill>
                  <a:srgbClr val="545454"/>
                </a:solidFill>
                <a:latin typeface="Lucida Sans Unicode"/>
                <a:cs typeface="Lucida Sans Unicode"/>
              </a:rPr>
              <a:t>Transcurrido</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plazo de </a:t>
            </a:r>
            <a:r>
              <a:rPr lang="es-ES" sz="900" spc="-10" dirty="0">
                <a:solidFill>
                  <a:srgbClr val="545454"/>
                </a:solidFill>
                <a:latin typeface="Lucida Sans Unicode"/>
                <a:cs typeface="Lucida Sans Unicode"/>
              </a:rPr>
              <a:t>alegaciones </a:t>
            </a:r>
            <a:r>
              <a:rPr lang="es-ES" sz="900" dirty="0">
                <a:solidFill>
                  <a:srgbClr val="545454"/>
                </a:solidFill>
                <a:latin typeface="Lucida Sans Unicode"/>
                <a:cs typeface="Lucida Sans Unicode"/>
              </a:rPr>
              <a:t>abierto</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con</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propuesta de</a:t>
            </a:r>
            <a:r>
              <a:rPr lang="es-ES" sz="900" spc="-2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regularización,</a:t>
            </a:r>
            <a:r>
              <a:rPr lang="es-ES" sz="900" spc="-20" dirty="0">
                <a:solidFill>
                  <a:srgbClr val="545454"/>
                </a:solidFill>
                <a:latin typeface="Lucida Sans Unicode"/>
                <a:cs typeface="Lucida Sans Unicode"/>
              </a:rPr>
              <a:t> </a:t>
            </a:r>
            <a:r>
              <a:rPr lang="es-ES" sz="900" spc="-25" dirty="0">
                <a:solidFill>
                  <a:srgbClr val="545454"/>
                </a:solidFill>
                <a:latin typeface="Lucida Sans Unicode"/>
                <a:cs typeface="Lucida Sans Unicode"/>
              </a:rPr>
              <a:t>la </a:t>
            </a:r>
            <a:r>
              <a:rPr lang="es-ES" sz="900" spc="-10" dirty="0">
                <a:solidFill>
                  <a:srgbClr val="545454"/>
                </a:solidFill>
                <a:latin typeface="Lucida Sans Unicode"/>
                <a:cs typeface="Lucida Sans Unicode"/>
              </a:rPr>
              <a:t>Administración</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tributaria</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notificará</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regularización</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proceda</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10" dirty="0">
                <a:solidFill>
                  <a:srgbClr val="545454"/>
                </a:solidFill>
                <a:latin typeface="Lucida Sans Unicode"/>
                <a:cs typeface="Lucida Sans Unicode"/>
              </a:rPr>
              <a:t> deberá acompañarse</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valoración</a:t>
            </a:r>
            <a:r>
              <a:rPr lang="es-ES" sz="900" spc="-1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realizada.</a:t>
            </a:r>
            <a:endParaRPr lang="es-ES" sz="900" dirty="0">
              <a:latin typeface="Lucida Sans Unicode"/>
              <a:cs typeface="Lucida Sans Unicode"/>
            </a:endParaRPr>
          </a:p>
          <a:p>
            <a:pPr>
              <a:spcBef>
                <a:spcPts val="10"/>
              </a:spcBef>
            </a:pPr>
            <a:endParaRPr lang="es-ES" sz="800" dirty="0">
              <a:latin typeface="Lucida Sans Unicode"/>
              <a:cs typeface="Lucida Sans Unicode"/>
            </a:endParaRPr>
          </a:p>
          <a:p>
            <a:pPr marL="12700" marR="165100">
              <a:lnSpc>
                <a:spcPct val="128000"/>
              </a:lnSpc>
            </a:pPr>
            <a:r>
              <a:rPr lang="es-ES" sz="900" dirty="0">
                <a:solidFill>
                  <a:srgbClr val="545454"/>
                </a:solidFill>
                <a:latin typeface="Lucida Sans Unicode"/>
                <a:cs typeface="Lucida Sans Unicode"/>
              </a:rPr>
              <a:t>Los</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obligados</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tributarios</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no</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podrán</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interponer</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recurso</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o</a:t>
            </a:r>
            <a:r>
              <a:rPr lang="es-ES" sz="900" spc="-55" dirty="0">
                <a:solidFill>
                  <a:srgbClr val="545454"/>
                </a:solidFill>
                <a:latin typeface="Lucida Sans Unicode"/>
                <a:cs typeface="Lucida Sans Unicode"/>
              </a:rPr>
              <a:t> </a:t>
            </a:r>
            <a:r>
              <a:rPr lang="es-ES" sz="900" dirty="0">
                <a:solidFill>
                  <a:srgbClr val="545454"/>
                </a:solidFill>
                <a:latin typeface="Lucida Sans Unicode"/>
                <a:cs typeface="Lucida Sans Unicode"/>
              </a:rPr>
              <a:t>reclamación</a:t>
            </a:r>
            <a:r>
              <a:rPr lang="es-ES" sz="900" spc="-4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independiente </a:t>
            </a:r>
            <a:r>
              <a:rPr lang="es-ES" sz="900" dirty="0">
                <a:solidFill>
                  <a:srgbClr val="545454"/>
                </a:solidFill>
                <a:latin typeface="Lucida Sans Unicode"/>
                <a:cs typeface="Lucida Sans Unicode"/>
              </a:rPr>
              <a:t>contra</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valoración,</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pero</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podrán</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promover</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50" dirty="0">
                <a:solidFill>
                  <a:srgbClr val="545454"/>
                </a:solidFill>
                <a:latin typeface="Lucida Sans Unicode"/>
                <a:cs typeface="Lucida Sans Unicode"/>
              </a:rPr>
              <a:t> </a:t>
            </a:r>
            <a:r>
              <a:rPr lang="es-ES" sz="900" dirty="0">
                <a:solidFill>
                  <a:srgbClr val="545454"/>
                </a:solidFill>
                <a:latin typeface="Lucida Sans Unicode"/>
                <a:cs typeface="Lucida Sans Unicode"/>
              </a:rPr>
              <a:t>tasación</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pericial</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contradictoria</a:t>
            </a:r>
            <a:r>
              <a:rPr lang="es-ES" sz="900" spc="-45" dirty="0">
                <a:solidFill>
                  <a:srgbClr val="545454"/>
                </a:solidFill>
                <a:latin typeface="Lucida Sans Unicode"/>
                <a:cs typeface="Lucida Sans Unicode"/>
              </a:rPr>
              <a:t> </a:t>
            </a:r>
            <a:r>
              <a:rPr lang="es-ES" sz="900" spc="-50" dirty="0">
                <a:solidFill>
                  <a:srgbClr val="545454"/>
                </a:solidFill>
                <a:latin typeface="Lucida Sans Unicode"/>
                <a:cs typeface="Lucida Sans Unicode"/>
              </a:rPr>
              <a:t>o </a:t>
            </a:r>
            <a:r>
              <a:rPr lang="es-ES" sz="900" dirty="0">
                <a:solidFill>
                  <a:srgbClr val="545454"/>
                </a:solidFill>
                <a:latin typeface="Lucida Sans Unicode"/>
                <a:cs typeface="Lucida Sans Unicode"/>
              </a:rPr>
              <a:t>plantear</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cualquier</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cuestión</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relativa</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valoración</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con</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ocasión</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45" dirty="0">
                <a:solidFill>
                  <a:srgbClr val="545454"/>
                </a:solidFill>
                <a:latin typeface="Lucida Sans Unicode"/>
                <a:cs typeface="Lucida Sans Unicode"/>
              </a:rPr>
              <a:t> </a:t>
            </a:r>
            <a:r>
              <a:rPr lang="es-ES" sz="900" dirty="0">
                <a:solidFill>
                  <a:srgbClr val="545454"/>
                </a:solidFill>
                <a:latin typeface="Lucida Sans Unicode"/>
                <a:cs typeface="Lucida Sans Unicode"/>
              </a:rPr>
              <a:t>recursos</a:t>
            </a:r>
            <a:r>
              <a:rPr lang="es-ES" sz="900" spc="-35" dirty="0">
                <a:solidFill>
                  <a:srgbClr val="545454"/>
                </a:solidFill>
                <a:latin typeface="Lucida Sans Unicode"/>
                <a:cs typeface="Lucida Sans Unicode"/>
              </a:rPr>
              <a:t> </a:t>
            </a:r>
            <a:r>
              <a:rPr lang="es-ES" sz="900" spc="-50" dirty="0">
                <a:solidFill>
                  <a:srgbClr val="545454"/>
                </a:solidFill>
                <a:latin typeface="Lucida Sans Unicode"/>
                <a:cs typeface="Lucida Sans Unicode"/>
              </a:rPr>
              <a:t>o </a:t>
            </a:r>
            <a:r>
              <a:rPr lang="es-ES" sz="900" spc="-10" dirty="0">
                <a:solidFill>
                  <a:srgbClr val="545454"/>
                </a:solidFill>
                <a:latin typeface="Lucida Sans Unicode"/>
                <a:cs typeface="Lucida Sans Unicode"/>
              </a:rPr>
              <a:t>reclamaciones</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su</a:t>
            </a:r>
            <a:r>
              <a:rPr lang="es-ES" sz="900" spc="-10" dirty="0">
                <a:solidFill>
                  <a:srgbClr val="545454"/>
                </a:solidFill>
                <a:latin typeface="Lucida Sans Unicode"/>
                <a:cs typeface="Lucida Sans Unicode"/>
              </a:rPr>
              <a:t> </a:t>
            </a:r>
            <a:r>
              <a:rPr lang="es-ES" sz="900" dirty="0">
                <a:solidFill>
                  <a:srgbClr val="545454"/>
                </a:solidFill>
                <a:latin typeface="Lucida Sans Unicode"/>
                <a:cs typeface="Lucida Sans Unicode"/>
              </a:rPr>
              <a:t>caso,</a:t>
            </a:r>
            <a:r>
              <a:rPr lang="es-ES" sz="900" spc="-2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interpongan</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contra</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acto</a:t>
            </a:r>
            <a:r>
              <a:rPr lang="es-ES" sz="900" spc="-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2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regularización.</a:t>
            </a:r>
            <a:endParaRPr lang="es-ES" sz="900" dirty="0">
              <a:latin typeface="Lucida Sans Unicode"/>
              <a:cs typeface="Lucida Sans Unicode"/>
            </a:endParaRPr>
          </a:p>
          <a:p>
            <a:pPr>
              <a:spcBef>
                <a:spcPts val="20"/>
              </a:spcBef>
            </a:pPr>
            <a:endParaRPr lang="es-ES" sz="800" dirty="0">
              <a:latin typeface="Lucida Sans Unicode"/>
              <a:cs typeface="Lucida Sans Unicode"/>
            </a:endParaRPr>
          </a:p>
          <a:p>
            <a:pPr marL="12700" marR="104775" indent="163195">
              <a:lnSpc>
                <a:spcPct val="128099"/>
              </a:lnSpc>
              <a:buFont typeface="Lucida Sans Unicode"/>
              <a:buAutoNum type="arabicPeriod" startAt="4"/>
              <a:tabLst>
                <a:tab pos="175895" algn="l"/>
              </a:tabLst>
            </a:pPr>
            <a:r>
              <a:rPr lang="es-ES" sz="900" dirty="0">
                <a:solidFill>
                  <a:srgbClr val="545454"/>
                </a:solidFill>
                <a:latin typeface="Lucida Sans Unicode"/>
                <a:cs typeface="Lucida Sans Unicode"/>
              </a:rPr>
              <a:t>En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supuestos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ley</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establezca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comprobado</a:t>
            </a:r>
            <a:r>
              <a:rPr lang="es-ES" sz="900" spc="-25" dirty="0">
                <a:solidFill>
                  <a:srgbClr val="545454"/>
                </a:solidFill>
                <a:latin typeface="Lucida Sans Unicode"/>
                <a:cs typeface="Lucida Sans Unicode"/>
              </a:rPr>
              <a:t> </a:t>
            </a:r>
            <a:r>
              <a:rPr lang="es-ES" sz="900" spc="-20" dirty="0">
                <a:solidFill>
                  <a:srgbClr val="545454"/>
                </a:solidFill>
                <a:latin typeface="Lucida Sans Unicode"/>
                <a:cs typeface="Lucida Sans Unicode"/>
              </a:rPr>
              <a:t>debe </a:t>
            </a:r>
            <a:r>
              <a:rPr lang="es-ES" sz="900" dirty="0">
                <a:solidFill>
                  <a:srgbClr val="545454"/>
                </a:solidFill>
                <a:latin typeface="Lucida Sans Unicode"/>
                <a:cs typeface="Lucida Sans Unicode"/>
              </a:rPr>
              <a:t>producir</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efectos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respecto</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otros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obligados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tributarios,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Administración</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tributaria </a:t>
            </a:r>
            <a:r>
              <a:rPr lang="es-ES" sz="900" dirty="0">
                <a:solidFill>
                  <a:srgbClr val="545454"/>
                </a:solidFill>
                <a:latin typeface="Lucida Sans Unicode"/>
                <a:cs typeface="Lucida Sans Unicode"/>
              </a:rPr>
              <a:t>actuante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quedará</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vinculada</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por</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dicho</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relación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con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los</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demás</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interesados.</a:t>
            </a:r>
            <a:r>
              <a:rPr lang="es-ES" sz="900" spc="-35" dirty="0">
                <a:solidFill>
                  <a:srgbClr val="545454"/>
                </a:solidFill>
                <a:latin typeface="Lucida Sans Unicode"/>
                <a:cs typeface="Lucida Sans Unicode"/>
              </a:rPr>
              <a:t> </a:t>
            </a:r>
            <a:r>
              <a:rPr lang="es-ES" sz="900" spc="-25" dirty="0">
                <a:solidFill>
                  <a:srgbClr val="545454"/>
                </a:solidFill>
                <a:latin typeface="Lucida Sans Unicode"/>
                <a:cs typeface="Lucida Sans Unicode"/>
              </a:rPr>
              <a:t>La </a:t>
            </a:r>
            <a:r>
              <a:rPr lang="es-ES" sz="900" dirty="0">
                <a:solidFill>
                  <a:srgbClr val="545454"/>
                </a:solidFill>
                <a:latin typeface="Lucida Sans Unicode"/>
                <a:cs typeface="Lucida Sans Unicode"/>
              </a:rPr>
              <a:t>ley</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cada</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tributo</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podrá</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establecer</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obligación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de</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notificar</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dichos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interesados</a:t>
            </a:r>
            <a:r>
              <a:rPr lang="es-ES" sz="900" spc="-25" dirty="0">
                <a:solidFill>
                  <a:srgbClr val="545454"/>
                </a:solidFill>
                <a:latin typeface="Lucida Sans Unicode"/>
                <a:cs typeface="Lucida Sans Unicode"/>
              </a:rPr>
              <a:t> el </a:t>
            </a:r>
            <a:r>
              <a:rPr lang="es-ES" sz="900" dirty="0">
                <a:solidFill>
                  <a:srgbClr val="545454"/>
                </a:solidFill>
                <a:latin typeface="Lucida Sans Unicode"/>
                <a:cs typeface="Lucida Sans Unicode"/>
              </a:rPr>
              <a:t>valor</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comprobado</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para</a:t>
            </a:r>
            <a:r>
              <a:rPr lang="es-ES" sz="900" spc="-15" dirty="0">
                <a:solidFill>
                  <a:srgbClr val="545454"/>
                </a:solidFill>
                <a:latin typeface="Lucida Sans Unicode"/>
                <a:cs typeface="Lucida Sans Unicode"/>
              </a:rPr>
              <a:t> </a:t>
            </a:r>
            <a:r>
              <a:rPr lang="es-ES" sz="900" dirty="0">
                <a:solidFill>
                  <a:srgbClr val="545454"/>
                </a:solidFill>
                <a:latin typeface="Lucida Sans Unicode"/>
                <a:cs typeface="Lucida Sans Unicode"/>
              </a:rPr>
              <a:t>que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puedan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promover</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su</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impugnación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o</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tasación</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pericial contradictoria.</a:t>
            </a:r>
            <a:endParaRPr lang="es-ES" sz="900" dirty="0">
              <a:latin typeface="Lucida Sans Unicode"/>
              <a:cs typeface="Lucida Sans Unicode"/>
            </a:endParaRPr>
          </a:p>
          <a:p>
            <a:pPr>
              <a:spcBef>
                <a:spcPts val="20"/>
              </a:spcBef>
            </a:pPr>
            <a:endParaRPr lang="es-ES" sz="800" dirty="0">
              <a:latin typeface="Lucida Sans Unicode"/>
              <a:cs typeface="Lucida Sans Unicode"/>
            </a:endParaRPr>
          </a:p>
          <a:p>
            <a:pPr marL="12700" marR="248920">
              <a:lnSpc>
                <a:spcPct val="128000"/>
              </a:lnSpc>
            </a:pPr>
            <a:r>
              <a:rPr lang="es-ES" sz="900" dirty="0">
                <a:solidFill>
                  <a:srgbClr val="545454"/>
                </a:solidFill>
                <a:latin typeface="Lucida Sans Unicode"/>
                <a:cs typeface="Lucida Sans Unicode"/>
              </a:rPr>
              <a:t>Cuando</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en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un</a:t>
            </a:r>
            <a:r>
              <a:rPr lang="es-ES" sz="900" spc="-25"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procedimiento</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posterior</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el</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valor</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comprobado</a:t>
            </a:r>
            <a:r>
              <a:rPr lang="es-ES" sz="900" spc="-20" dirty="0">
                <a:solidFill>
                  <a:srgbClr val="545454"/>
                </a:solidFill>
                <a:latin typeface="Lucida Sans Unicode"/>
                <a:cs typeface="Lucida Sans Unicode"/>
              </a:rPr>
              <a:t> </a:t>
            </a:r>
            <a:r>
              <a:rPr lang="es-ES" sz="900" dirty="0">
                <a:solidFill>
                  <a:srgbClr val="545454"/>
                </a:solidFill>
                <a:latin typeface="Lucida Sans Unicode"/>
                <a:cs typeface="Lucida Sans Unicode"/>
              </a:rPr>
              <a:t>se</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aplique</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a</a:t>
            </a:r>
            <a:r>
              <a:rPr lang="es-ES" sz="900" spc="-2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otros obligados</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tributarios,</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éstos</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podrán</a:t>
            </a:r>
            <a:r>
              <a:rPr lang="es-ES" sz="900" spc="-25" dirty="0">
                <a:solidFill>
                  <a:srgbClr val="545454"/>
                </a:solidFill>
                <a:latin typeface="Lucida Sans Unicode"/>
                <a:cs typeface="Lucida Sans Unicode"/>
              </a:rPr>
              <a:t> </a:t>
            </a:r>
            <a:r>
              <a:rPr lang="es-ES" sz="900" dirty="0">
                <a:solidFill>
                  <a:srgbClr val="545454"/>
                </a:solidFill>
                <a:latin typeface="Lucida Sans Unicode"/>
                <a:cs typeface="Lucida Sans Unicode"/>
              </a:rPr>
              <a:t>promover</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su</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impugnación</a:t>
            </a:r>
            <a:r>
              <a:rPr lang="es-ES" sz="900" spc="-30" dirty="0">
                <a:solidFill>
                  <a:srgbClr val="545454"/>
                </a:solidFill>
                <a:latin typeface="Lucida Sans Unicode"/>
                <a:cs typeface="Lucida Sans Unicode"/>
              </a:rPr>
              <a:t> </a:t>
            </a:r>
            <a:r>
              <a:rPr lang="es-ES" sz="900" dirty="0">
                <a:solidFill>
                  <a:srgbClr val="545454"/>
                </a:solidFill>
                <a:latin typeface="Lucida Sans Unicode"/>
                <a:cs typeface="Lucida Sans Unicode"/>
              </a:rPr>
              <a:t>o</a:t>
            </a:r>
            <a:r>
              <a:rPr lang="es-ES" sz="900" spc="-40" dirty="0">
                <a:solidFill>
                  <a:srgbClr val="545454"/>
                </a:solidFill>
                <a:latin typeface="Lucida Sans Unicode"/>
                <a:cs typeface="Lucida Sans Unicode"/>
              </a:rPr>
              <a:t> </a:t>
            </a:r>
            <a:r>
              <a:rPr lang="es-ES" sz="900" dirty="0">
                <a:solidFill>
                  <a:srgbClr val="545454"/>
                </a:solidFill>
                <a:latin typeface="Lucida Sans Unicode"/>
                <a:cs typeface="Lucida Sans Unicode"/>
              </a:rPr>
              <a:t>la</a:t>
            </a:r>
            <a:r>
              <a:rPr lang="es-ES" sz="900" spc="-35" dirty="0">
                <a:solidFill>
                  <a:srgbClr val="545454"/>
                </a:solidFill>
                <a:latin typeface="Lucida Sans Unicode"/>
                <a:cs typeface="Lucida Sans Unicode"/>
              </a:rPr>
              <a:t> </a:t>
            </a:r>
            <a:r>
              <a:rPr lang="es-ES" sz="900" dirty="0">
                <a:solidFill>
                  <a:srgbClr val="545454"/>
                </a:solidFill>
                <a:latin typeface="Lucida Sans Unicode"/>
                <a:cs typeface="Lucida Sans Unicode"/>
              </a:rPr>
              <a:t>tasación</a:t>
            </a:r>
            <a:r>
              <a:rPr lang="es-ES" sz="900" spc="-30" dirty="0">
                <a:solidFill>
                  <a:srgbClr val="545454"/>
                </a:solidFill>
                <a:latin typeface="Lucida Sans Unicode"/>
                <a:cs typeface="Lucida Sans Unicode"/>
              </a:rPr>
              <a:t> </a:t>
            </a:r>
            <a:r>
              <a:rPr lang="es-ES" sz="900" spc="-10" dirty="0">
                <a:solidFill>
                  <a:srgbClr val="545454"/>
                </a:solidFill>
                <a:latin typeface="Lucida Sans Unicode"/>
                <a:cs typeface="Lucida Sans Unicode"/>
              </a:rPr>
              <a:t>pericial contradictoria.  …./….</a:t>
            </a:r>
            <a:endParaRPr lang="es-ES" dirty="0"/>
          </a:p>
        </p:txBody>
      </p:sp>
    </p:spTree>
    <p:extLst>
      <p:ext uri="{BB962C8B-B14F-4D97-AF65-F5344CB8AC3E}">
        <p14:creationId xmlns:p14="http://schemas.microsoft.com/office/powerpoint/2010/main" val="349877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0" restart="whenNotActive" fill="hold" evtFilter="cancelBubble" nodeType="interactiveSeq">
                <p:stCondLst>
                  <p:cond evt="onClick" delay="0">
                    <p:tgtEl>
                      <p:spTgt spid="22"/>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12ACE-FCA6-BE43-BA4B-5AEDC19DCB90}"/>
              </a:ext>
            </a:extLst>
          </p:cNvPr>
          <p:cNvSpPr>
            <a:spLocks noGrp="1"/>
          </p:cNvSpPr>
          <p:nvPr>
            <p:ph type="ctrTitle"/>
          </p:nvPr>
        </p:nvSpPr>
        <p:spPr>
          <a:xfrm>
            <a:off x="476655" y="184834"/>
            <a:ext cx="11147897" cy="1009659"/>
          </a:xfrm>
          <a:solidFill>
            <a:schemeClr val="accent1">
              <a:lumMod val="40000"/>
              <a:lumOff val="60000"/>
            </a:schemeClr>
          </a:solidFill>
        </p:spPr>
        <p:txBody>
          <a:bodyPr>
            <a:noAutofit/>
          </a:bodyPr>
          <a:lstStyle/>
          <a:p>
            <a:r>
              <a:rPr lang="es-ES" sz="2400" dirty="0"/>
              <a:t>DETALLE COMPROBACION DE VALORES POR LA ADMINISTRACION</a:t>
            </a:r>
            <a:br>
              <a:rPr lang="es-ES" sz="2400" dirty="0"/>
            </a:br>
            <a:br>
              <a:rPr lang="es-ES" sz="3200" dirty="0"/>
            </a:br>
            <a:r>
              <a:rPr lang="es-ES" sz="1600" dirty="0"/>
              <a:t>HOJA DESARROLLO CONTENIDO</a:t>
            </a:r>
            <a:endParaRPr lang="es-ES" sz="3200" dirty="0"/>
          </a:p>
        </p:txBody>
      </p:sp>
      <p:sp>
        <p:nvSpPr>
          <p:cNvPr id="5" name="Rectángulo 4">
            <a:extLst>
              <a:ext uri="{FF2B5EF4-FFF2-40B4-BE49-F238E27FC236}">
                <a16:creationId xmlns:a16="http://schemas.microsoft.com/office/drawing/2014/main" id="{687AE3E5-06CE-3473-D89F-6EA14159604C}"/>
              </a:ext>
            </a:extLst>
          </p:cNvPr>
          <p:cNvSpPr/>
          <p:nvPr/>
        </p:nvSpPr>
        <p:spPr>
          <a:xfrm>
            <a:off x="476655" y="1276869"/>
            <a:ext cx="11147897" cy="5137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s-ES" sz="1401" dirty="0">
              <a:solidFill>
                <a:schemeClr val="tx1"/>
              </a:solidFill>
            </a:endParaRPr>
          </a:p>
        </p:txBody>
      </p:sp>
      <p:sp>
        <p:nvSpPr>
          <p:cNvPr id="12" name="CuadroTexto 11 estaqueidad" hidden="1">
            <a:extLst>
              <a:ext uri="{FF2B5EF4-FFF2-40B4-BE49-F238E27FC236}">
                <a16:creationId xmlns:a16="http://schemas.microsoft.com/office/drawing/2014/main" id="{30F3B164-C986-7AAC-82F3-44B0D2EA44E0}"/>
              </a:ext>
            </a:extLst>
          </p:cNvPr>
          <p:cNvSpPr txBox="1"/>
          <p:nvPr/>
        </p:nvSpPr>
        <p:spPr>
          <a:xfrm>
            <a:off x="5637185" y="2971804"/>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a:t>
            </a:r>
            <a:r>
              <a:rPr lang="es-ES" sz="1401" dirty="0" err="1">
                <a:latin typeface="Segoe UI" panose="020B0502040204020203" pitchFamily="34" charset="0"/>
              </a:rPr>
              <a:t>Estaqueidad</a:t>
            </a:r>
            <a:r>
              <a:rPr lang="es-ES" sz="1401" dirty="0">
                <a:latin typeface="Segoe UI" panose="020B0502040204020203" pitchFamily="34" charset="0"/>
              </a:rPr>
              <a:t>. Es el defendido por los técnicos o fiscalistas, parte de la base que cada impuesto es autónomo por sí mismo, en su definición y ámbito no se tiene por que sujetar a otras instancias. De esta forma la base imponible puede ser distinta en los distintos tributos según el procedimiento utilizado en su determinación. Este principio puede derivar en el menoscabo de los </a:t>
            </a:r>
            <a:r>
              <a:rPr lang="es-ES" sz="1401" dirty="0" err="1">
                <a:latin typeface="Segoe UI" panose="020B0502040204020203" pitchFamily="34" charset="0"/>
              </a:rPr>
              <a:t>pincipios</a:t>
            </a:r>
            <a:r>
              <a:rPr lang="es-ES" sz="1401" dirty="0">
                <a:latin typeface="Segoe UI" panose="020B0502040204020203" pitchFamily="34" charset="0"/>
              </a:rPr>
              <a:t> constitucionales de capacidad económica, seguridad jurídica e igualdad.</a:t>
            </a:r>
          </a:p>
          <a:p>
            <a:endParaRPr lang="es-ES" sz="1401" dirty="0">
              <a:latin typeface="Segoe UI" panose="020B0502040204020203" pitchFamily="34" charset="0"/>
            </a:endParaRPr>
          </a:p>
          <a:p>
            <a:endParaRPr lang="es-ES" sz="1401" dirty="0"/>
          </a:p>
        </p:txBody>
      </p:sp>
      <p:sp>
        <p:nvSpPr>
          <p:cNvPr id="14" name="Elipse 13" hidden="1">
            <a:extLst>
              <a:ext uri="{FF2B5EF4-FFF2-40B4-BE49-F238E27FC236}">
                <a16:creationId xmlns:a16="http://schemas.microsoft.com/office/drawing/2014/main" id="{EE66BD89-9AF8-DD66-476F-2E413B0C6F32}"/>
              </a:ext>
            </a:extLst>
          </p:cNvPr>
          <p:cNvSpPr/>
          <p:nvPr/>
        </p:nvSpPr>
        <p:spPr>
          <a:xfrm>
            <a:off x="7013647" y="593873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sp>
        <p:nvSpPr>
          <p:cNvPr id="20" name="CuadroTexto 19" hidden="1">
            <a:extLst>
              <a:ext uri="{FF2B5EF4-FFF2-40B4-BE49-F238E27FC236}">
                <a16:creationId xmlns:a16="http://schemas.microsoft.com/office/drawing/2014/main" id="{9736F4A1-DC09-3F40-48A0-2C0EC496B622}"/>
              </a:ext>
            </a:extLst>
          </p:cNvPr>
          <p:cNvSpPr txBox="1"/>
          <p:nvPr/>
        </p:nvSpPr>
        <p:spPr>
          <a:xfrm>
            <a:off x="3558449" y="2990093"/>
            <a:ext cx="3321996" cy="3541482"/>
          </a:xfrm>
          <a:prstGeom prst="rect">
            <a:avLst/>
          </a:prstGeom>
          <a:solidFill>
            <a:schemeClr val="accent1">
              <a:lumMod val="20000"/>
              <a:lumOff val="80000"/>
            </a:schemeClr>
          </a:solidFill>
        </p:spPr>
        <p:txBody>
          <a:bodyPr wrap="square" rtlCol="0">
            <a:spAutoFit/>
          </a:bodyPr>
          <a:lstStyle/>
          <a:p>
            <a:r>
              <a:rPr lang="es-ES" sz="1401" dirty="0">
                <a:latin typeface="Segoe UI" panose="020B0502040204020203" pitchFamily="34" charset="0"/>
              </a:rPr>
              <a:t>Principio de Uniformidad. Impone la idea de unicidad de la administración, así, la valoración previa de un bien o derecho efectuada por una Administración tributaria es vinculante, a todos los efectos, para el resto de Administraciones competentes, más aún si se trata de impuestos estatales, aunque estén cedidos a las Comunidades Autónomas o se gestionen por distintas Administraciones tributarias.</a:t>
            </a:r>
          </a:p>
          <a:p>
            <a:r>
              <a:rPr lang="es-ES" sz="1401" dirty="0">
                <a:latin typeface="Segoe UI" panose="020B0502040204020203" pitchFamily="34" charset="0"/>
              </a:rPr>
              <a:t>Es aplicado con preferencia por los tribunales.</a:t>
            </a:r>
          </a:p>
          <a:p>
            <a:endParaRPr lang="es-ES" sz="1401" dirty="0">
              <a:latin typeface="Segoe UI" panose="020B0502040204020203" pitchFamily="34" charset="0"/>
            </a:endParaRPr>
          </a:p>
          <a:p>
            <a:endParaRPr lang="es-ES" sz="1401" dirty="0"/>
          </a:p>
        </p:txBody>
      </p:sp>
      <p:sp>
        <p:nvSpPr>
          <p:cNvPr id="22" name="Elipse 21" hidden="1">
            <a:extLst>
              <a:ext uri="{FF2B5EF4-FFF2-40B4-BE49-F238E27FC236}">
                <a16:creationId xmlns:a16="http://schemas.microsoft.com/office/drawing/2014/main" id="{6DB233FB-46A1-3041-7F54-25399F02608B}"/>
              </a:ext>
            </a:extLst>
          </p:cNvPr>
          <p:cNvSpPr/>
          <p:nvPr/>
        </p:nvSpPr>
        <p:spPr>
          <a:xfrm>
            <a:off x="4697315" y="5989629"/>
            <a:ext cx="1507788" cy="4426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1" dirty="0"/>
              <a:t>cerrar</a:t>
            </a:r>
          </a:p>
        </p:txBody>
      </p:sp>
      <p:pic>
        <p:nvPicPr>
          <p:cNvPr id="21" name="Imagen 20" descr="Imagen que contiene dibujo&#10;&#10;Descripción generada automáticamente">
            <a:hlinkClick r:id="" action="ppaction://hlinkshowjump?jump=nextslide"/>
            <a:extLst>
              <a:ext uri="{FF2B5EF4-FFF2-40B4-BE49-F238E27FC236}">
                <a16:creationId xmlns:a16="http://schemas.microsoft.com/office/drawing/2014/main" id="{484090C7-0FBD-B3BB-2938-4C99501023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5199" y="443644"/>
            <a:ext cx="1173202" cy="750849"/>
          </a:xfrm>
          <a:prstGeom prst="rect">
            <a:avLst/>
          </a:prstGeom>
        </p:spPr>
      </p:pic>
      <p:pic>
        <p:nvPicPr>
          <p:cNvPr id="26" name="Imagen 25" descr="Imagen que contiene dibujo&#10;&#10;Descripción generada automáticamente">
            <a:hlinkClick r:id="" action="ppaction://hlinkshowjump?jump=previousslide"/>
            <a:extLst>
              <a:ext uri="{FF2B5EF4-FFF2-40B4-BE49-F238E27FC236}">
                <a16:creationId xmlns:a16="http://schemas.microsoft.com/office/drawing/2014/main" id="{E5E36FB9-855E-5B29-37A0-AE60A08DD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8558" y="431579"/>
            <a:ext cx="1192053" cy="762914"/>
          </a:xfrm>
          <a:prstGeom prst="rect">
            <a:avLst/>
          </a:prstGeom>
        </p:spPr>
      </p:pic>
      <p:sp>
        <p:nvSpPr>
          <p:cNvPr id="27" name="CuadroTexto 26">
            <a:extLst>
              <a:ext uri="{FF2B5EF4-FFF2-40B4-BE49-F238E27FC236}">
                <a16:creationId xmlns:a16="http://schemas.microsoft.com/office/drawing/2014/main" id="{6C47DB36-105D-EDAE-E889-787D27A76C74}"/>
              </a:ext>
            </a:extLst>
          </p:cNvPr>
          <p:cNvSpPr txBox="1"/>
          <p:nvPr/>
        </p:nvSpPr>
        <p:spPr>
          <a:xfrm>
            <a:off x="5668815" y="6517526"/>
            <a:ext cx="740908" cy="261610"/>
          </a:xfrm>
          <a:prstGeom prst="rect">
            <a:avLst/>
          </a:prstGeom>
          <a:noFill/>
        </p:spPr>
        <p:txBody>
          <a:bodyPr wrap="none" rtlCol="0">
            <a:spAutoFit/>
          </a:bodyPr>
          <a:lstStyle/>
          <a:p>
            <a:pPr algn="ctr"/>
            <a:r>
              <a:rPr lang="es-ES" sz="1100" dirty="0"/>
              <a:t>PAGINA 1</a:t>
            </a:r>
          </a:p>
        </p:txBody>
      </p:sp>
      <p:pic>
        <p:nvPicPr>
          <p:cNvPr id="29" name="Imagen 28" descr="Forma&#10;&#10;Descripción generada automáticamente">
            <a:hlinkClick r:id="rId4" action="ppaction://hlinksldjump"/>
            <a:extLst>
              <a:ext uri="{FF2B5EF4-FFF2-40B4-BE49-F238E27FC236}">
                <a16:creationId xmlns:a16="http://schemas.microsoft.com/office/drawing/2014/main" id="{FEC04314-3A14-C65B-5A97-D2877D93F4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46340" y="5517876"/>
            <a:ext cx="1352146" cy="1338062"/>
          </a:xfrm>
          <a:prstGeom prst="rect">
            <a:avLst/>
          </a:prstGeom>
        </p:spPr>
      </p:pic>
      <p:sp>
        <p:nvSpPr>
          <p:cNvPr id="30" name="CuadroTexto 29">
            <a:extLst>
              <a:ext uri="{FF2B5EF4-FFF2-40B4-BE49-F238E27FC236}">
                <a16:creationId xmlns:a16="http://schemas.microsoft.com/office/drawing/2014/main" id="{4F8F4FD9-8594-BFD5-BA9A-5FB0ACAF4E3E}"/>
              </a:ext>
            </a:extLst>
          </p:cNvPr>
          <p:cNvSpPr txBox="1"/>
          <p:nvPr/>
        </p:nvSpPr>
        <p:spPr>
          <a:xfrm>
            <a:off x="476655" y="1441238"/>
            <a:ext cx="11147897" cy="4834016"/>
          </a:xfrm>
          <a:prstGeom prst="rect">
            <a:avLst/>
          </a:prstGeom>
          <a:noFill/>
        </p:spPr>
        <p:txBody>
          <a:bodyPr wrap="square" rtlCol="0">
            <a:spAutoFit/>
          </a:bodyPr>
          <a:lstStyle/>
          <a:p>
            <a:pPr lvl="1" algn="ctr"/>
            <a:r>
              <a:rPr lang="es-ES" dirty="0"/>
              <a:t>Art. 134 y 135 Procedimiento de comprobación de valores.</a:t>
            </a:r>
          </a:p>
          <a:p>
            <a:pPr lvl="1" algn="ctr"/>
            <a:endParaRPr lang="es-ES" dirty="0"/>
          </a:p>
          <a:p>
            <a:pPr marL="12700">
              <a:spcBef>
                <a:spcPts val="95"/>
              </a:spcBef>
            </a:pPr>
            <a:r>
              <a:rPr lang="es-ES" sz="900" b="1" dirty="0">
                <a:solidFill>
                  <a:srgbClr val="4B6E99"/>
                </a:solidFill>
                <a:latin typeface="Lucida Sans Unicode"/>
                <a:cs typeface="Lucida Sans Unicode"/>
              </a:rPr>
              <a:t>Artículo</a:t>
            </a:r>
            <a:r>
              <a:rPr lang="es-ES" sz="900" b="1" spc="-20" dirty="0">
                <a:solidFill>
                  <a:srgbClr val="4B6E99"/>
                </a:solidFill>
                <a:latin typeface="Lucida Sans Unicode"/>
                <a:cs typeface="Lucida Sans Unicode"/>
              </a:rPr>
              <a:t> </a:t>
            </a:r>
            <a:r>
              <a:rPr lang="es-ES" sz="900" b="1" dirty="0">
                <a:solidFill>
                  <a:srgbClr val="4B6E99"/>
                </a:solidFill>
                <a:latin typeface="Lucida Sans Unicode"/>
                <a:cs typeface="Lucida Sans Unicode"/>
              </a:rPr>
              <a:t>134</a:t>
            </a:r>
            <a:r>
              <a:rPr lang="es-ES" sz="900" b="1" spc="-10" dirty="0">
                <a:solidFill>
                  <a:srgbClr val="4B6E99"/>
                </a:solidFill>
                <a:latin typeface="Lucida Sans Unicode"/>
                <a:cs typeface="Lucida Sans Unicode"/>
              </a:rPr>
              <a:t> </a:t>
            </a:r>
            <a:r>
              <a:rPr lang="es-ES" sz="900" b="1" dirty="0">
                <a:solidFill>
                  <a:srgbClr val="4B6E99"/>
                </a:solidFill>
                <a:latin typeface="Lucida Sans Unicode"/>
                <a:cs typeface="Lucida Sans Unicode"/>
              </a:rPr>
              <a:t>Práctica</a:t>
            </a:r>
            <a:r>
              <a:rPr lang="es-ES" sz="900" b="1" spc="-10" dirty="0">
                <a:solidFill>
                  <a:srgbClr val="4B6E99"/>
                </a:solidFill>
                <a:latin typeface="Lucida Sans Unicode"/>
                <a:cs typeface="Lucida Sans Unicode"/>
              </a:rPr>
              <a:t> </a:t>
            </a:r>
            <a:r>
              <a:rPr lang="es-ES" sz="900" b="1" dirty="0">
                <a:solidFill>
                  <a:srgbClr val="4B6E99"/>
                </a:solidFill>
                <a:latin typeface="Lucida Sans Unicode"/>
                <a:cs typeface="Lucida Sans Unicode"/>
              </a:rPr>
              <a:t>de</a:t>
            </a:r>
            <a:r>
              <a:rPr lang="es-ES" sz="900" b="1" spc="-15" dirty="0">
                <a:solidFill>
                  <a:srgbClr val="4B6E99"/>
                </a:solidFill>
                <a:latin typeface="Lucida Sans Unicode"/>
                <a:cs typeface="Lucida Sans Unicode"/>
              </a:rPr>
              <a:t> </a:t>
            </a:r>
            <a:r>
              <a:rPr lang="es-ES" sz="900" b="1" dirty="0">
                <a:solidFill>
                  <a:srgbClr val="4B6E99"/>
                </a:solidFill>
                <a:latin typeface="Lucida Sans Unicode"/>
                <a:cs typeface="Lucida Sans Unicode"/>
              </a:rPr>
              <a:t>la</a:t>
            </a:r>
            <a:r>
              <a:rPr lang="es-ES" sz="900" b="1" spc="-20" dirty="0">
                <a:solidFill>
                  <a:srgbClr val="4B6E99"/>
                </a:solidFill>
                <a:latin typeface="Lucida Sans Unicode"/>
                <a:cs typeface="Lucida Sans Unicode"/>
              </a:rPr>
              <a:t> </a:t>
            </a:r>
            <a:r>
              <a:rPr lang="es-ES" sz="900" b="1" spc="-10" dirty="0">
                <a:solidFill>
                  <a:srgbClr val="4B6E99"/>
                </a:solidFill>
                <a:latin typeface="Lucida Sans Unicode"/>
                <a:cs typeface="Lucida Sans Unicode"/>
              </a:rPr>
              <a:t>comprobación</a:t>
            </a:r>
            <a:r>
              <a:rPr lang="es-ES" sz="900" b="1" spc="-15" dirty="0">
                <a:solidFill>
                  <a:srgbClr val="4B6E99"/>
                </a:solidFill>
                <a:latin typeface="Lucida Sans Unicode"/>
                <a:cs typeface="Lucida Sans Unicode"/>
              </a:rPr>
              <a:t> </a:t>
            </a:r>
            <a:r>
              <a:rPr lang="es-ES" sz="900" b="1" dirty="0">
                <a:solidFill>
                  <a:srgbClr val="4B6E99"/>
                </a:solidFill>
                <a:latin typeface="Lucida Sans Unicode"/>
                <a:cs typeface="Lucida Sans Unicode"/>
              </a:rPr>
              <a:t>de</a:t>
            </a:r>
            <a:r>
              <a:rPr lang="es-ES" sz="900" b="1" spc="-15" dirty="0">
                <a:solidFill>
                  <a:srgbClr val="4B6E99"/>
                </a:solidFill>
                <a:latin typeface="Lucida Sans Unicode"/>
                <a:cs typeface="Lucida Sans Unicode"/>
              </a:rPr>
              <a:t> </a:t>
            </a:r>
            <a:r>
              <a:rPr lang="es-ES" sz="900" b="1" spc="-10" dirty="0">
                <a:solidFill>
                  <a:srgbClr val="4B6E99"/>
                </a:solidFill>
                <a:latin typeface="Lucida Sans Unicode"/>
                <a:cs typeface="Lucida Sans Unicode"/>
              </a:rPr>
              <a:t>valores</a:t>
            </a:r>
          </a:p>
          <a:p>
            <a:pPr marL="12700">
              <a:spcBef>
                <a:spcPts val="95"/>
              </a:spcBef>
            </a:pPr>
            <a:r>
              <a:rPr lang="es-ES" sz="900" b="1" spc="-10" dirty="0">
                <a:solidFill>
                  <a:srgbClr val="4B6E99"/>
                </a:solidFill>
                <a:latin typeface="Lucida Sans Unicode"/>
                <a:cs typeface="Lucida Sans Unicode"/>
              </a:rPr>
              <a:t>…/…Continuación.</a:t>
            </a:r>
          </a:p>
          <a:p>
            <a:pPr marL="12700">
              <a:spcBef>
                <a:spcPts val="95"/>
              </a:spcBef>
            </a:pPr>
            <a:endParaRPr lang="es-ES" sz="900" dirty="0">
              <a:latin typeface="Lucida Sans Unicode"/>
              <a:cs typeface="Lucida Sans Unicode"/>
            </a:endParaRPr>
          </a:p>
          <a:p>
            <a:pPr marL="12700" marR="9525">
              <a:lnSpc>
                <a:spcPct val="128299"/>
              </a:lnSpc>
              <a:spcBef>
                <a:spcPts val="100"/>
              </a:spcBef>
            </a:pPr>
            <a:r>
              <a:rPr lang="es-ES" sz="800" b="1" dirty="0">
                <a:solidFill>
                  <a:srgbClr val="545454"/>
                </a:solidFill>
                <a:latin typeface="Lucida Sans Unicode"/>
                <a:cs typeface="Lucida Sans Unicode"/>
              </a:rPr>
              <a:t>5.</a:t>
            </a:r>
            <a:r>
              <a:rPr lang="es-ES" sz="800" b="1"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Si</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impugnación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pericial</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contradictoria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promovida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un </a:t>
            </a:r>
            <a:r>
              <a:rPr lang="es-ES" sz="800" dirty="0">
                <a:solidFill>
                  <a:srgbClr val="545454"/>
                </a:solidFill>
                <a:latin typeface="Lucida Sans Unicode"/>
                <a:cs typeface="Lucida Sans Unicode"/>
              </a:rPr>
              <a:t>obligado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resultase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un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distinto,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dicho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será</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aplicable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4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restantes obligados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fuese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aplicación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dicho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relación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con</a:t>
            </a:r>
            <a:r>
              <a:rPr lang="es-ES" sz="800" spc="-25" dirty="0">
                <a:solidFill>
                  <a:srgbClr val="545454"/>
                </a:solidFill>
                <a:latin typeface="Lucida Sans Unicode"/>
                <a:cs typeface="Lucida Sans Unicode"/>
              </a:rPr>
              <a:t> la </a:t>
            </a:r>
            <a:r>
              <a:rPr lang="es-ES" sz="800" spc="-10" dirty="0">
                <a:solidFill>
                  <a:srgbClr val="545454"/>
                </a:solidFill>
                <a:latin typeface="Lucida Sans Unicode"/>
                <a:cs typeface="Lucida Sans Unicode"/>
              </a:rPr>
              <a:t>Administración</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tributaria</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actuante,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teniendo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consideración </a:t>
            </a:r>
            <a:r>
              <a:rPr lang="es-ES" sz="800" dirty="0">
                <a:solidFill>
                  <a:srgbClr val="545454"/>
                </a:solidFill>
                <a:latin typeface="Lucida Sans Unicode"/>
                <a:cs typeface="Lucida Sans Unicode"/>
              </a:rPr>
              <a:t>lo</a:t>
            </a:r>
            <a:r>
              <a:rPr lang="es-ES" sz="800" spc="-5" dirty="0">
                <a:solidFill>
                  <a:srgbClr val="545454"/>
                </a:solidFill>
                <a:latin typeface="Lucida Sans Unicode"/>
                <a:cs typeface="Lucida Sans Unicode"/>
              </a:rPr>
              <a:t> </a:t>
            </a:r>
            <a:r>
              <a:rPr lang="es-ES" sz="800" dirty="0">
                <a:solidFill>
                  <a:srgbClr val="545454"/>
                </a:solidFill>
                <a:latin typeface="Lucida Sans Unicode"/>
                <a:cs typeface="Lucida Sans Unicode"/>
              </a:rPr>
              <a:t>dispuesto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1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el </a:t>
            </a:r>
            <a:r>
              <a:rPr lang="es-ES" sz="800" dirty="0">
                <a:solidFill>
                  <a:srgbClr val="545454"/>
                </a:solidFill>
                <a:latin typeface="Lucida Sans Unicode"/>
                <a:cs typeface="Lucida Sans Unicode"/>
              </a:rPr>
              <a:t>segundo</a:t>
            </a:r>
            <a:r>
              <a:rPr lang="es-ES" sz="800" spc="-50" dirty="0">
                <a:solidFill>
                  <a:srgbClr val="545454"/>
                </a:solidFill>
                <a:latin typeface="Lucida Sans Unicode"/>
                <a:cs typeface="Lucida Sans Unicode"/>
              </a:rPr>
              <a:t> </a:t>
            </a:r>
            <a:r>
              <a:rPr lang="es-ES" sz="800" dirty="0">
                <a:solidFill>
                  <a:srgbClr val="545454"/>
                </a:solidFill>
                <a:latin typeface="Lucida Sans Unicode"/>
                <a:cs typeface="Lucida Sans Unicode"/>
              </a:rPr>
              <a:t>párrafo</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apartado</a:t>
            </a:r>
            <a:r>
              <a:rPr lang="es-ES" sz="800" spc="-5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anterior.</a:t>
            </a:r>
            <a:endParaRPr lang="es-ES" sz="800" dirty="0">
              <a:latin typeface="Lucida Sans Unicode"/>
              <a:cs typeface="Lucida Sans Unicode"/>
            </a:endParaRPr>
          </a:p>
          <a:p>
            <a:pPr>
              <a:spcBef>
                <a:spcPts val="35"/>
              </a:spcBef>
            </a:pPr>
            <a:endParaRPr lang="es-ES" sz="1000" dirty="0">
              <a:latin typeface="Lucida Sans Unicode"/>
              <a:cs typeface="Lucida Sans Unicode"/>
            </a:endParaRPr>
          </a:p>
          <a:p>
            <a:pPr marL="12700"/>
            <a:r>
              <a:rPr lang="es-ES" sz="800" b="1" dirty="0">
                <a:solidFill>
                  <a:srgbClr val="4B6E99"/>
                </a:solidFill>
                <a:latin typeface="Lucida Sans Unicode"/>
                <a:cs typeface="Lucida Sans Unicode"/>
              </a:rPr>
              <a:t>Artículo</a:t>
            </a:r>
            <a:r>
              <a:rPr lang="es-ES" sz="800" b="1" spc="-50" dirty="0">
                <a:solidFill>
                  <a:srgbClr val="4B6E99"/>
                </a:solidFill>
                <a:latin typeface="Lucida Sans Unicode"/>
                <a:cs typeface="Lucida Sans Unicode"/>
              </a:rPr>
              <a:t> </a:t>
            </a:r>
            <a:r>
              <a:rPr lang="es-ES" sz="800" b="1" dirty="0">
                <a:solidFill>
                  <a:srgbClr val="4B6E99"/>
                </a:solidFill>
                <a:latin typeface="Lucida Sans Unicode"/>
                <a:cs typeface="Lucida Sans Unicode"/>
              </a:rPr>
              <a:t>135</a:t>
            </a:r>
            <a:r>
              <a:rPr lang="es-ES" sz="800" b="1" spc="-40" dirty="0">
                <a:solidFill>
                  <a:srgbClr val="4B6E99"/>
                </a:solidFill>
                <a:latin typeface="Lucida Sans Unicode"/>
                <a:cs typeface="Lucida Sans Unicode"/>
              </a:rPr>
              <a:t> </a:t>
            </a:r>
            <a:r>
              <a:rPr lang="es-ES" sz="800" b="1" dirty="0">
                <a:solidFill>
                  <a:srgbClr val="4B6E99"/>
                </a:solidFill>
                <a:latin typeface="Lucida Sans Unicode"/>
                <a:cs typeface="Lucida Sans Unicode"/>
              </a:rPr>
              <a:t>Tasación</a:t>
            </a:r>
            <a:r>
              <a:rPr lang="es-ES" sz="800" b="1" spc="-35" dirty="0">
                <a:solidFill>
                  <a:srgbClr val="4B6E99"/>
                </a:solidFill>
                <a:latin typeface="Lucida Sans Unicode"/>
                <a:cs typeface="Lucida Sans Unicode"/>
              </a:rPr>
              <a:t> </a:t>
            </a:r>
            <a:r>
              <a:rPr lang="es-ES" sz="800" b="1" dirty="0">
                <a:solidFill>
                  <a:srgbClr val="4B6E99"/>
                </a:solidFill>
                <a:latin typeface="Lucida Sans Unicode"/>
                <a:cs typeface="Lucida Sans Unicode"/>
              </a:rPr>
              <a:t>pericial</a:t>
            </a:r>
            <a:r>
              <a:rPr lang="es-ES" sz="800" b="1" spc="-35" dirty="0">
                <a:solidFill>
                  <a:srgbClr val="4B6E99"/>
                </a:solidFill>
                <a:latin typeface="Lucida Sans Unicode"/>
                <a:cs typeface="Lucida Sans Unicode"/>
              </a:rPr>
              <a:t> </a:t>
            </a:r>
            <a:r>
              <a:rPr lang="es-ES" sz="800" b="1" spc="-10" dirty="0">
                <a:solidFill>
                  <a:srgbClr val="4B6E99"/>
                </a:solidFill>
                <a:latin typeface="Lucida Sans Unicode"/>
                <a:cs typeface="Lucida Sans Unicode"/>
              </a:rPr>
              <a:t>contradictoria</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8890" indent="163195">
              <a:lnSpc>
                <a:spcPct val="128000"/>
              </a:lnSpc>
              <a:buFont typeface="Lucida Sans Unicode"/>
              <a:buAutoNum type="arabicPeriod"/>
              <a:tabLst>
                <a:tab pos="175895" algn="l"/>
              </a:tabLst>
            </a:pPr>
            <a:r>
              <a:rPr lang="es-ES" sz="800" dirty="0">
                <a:solidFill>
                  <a:srgbClr val="545454"/>
                </a:solidFill>
                <a:latin typeface="Lucida Sans Unicode"/>
                <a:cs typeface="Lucida Sans Unicode"/>
              </a:rPr>
              <a:t>Los</a:t>
            </a:r>
            <a:r>
              <a:rPr lang="es-ES" sz="800" spc="-4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interesados</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podrán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promover</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pericial</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contradictoria,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corrección</a:t>
            </a:r>
            <a:r>
              <a:rPr lang="es-ES" sz="800" spc="50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medios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comprobación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fiscal</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valores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señalados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artículo</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57</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spc="-20" dirty="0">
                <a:solidFill>
                  <a:srgbClr val="545454"/>
                </a:solidFill>
                <a:latin typeface="Lucida Sans Unicode"/>
                <a:cs typeface="Lucida Sans Unicode"/>
              </a:rPr>
              <a:t>esta</a:t>
            </a:r>
            <a:r>
              <a:rPr lang="es-ES" sz="800" spc="500" dirty="0">
                <a:solidFill>
                  <a:srgbClr val="545454"/>
                </a:solidFill>
                <a:latin typeface="Lucida Sans Unicode"/>
                <a:cs typeface="Lucida Sans Unicode"/>
              </a:rPr>
              <a:t> </a:t>
            </a:r>
            <a:r>
              <a:rPr lang="es-ES" sz="800" dirty="0">
                <a:solidFill>
                  <a:srgbClr val="545454"/>
                </a:solidFill>
                <a:latin typeface="Lucida Sans Unicode"/>
                <a:cs typeface="Lucida Sans Unicode"/>
              </a:rPr>
              <a:t>ley,</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dentro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plazo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primer</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recurso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reclamación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50" dirty="0">
                <a:solidFill>
                  <a:srgbClr val="545454"/>
                </a:solidFill>
                <a:latin typeface="Lucida Sans Unicode"/>
                <a:cs typeface="Lucida Sans Unicode"/>
              </a:rPr>
              <a:t> </a:t>
            </a:r>
            <a:r>
              <a:rPr lang="es-ES" sz="800" dirty="0">
                <a:solidFill>
                  <a:srgbClr val="545454"/>
                </a:solidFill>
                <a:latin typeface="Lucida Sans Unicode"/>
                <a:cs typeface="Lucida Sans Unicode"/>
              </a:rPr>
              <a:t>proceda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contra</a:t>
            </a:r>
            <a:r>
              <a:rPr lang="es-ES" sz="800" spc="-3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a:t>
            </a:r>
            <a:r>
              <a:rPr lang="es-ES" sz="800" spc="50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liquidación </a:t>
            </a:r>
            <a:r>
              <a:rPr lang="es-ES" sz="800" dirty="0">
                <a:solidFill>
                  <a:srgbClr val="545454"/>
                </a:solidFill>
                <a:latin typeface="Lucida Sans Unicode"/>
                <a:cs typeface="Lucida Sans Unicode"/>
              </a:rPr>
              <a:t>efectuada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5" dirty="0">
                <a:solidFill>
                  <a:srgbClr val="545454"/>
                </a:solidFill>
                <a:latin typeface="Lucida Sans Unicode"/>
                <a:cs typeface="Lucida Sans Unicode"/>
              </a:rPr>
              <a:t> </a:t>
            </a:r>
            <a:r>
              <a:rPr lang="es-ES" sz="800" dirty="0">
                <a:solidFill>
                  <a:srgbClr val="545454"/>
                </a:solidFill>
                <a:latin typeface="Lucida Sans Unicode"/>
                <a:cs typeface="Lucida Sans Unicode"/>
              </a:rPr>
              <a:t>acuerdo</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con</a:t>
            </a:r>
            <a:r>
              <a:rPr lang="es-ES" sz="800" spc="-5"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valores</a:t>
            </a:r>
            <a:r>
              <a:rPr lang="es-ES" sz="800" spc="-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comprobados</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administrativamente</a:t>
            </a:r>
            <a:r>
              <a:rPr lang="es-ES" sz="80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o, </a:t>
            </a:r>
            <a:r>
              <a:rPr lang="es-ES" sz="800" dirty="0">
                <a:solidFill>
                  <a:srgbClr val="545454"/>
                </a:solidFill>
                <a:latin typeface="Lucida Sans Unicode"/>
                <a:cs typeface="Lucida Sans Unicode"/>
              </a:rPr>
              <a:t>cuando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normativa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así</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prevea,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contra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acto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comprobación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1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valores debidamente</a:t>
            </a:r>
            <a:r>
              <a:rPr lang="es-ES" sz="800" spc="1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notificado.</a:t>
            </a:r>
            <a:endParaRPr lang="es-ES" sz="800" dirty="0">
              <a:latin typeface="Lucida Sans Unicode"/>
              <a:cs typeface="Lucida Sans Unicode"/>
            </a:endParaRPr>
          </a:p>
          <a:p>
            <a:pPr>
              <a:spcBef>
                <a:spcPts val="25"/>
              </a:spcBef>
              <a:buClr>
                <a:srgbClr val="545454"/>
              </a:buClr>
              <a:buFont typeface="Lucida Sans Unicode"/>
              <a:buAutoNum type="arabicPeriod"/>
            </a:pPr>
            <a:endParaRPr lang="es-ES" sz="800" dirty="0">
              <a:latin typeface="Lucida Sans Unicode"/>
              <a:cs typeface="Lucida Sans Unicode"/>
            </a:endParaRPr>
          </a:p>
          <a:p>
            <a:pPr marL="12700" marR="43815">
              <a:lnSpc>
                <a:spcPct val="128000"/>
              </a:lnSpc>
            </a:pPr>
            <a:r>
              <a:rPr lang="es-ES" sz="800" dirty="0">
                <a:solidFill>
                  <a:srgbClr val="545454"/>
                </a:solidFill>
                <a:latin typeface="Lucida Sans Unicode"/>
                <a:cs typeface="Lucida Sans Unicode"/>
              </a:rPr>
              <a:t>En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casos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normativa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propia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así</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prevea,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interesado</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podrá </a:t>
            </a:r>
            <a:r>
              <a:rPr lang="es-ES" sz="800" dirty="0">
                <a:solidFill>
                  <a:srgbClr val="545454"/>
                </a:solidFill>
                <a:latin typeface="Lucida Sans Unicode"/>
                <a:cs typeface="Lucida Sans Unicode"/>
              </a:rPr>
              <a:t>reservarse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55" dirty="0">
                <a:solidFill>
                  <a:srgbClr val="545454"/>
                </a:solidFill>
                <a:latin typeface="Lucida Sans Unicode"/>
                <a:cs typeface="Lucida Sans Unicode"/>
              </a:rPr>
              <a:t> </a:t>
            </a:r>
            <a:r>
              <a:rPr lang="es-ES" sz="800" dirty="0">
                <a:solidFill>
                  <a:srgbClr val="545454"/>
                </a:solidFill>
                <a:latin typeface="Lucida Sans Unicode"/>
                <a:cs typeface="Lucida Sans Unicode"/>
              </a:rPr>
              <a:t>derecho</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promover</a:t>
            </a:r>
            <a:r>
              <a:rPr lang="es-ES" sz="800" spc="-5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pericial</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contradictoria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cuando</a:t>
            </a:r>
            <a:r>
              <a:rPr lang="es-ES" sz="800" spc="-55" dirty="0">
                <a:solidFill>
                  <a:srgbClr val="545454"/>
                </a:solidFill>
                <a:latin typeface="Lucida Sans Unicode"/>
                <a:cs typeface="Lucida Sans Unicode"/>
              </a:rPr>
              <a:t> </a:t>
            </a:r>
            <a:r>
              <a:rPr lang="es-ES" sz="800" dirty="0">
                <a:solidFill>
                  <a:srgbClr val="545454"/>
                </a:solidFill>
                <a:latin typeface="Lucida Sans Unicode"/>
                <a:cs typeface="Lucida Sans Unicode"/>
              </a:rPr>
              <a:t>estime</a:t>
            </a:r>
            <a:r>
              <a:rPr lang="es-ES" sz="800" spc="-4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que </a:t>
            </a:r>
            <a:r>
              <a:rPr lang="es-ES" sz="800" dirty="0">
                <a:solidFill>
                  <a:srgbClr val="545454"/>
                </a:solidFill>
                <a:latin typeface="Lucida Sans Unicode"/>
                <a:cs typeface="Lucida Sans Unicode"/>
              </a:rPr>
              <a:t>la</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notificación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no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contiene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expresión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suficiente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datos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motivos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tenidos</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en </a:t>
            </a:r>
            <a:r>
              <a:rPr lang="es-ES" sz="800" dirty="0">
                <a:solidFill>
                  <a:srgbClr val="545454"/>
                </a:solidFill>
                <a:latin typeface="Lucida Sans Unicode"/>
                <a:cs typeface="Lucida Sans Unicode"/>
              </a:rPr>
              <a:t>cuenta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para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elevar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valores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declarados</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denuncie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dicha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omisión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un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recurso</a:t>
            </a:r>
            <a:r>
              <a:rPr lang="es-ES" sz="800" spc="-4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de </a:t>
            </a:r>
            <a:r>
              <a:rPr lang="es-ES" sz="800" spc="-10" dirty="0">
                <a:solidFill>
                  <a:srgbClr val="545454"/>
                </a:solidFill>
                <a:latin typeface="Lucida Sans Unicode"/>
                <a:cs typeface="Lucida Sans Unicode"/>
              </a:rPr>
              <a:t>reposición </a:t>
            </a:r>
            <a:r>
              <a:rPr lang="es-ES" sz="800" dirty="0">
                <a:solidFill>
                  <a:srgbClr val="545454"/>
                </a:solidFill>
                <a:latin typeface="Lucida Sans Unicode"/>
                <a:cs typeface="Lucida Sans Unicode"/>
              </a:rPr>
              <a:t>o</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una</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reclamación</a:t>
            </a:r>
            <a:r>
              <a:rPr lang="es-ES" sz="800" spc="-10" dirty="0">
                <a:solidFill>
                  <a:srgbClr val="545454"/>
                </a:solidFill>
                <a:latin typeface="Lucida Sans Unicode"/>
                <a:cs typeface="Lucida Sans Unicode"/>
              </a:rPr>
              <a:t> económico-administrativa.</a:t>
            </a:r>
            <a:r>
              <a:rPr lang="es-ES" sz="800" spc="-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este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caso,</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plazo </a:t>
            </a:r>
            <a:r>
              <a:rPr lang="es-ES" sz="800" spc="-50" dirty="0">
                <a:solidFill>
                  <a:srgbClr val="545454"/>
                </a:solidFill>
                <a:latin typeface="Lucida Sans Unicode"/>
                <a:cs typeface="Lucida Sans Unicode"/>
              </a:rPr>
              <a:t>a</a:t>
            </a:r>
            <a:r>
              <a:rPr lang="es-ES" sz="800" spc="500"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refiere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párrafo</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anterior</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contará</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desde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fecha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firmeza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1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vía </a:t>
            </a:r>
            <a:r>
              <a:rPr lang="es-ES" sz="800" spc="-10" dirty="0">
                <a:solidFill>
                  <a:srgbClr val="545454"/>
                </a:solidFill>
                <a:latin typeface="Lucida Sans Unicode"/>
                <a:cs typeface="Lucida Sans Unicode"/>
              </a:rPr>
              <a:t>administrativa</a:t>
            </a:r>
            <a:r>
              <a:rPr lang="es-ES" sz="800" spc="-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acuerdo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resuelva</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recurso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la </a:t>
            </a:r>
            <a:r>
              <a:rPr lang="es-ES" sz="800" spc="-10" dirty="0">
                <a:solidFill>
                  <a:srgbClr val="545454"/>
                </a:solidFill>
                <a:latin typeface="Lucida Sans Unicode"/>
                <a:cs typeface="Lucida Sans Unicode"/>
              </a:rPr>
              <a:t>reclamación</a:t>
            </a:r>
            <a:r>
              <a:rPr lang="es-ES" sz="800" spc="-1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interpuesta.</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177800">
              <a:lnSpc>
                <a:spcPct val="128099"/>
              </a:lnSpc>
            </a:pPr>
            <a:r>
              <a:rPr lang="es-ES" sz="800" dirty="0">
                <a:solidFill>
                  <a:srgbClr val="545454"/>
                </a:solidFill>
                <a:latin typeface="Lucida Sans Unicode"/>
                <a:cs typeface="Lucida Sans Unicode"/>
              </a:rPr>
              <a:t>La</a:t>
            </a:r>
            <a:r>
              <a:rPr lang="es-ES" sz="800" spc="-4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presentación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solicitud</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pericial</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contradictoria,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reserva</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del </a:t>
            </a:r>
            <a:r>
              <a:rPr lang="es-ES" sz="800" dirty="0">
                <a:solidFill>
                  <a:srgbClr val="545454"/>
                </a:solidFill>
                <a:latin typeface="Lucida Sans Unicode"/>
                <a:cs typeface="Lucida Sans Unicode"/>
              </a:rPr>
              <a:t>derecho</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promoverla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que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refiere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párrafo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anterior,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determinará</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suspensión </a:t>
            </a:r>
            <a:r>
              <a:rPr lang="es-ES" sz="800" dirty="0">
                <a:solidFill>
                  <a:srgbClr val="545454"/>
                </a:solidFill>
                <a:latin typeface="Lucida Sans Unicode"/>
                <a:cs typeface="Lucida Sans Unicode"/>
              </a:rPr>
              <a:t>de</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ejecución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liquidación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plazo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para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interponer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recurso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4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reclamación </a:t>
            </a:r>
            <a:r>
              <a:rPr lang="es-ES" sz="800" dirty="0">
                <a:solidFill>
                  <a:srgbClr val="545454"/>
                </a:solidFill>
                <a:latin typeface="Lucida Sans Unicode"/>
                <a:cs typeface="Lucida Sans Unicode"/>
              </a:rPr>
              <a:t>contra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misma.</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5080" indent="161925">
              <a:lnSpc>
                <a:spcPct val="128000"/>
              </a:lnSpc>
              <a:buFont typeface="Lucida Sans Unicode"/>
              <a:buAutoNum type="arabicPeriod" startAt="2"/>
              <a:tabLst>
                <a:tab pos="174625" algn="l"/>
              </a:tabLst>
            </a:pPr>
            <a:r>
              <a:rPr lang="es-ES" sz="800" dirty="0">
                <a:solidFill>
                  <a:srgbClr val="545454"/>
                </a:solidFill>
                <a:latin typeface="Lucida Sans Unicode"/>
                <a:cs typeface="Lucida Sans Unicode"/>
              </a:rPr>
              <a:t>Será</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necesaria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realizada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un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Administración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cuando</a:t>
            </a:r>
            <a:r>
              <a:rPr lang="es-ES" sz="800" spc="-4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 </a:t>
            </a:r>
            <a:r>
              <a:rPr lang="es-ES" sz="800" dirty="0">
                <a:solidFill>
                  <a:srgbClr val="545454"/>
                </a:solidFill>
                <a:latin typeface="Lucida Sans Unicode"/>
                <a:cs typeface="Lucida Sans Unicode"/>
              </a:rPr>
              <a:t>cuantificación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del</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comprobado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no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se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haya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realizado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mediante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dictamen</a:t>
            </a:r>
            <a:r>
              <a:rPr lang="es-ES" sz="800" spc="-3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de</a:t>
            </a:r>
            <a:r>
              <a:rPr lang="es-ES" sz="800" spc="500"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aquélla.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Si</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diferencia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entre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t>
            </a:r>
            <a:r>
              <a:rPr lang="es-ES" sz="800" spc="-1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determinado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 </a:t>
            </a:r>
            <a:r>
              <a:rPr lang="es-ES" sz="800" spc="-10" dirty="0">
                <a:solidFill>
                  <a:srgbClr val="545454"/>
                </a:solidFill>
                <a:latin typeface="Lucida Sans Unicode"/>
                <a:cs typeface="Lucida Sans Unicode"/>
              </a:rPr>
              <a:t>Administración </a:t>
            </a:r>
            <a:r>
              <a:rPr lang="es-ES" sz="800" dirty="0">
                <a:solidFill>
                  <a:srgbClr val="545454"/>
                </a:solidFill>
                <a:latin typeface="Lucida Sans Unicode"/>
                <a:cs typeface="Lucida Sans Unicode"/>
              </a:rPr>
              <a:t>y</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practicada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designado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obligado </a:t>
            </a:r>
            <a:r>
              <a:rPr lang="es-ES" sz="800" dirty="0">
                <a:solidFill>
                  <a:srgbClr val="545454"/>
                </a:solidFill>
                <a:latin typeface="Lucida Sans Unicode"/>
                <a:cs typeface="Lucida Sans Unicode"/>
              </a:rPr>
              <a:t>tributario,</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considerada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valores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absolutos,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igual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inferior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10" dirty="0">
                <a:solidFill>
                  <a:srgbClr val="545454"/>
                </a:solidFill>
                <a:latin typeface="Lucida Sans Unicode"/>
                <a:cs typeface="Lucida Sans Unicode"/>
              </a:rPr>
              <a:t> </a:t>
            </a:r>
            <a:r>
              <a:rPr lang="es-ES" sz="800" dirty="0">
                <a:solidFill>
                  <a:srgbClr val="545454"/>
                </a:solidFill>
                <a:latin typeface="Lucida Sans Unicode"/>
                <a:cs typeface="Lucida Sans Unicode"/>
              </a:rPr>
              <a:t>120.000</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euros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y</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al</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10 </a:t>
            </a:r>
            <a:r>
              <a:rPr lang="es-ES" sz="800" dirty="0">
                <a:solidFill>
                  <a:srgbClr val="545454"/>
                </a:solidFill>
                <a:latin typeface="Lucida Sans Unicode"/>
                <a:cs typeface="Lucida Sans Unicode"/>
              </a:rPr>
              <a:t>por</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ciento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dicha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tasación,</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esta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última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servirá</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base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para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liquidación.</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Si</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 </a:t>
            </a:r>
            <a:r>
              <a:rPr lang="es-ES" sz="800" spc="-10" dirty="0">
                <a:solidFill>
                  <a:srgbClr val="545454"/>
                </a:solidFill>
                <a:latin typeface="Lucida Sans Unicode"/>
                <a:cs typeface="Lucida Sans Unicode"/>
              </a:rPr>
              <a:t>diferencia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es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superior,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deberá</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designarse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un</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perito</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tercero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acuerdo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con</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lo d</a:t>
            </a:r>
            <a:r>
              <a:rPr lang="es-ES" sz="800" dirty="0">
                <a:solidFill>
                  <a:srgbClr val="545454"/>
                </a:solidFill>
                <a:latin typeface="Lucida Sans Unicode"/>
                <a:cs typeface="Lucida Sans Unicode"/>
              </a:rPr>
              <a:t>ispuesto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50" dirty="0">
                <a:solidFill>
                  <a:srgbClr val="545454"/>
                </a:solidFill>
                <a:latin typeface="Lucida Sans Unicode"/>
                <a:cs typeface="Lucida Sans Unicode"/>
              </a:rPr>
              <a:t> </a:t>
            </a:r>
            <a:r>
              <a:rPr lang="es-ES" sz="800" dirty="0">
                <a:solidFill>
                  <a:srgbClr val="545454"/>
                </a:solidFill>
                <a:latin typeface="Lucida Sans Unicode"/>
                <a:cs typeface="Lucida Sans Unicode"/>
              </a:rPr>
              <a:t>apartado</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siguiente.</a:t>
            </a:r>
          </a:p>
          <a:p>
            <a:pPr marL="12700" marR="5080" indent="161925">
              <a:lnSpc>
                <a:spcPct val="128000"/>
              </a:lnSpc>
              <a:buFont typeface="Lucida Sans Unicode"/>
              <a:buAutoNum type="arabicPeriod" startAt="2"/>
              <a:tabLst>
                <a:tab pos="174625" algn="l"/>
              </a:tabLst>
            </a:pPr>
            <a:endParaRPr lang="es-ES" sz="800" spc="-10" dirty="0">
              <a:solidFill>
                <a:srgbClr val="545454"/>
              </a:solidFill>
              <a:latin typeface="Lucida Sans Unicode"/>
              <a:cs typeface="Lucida Sans Unicode"/>
            </a:endParaRPr>
          </a:p>
          <a:p>
            <a:pPr marL="12700" marR="5080" indent="161925">
              <a:lnSpc>
                <a:spcPct val="128000"/>
              </a:lnSpc>
              <a:buFont typeface="Lucida Sans Unicode"/>
              <a:buAutoNum type="arabicPeriod" startAt="2"/>
              <a:tabLst>
                <a:tab pos="174625" algn="l"/>
              </a:tabLst>
            </a:pPr>
            <a:r>
              <a:rPr lang="es-ES" sz="800" dirty="0">
                <a:solidFill>
                  <a:srgbClr val="545454"/>
                </a:solidFill>
                <a:latin typeface="Lucida Sans Unicode"/>
                <a:cs typeface="Lucida Sans Unicode"/>
              </a:rPr>
              <a:t>Cada</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Administración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tributaria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competente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solicitará</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mes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enero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5" dirty="0">
                <a:solidFill>
                  <a:srgbClr val="545454"/>
                </a:solidFill>
                <a:latin typeface="Lucida Sans Unicode"/>
                <a:cs typeface="Lucida Sans Unicode"/>
              </a:rPr>
              <a:t> </a:t>
            </a:r>
            <a:r>
              <a:rPr lang="es-ES" sz="800" spc="-20" dirty="0">
                <a:solidFill>
                  <a:srgbClr val="545454"/>
                </a:solidFill>
                <a:latin typeface="Lucida Sans Unicode"/>
                <a:cs typeface="Lucida Sans Unicode"/>
              </a:rPr>
              <a:t>cada </a:t>
            </a:r>
            <a:r>
              <a:rPr lang="es-ES" sz="800" dirty="0">
                <a:solidFill>
                  <a:srgbClr val="545454"/>
                </a:solidFill>
                <a:latin typeface="Lucida Sans Unicode"/>
                <a:cs typeface="Lucida Sans Unicode"/>
              </a:rPr>
              <a:t>año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distintos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colegios,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asociaciones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2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corporaciones</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profesionales legalmente reconocidos</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el</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envío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una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lista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colegiados</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asociados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dispuestos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actuar</a:t>
            </a:r>
            <a:r>
              <a:rPr lang="es-ES" sz="800" spc="-30" dirty="0">
                <a:solidFill>
                  <a:srgbClr val="545454"/>
                </a:solidFill>
                <a:latin typeface="Lucida Sans Unicode"/>
                <a:cs typeface="Lucida Sans Unicode"/>
              </a:rPr>
              <a:t> </a:t>
            </a:r>
            <a:r>
              <a:rPr lang="es-ES" sz="800" spc="-20" dirty="0">
                <a:solidFill>
                  <a:srgbClr val="545454"/>
                </a:solidFill>
                <a:latin typeface="Lucida Sans Unicode"/>
                <a:cs typeface="Lucida Sans Unicode"/>
              </a:rPr>
              <a:t>como </a:t>
            </a:r>
            <a:r>
              <a:rPr lang="es-ES" sz="800" dirty="0">
                <a:solidFill>
                  <a:srgbClr val="545454"/>
                </a:solidFill>
                <a:latin typeface="Lucida Sans Unicode"/>
                <a:cs typeface="Lucida Sans Unicode"/>
              </a:rPr>
              <a:t>peritos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terceros.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Elegido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sorteo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público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uno</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cada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lista,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las</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designaciones</a:t>
            </a:r>
            <a:r>
              <a:rPr lang="es-ES" sz="800" spc="-30"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se </a:t>
            </a:r>
            <a:r>
              <a:rPr lang="es-ES" sz="800" dirty="0">
                <a:solidFill>
                  <a:srgbClr val="545454"/>
                </a:solidFill>
                <a:latin typeface="Lucida Sans Unicode"/>
                <a:cs typeface="Lucida Sans Unicode"/>
              </a:rPr>
              <a:t>efectuarán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orden</a:t>
            </a:r>
            <a:r>
              <a:rPr lang="es-ES" sz="800" spc="-35"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correlativo,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teniendo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en</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cuenta</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la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naturaleza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bienes</a:t>
            </a:r>
            <a:r>
              <a:rPr lang="es-ES" sz="800" spc="-40" dirty="0">
                <a:solidFill>
                  <a:srgbClr val="545454"/>
                </a:solidFill>
                <a:latin typeface="Lucida Sans Unicode"/>
                <a:cs typeface="Lucida Sans Unicode"/>
              </a:rPr>
              <a:t> </a:t>
            </a:r>
            <a:r>
              <a:rPr lang="es-ES" sz="800" spc="-50" dirty="0">
                <a:solidFill>
                  <a:srgbClr val="545454"/>
                </a:solidFill>
                <a:latin typeface="Lucida Sans Unicode"/>
                <a:cs typeface="Lucida Sans Unicode"/>
              </a:rPr>
              <a:t>o </a:t>
            </a:r>
            <a:r>
              <a:rPr lang="es-ES" sz="800" dirty="0">
                <a:solidFill>
                  <a:srgbClr val="545454"/>
                </a:solidFill>
                <a:latin typeface="Lucida Sans Unicode"/>
                <a:cs typeface="Lucida Sans Unicode"/>
              </a:rPr>
              <a:t>derechos</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4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valorar.</a:t>
            </a:r>
            <a:endParaRPr lang="es-ES" sz="800" dirty="0">
              <a:latin typeface="Lucida Sans Unicode"/>
              <a:cs typeface="Lucida Sans Unicode"/>
            </a:endParaRPr>
          </a:p>
          <a:p>
            <a:pPr>
              <a:spcBef>
                <a:spcPts val="20"/>
              </a:spcBef>
            </a:pPr>
            <a:endParaRPr lang="es-ES" sz="800" dirty="0">
              <a:latin typeface="Lucida Sans Unicode"/>
              <a:cs typeface="Lucida Sans Unicode"/>
            </a:endParaRPr>
          </a:p>
          <a:p>
            <a:pPr marL="12700" marR="321310">
              <a:lnSpc>
                <a:spcPct val="128000"/>
              </a:lnSpc>
              <a:spcBef>
                <a:spcPts val="5"/>
              </a:spcBef>
            </a:pPr>
            <a:r>
              <a:rPr lang="es-ES" sz="800" dirty="0">
                <a:solidFill>
                  <a:srgbClr val="545454"/>
                </a:solidFill>
                <a:latin typeface="Lucida Sans Unicode"/>
                <a:cs typeface="Lucida Sans Unicode"/>
              </a:rPr>
              <a:t>Cuando</a:t>
            </a:r>
            <a:r>
              <a:rPr lang="es-ES" sz="800" spc="-45" dirty="0">
                <a:solidFill>
                  <a:srgbClr val="545454"/>
                </a:solidFill>
                <a:latin typeface="Lucida Sans Unicode"/>
                <a:cs typeface="Lucida Sans Unicode"/>
              </a:rPr>
              <a:t> </a:t>
            </a:r>
            <a:r>
              <a:rPr lang="es-ES" sz="800" dirty="0">
                <a:solidFill>
                  <a:srgbClr val="545454"/>
                </a:solidFill>
                <a:latin typeface="Lucida Sans Unicode"/>
                <a:cs typeface="Lucida Sans Unicode"/>
              </a:rPr>
              <a:t>no</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exista</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colegio,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asociación</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corporación</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profesional</a:t>
            </a:r>
            <a:r>
              <a:rPr lang="es-ES" sz="800" spc="-40" dirty="0">
                <a:solidFill>
                  <a:srgbClr val="545454"/>
                </a:solidFill>
                <a:latin typeface="Lucida Sans Unicode"/>
                <a:cs typeface="Lucida Sans Unicode"/>
              </a:rPr>
              <a:t> </a:t>
            </a:r>
            <a:r>
              <a:rPr lang="es-ES" sz="800" dirty="0">
                <a:solidFill>
                  <a:srgbClr val="545454"/>
                </a:solidFill>
                <a:latin typeface="Lucida Sans Unicode"/>
                <a:cs typeface="Lucida Sans Unicode"/>
              </a:rPr>
              <a:t>competente</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por</a:t>
            </a:r>
            <a:r>
              <a:rPr lang="es-ES" sz="800" spc="-35" dirty="0">
                <a:solidFill>
                  <a:srgbClr val="545454"/>
                </a:solidFill>
                <a:latin typeface="Lucida Sans Unicode"/>
                <a:cs typeface="Lucida Sans Unicode"/>
              </a:rPr>
              <a:t> </a:t>
            </a:r>
            <a:r>
              <a:rPr lang="es-ES" sz="800" spc="-25" dirty="0">
                <a:solidFill>
                  <a:srgbClr val="545454"/>
                </a:solidFill>
                <a:latin typeface="Lucida Sans Unicode"/>
                <a:cs typeface="Lucida Sans Unicode"/>
              </a:rPr>
              <a:t>la </a:t>
            </a:r>
            <a:r>
              <a:rPr lang="es-ES" sz="800" dirty="0">
                <a:solidFill>
                  <a:srgbClr val="545454"/>
                </a:solidFill>
                <a:latin typeface="Lucida Sans Unicode"/>
                <a:cs typeface="Lucida Sans Unicode"/>
              </a:rPr>
              <a:t>naturaleza</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los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bienes</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30" dirty="0">
                <a:solidFill>
                  <a:srgbClr val="545454"/>
                </a:solidFill>
                <a:latin typeface="Lucida Sans Unicode"/>
                <a:cs typeface="Lucida Sans Unicode"/>
              </a:rPr>
              <a:t> </a:t>
            </a:r>
            <a:r>
              <a:rPr lang="es-ES" sz="800" dirty="0">
                <a:solidFill>
                  <a:srgbClr val="545454"/>
                </a:solidFill>
                <a:latin typeface="Lucida Sans Unicode"/>
                <a:cs typeface="Lucida Sans Unicode"/>
              </a:rPr>
              <a:t>derechos</a:t>
            </a:r>
            <a:r>
              <a:rPr lang="es-ES" sz="800" spc="-3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20" dirty="0">
                <a:solidFill>
                  <a:srgbClr val="545454"/>
                </a:solidFill>
                <a:latin typeface="Lucida Sans Unicode"/>
                <a:cs typeface="Lucida Sans Unicode"/>
              </a:rPr>
              <a:t> </a:t>
            </a:r>
            <a:r>
              <a:rPr lang="es-ES" sz="800" dirty="0">
                <a:solidFill>
                  <a:srgbClr val="545454"/>
                </a:solidFill>
                <a:latin typeface="Lucida Sans Unicode"/>
                <a:cs typeface="Lucida Sans Unicode"/>
              </a:rPr>
              <a:t>valorar</a:t>
            </a:r>
            <a:r>
              <a:rPr lang="es-ES" sz="800" spc="-15" dirty="0">
                <a:solidFill>
                  <a:srgbClr val="545454"/>
                </a:solidFill>
                <a:latin typeface="Lucida Sans Unicode"/>
                <a:cs typeface="Lucida Sans Unicode"/>
              </a:rPr>
              <a:t> </a:t>
            </a:r>
            <a:r>
              <a:rPr lang="es-ES" sz="800" dirty="0">
                <a:solidFill>
                  <a:srgbClr val="545454"/>
                </a:solidFill>
                <a:latin typeface="Lucida Sans Unicode"/>
                <a:cs typeface="Lucida Sans Unicode"/>
              </a:rPr>
              <a:t>o</a:t>
            </a:r>
            <a:r>
              <a:rPr lang="es-ES" sz="800" spc="-3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profesionales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dispuestos</a:t>
            </a:r>
            <a:r>
              <a:rPr lang="es-ES" sz="800" spc="-25" dirty="0">
                <a:solidFill>
                  <a:srgbClr val="545454"/>
                </a:solidFill>
                <a:latin typeface="Lucida Sans Unicode"/>
                <a:cs typeface="Lucida Sans Unicode"/>
              </a:rPr>
              <a:t> </a:t>
            </a:r>
            <a:r>
              <a:rPr lang="es-ES" sz="800" dirty="0">
                <a:solidFill>
                  <a:srgbClr val="545454"/>
                </a:solidFill>
                <a:latin typeface="Lucida Sans Unicode"/>
                <a:cs typeface="Lucida Sans Unicode"/>
              </a:rPr>
              <a:t>a</a:t>
            </a:r>
            <a:r>
              <a:rPr lang="es-ES" sz="800" spc="-20" dirty="0">
                <a:solidFill>
                  <a:srgbClr val="545454"/>
                </a:solidFill>
                <a:latin typeface="Lucida Sans Unicode"/>
                <a:cs typeface="Lucida Sans Unicode"/>
              </a:rPr>
              <a:t> </a:t>
            </a:r>
            <a:r>
              <a:rPr lang="es-ES" sz="800" spc="-10" dirty="0">
                <a:solidFill>
                  <a:srgbClr val="545454"/>
                </a:solidFill>
                <a:latin typeface="Lucida Sans Unicode"/>
                <a:cs typeface="Lucida Sans Unicode"/>
              </a:rPr>
              <a:t>actuar		…/…</a:t>
            </a:r>
            <a:endParaRPr lang="es-ES" sz="800" dirty="0">
              <a:latin typeface="Lucida Sans Unicode"/>
              <a:cs typeface="Lucida Sans Unicode"/>
            </a:endParaRPr>
          </a:p>
          <a:p>
            <a:pPr marL="12700" marR="5080" indent="161925">
              <a:lnSpc>
                <a:spcPct val="128000"/>
              </a:lnSpc>
              <a:buFont typeface="Lucida Sans Unicode"/>
              <a:buAutoNum type="arabicPeriod" startAt="2"/>
              <a:tabLst>
                <a:tab pos="174625" algn="l"/>
              </a:tabLst>
            </a:pPr>
            <a:endParaRPr lang="es-ES" sz="800" dirty="0">
              <a:latin typeface="Lucida Sans Unicode"/>
              <a:cs typeface="Lucida Sans Unicode"/>
            </a:endParaRPr>
          </a:p>
        </p:txBody>
      </p:sp>
    </p:spTree>
    <p:extLst>
      <p:ext uri="{BB962C8B-B14F-4D97-AF65-F5344CB8AC3E}">
        <p14:creationId xmlns:p14="http://schemas.microsoft.com/office/powerpoint/2010/main" val="183834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0" restart="whenNotActive" fill="hold" evtFilter="cancelBubble" nodeType="interactiveSeq">
                <p:stCondLst>
                  <p:cond evt="onClick" delay="0">
                    <p:tgtEl>
                      <p:spTgt spid="22"/>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12" grpId="0" animBg="1"/>
      <p:bldP spid="12" grpId="1" animBg="1"/>
      <p:bldP spid="14" grpId="0" animBg="1"/>
      <p:bldP spid="14" grpId="1" animBg="1"/>
      <p:bldP spid="20" grpId="0" animBg="1"/>
      <p:bldP spid="20" grpId="1" animBg="1"/>
      <p:bldP spid="22" grpId="0" animBg="1"/>
      <p:bldP spid="22" grpId="1" animBg="1"/>
    </p:bld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771</TotalTime>
  <Words>4156</Words>
  <Application>Microsoft Office PowerPoint</Application>
  <PresentationFormat>Panorámica</PresentationFormat>
  <Paragraphs>201</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Calibri Light</vt:lpstr>
      <vt:lpstr>Lucida Sans Unicode</vt:lpstr>
      <vt:lpstr>Segoe UI</vt:lpstr>
      <vt:lpstr>Office Theme</vt:lpstr>
      <vt:lpstr>ESTUDIO DE LAS VALORACIONES A DECLARAR EN LAS TRANSMISIONES INMOBILIARIAS</vt:lpstr>
      <vt:lpstr>DETERMINACION BASE IMPONIBLE ITP</vt:lpstr>
      <vt:lpstr>LA COMPROBACION DE VALORES</vt:lpstr>
      <vt:lpstr>ESTUDIO DE LAS VALORACIONES A DECLARAR EN LAS TRANSMISIONES INMOBILIARIAS  HOJA DESARROLLO CONTENIDO</vt:lpstr>
      <vt:lpstr>ESTUDIO DE LAS VALORACIONES A DECLARAR EN LAS TRANSMISIONES INMOBILIARIAS  HOJA DESARROLLO CONTENIDO</vt:lpstr>
      <vt:lpstr>ESTUDIO DE LAS VALORACIONES A DECLARAR EN LAS TRANSMISIONES INMOBILIARIAS  HOJA DESARROLLO CONTENIDO</vt:lpstr>
      <vt:lpstr>DETALLE COMPROBACION DE VALORES POR LA ADMINISTRACION  HOJA DESARROLLO CONTENIDO</vt:lpstr>
      <vt:lpstr>DETALLE COMPROBACION DE VALORES POR LA ADMINISTRACION  HOJA DESARROLLO CONTENIDO</vt:lpstr>
      <vt:lpstr>DETALLE COMPROBACION DE VALORES POR LA ADMINISTRACION  HOJA DESARROLLO CONTENIDO</vt:lpstr>
      <vt:lpstr>DETALLE COMPROBACION DE VALORES POR LA ADMINISTRACION  HOJA DESARROLLO CONTENIDO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DE LAS VALORACIONES A DECLARAR EN LAS TRANSMISIONES INMOBILIARIAS</dc:title>
  <dc:creator>MIGUEL ANGEL ATIENZA GALVEZ</dc:creator>
  <cp:lastModifiedBy>MIGUEL ANGEL ATIENZA GALVEZ</cp:lastModifiedBy>
  <cp:revision>28</cp:revision>
  <dcterms:created xsi:type="dcterms:W3CDTF">2022-11-07T15:20:33Z</dcterms:created>
  <dcterms:modified xsi:type="dcterms:W3CDTF">2022-11-17T18:15:38Z</dcterms:modified>
</cp:coreProperties>
</file>